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sldIdLst>
    <p:sldId id="272" r:id="rId2"/>
    <p:sldId id="324" r:id="rId3"/>
    <p:sldId id="273" r:id="rId4"/>
    <p:sldId id="323" r:id="rId5"/>
    <p:sldId id="320" r:id="rId6"/>
    <p:sldId id="325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DEE"/>
    <a:srgbClr val="B7BEDF"/>
    <a:srgbClr val="005D9D"/>
    <a:srgbClr val="6699FF"/>
    <a:srgbClr val="3796D0"/>
    <a:srgbClr val="469AC2"/>
    <a:srgbClr val="0F7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9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2B0-47B4-A894-882AFC1DB231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2B0-47B4-A894-882AFC1DB231}"/>
              </c:ext>
            </c:extLst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2B0-47B4-A894-882AFC1DB231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2B0-47B4-A894-882AFC1DB231}"/>
              </c:ext>
            </c:extLst>
          </c:dPt>
          <c:dLbls>
            <c:dLbl>
              <c:idx val="0"/>
              <c:layout>
                <c:manualLayout>
                  <c:x val="-5.0500327879869245E-2"/>
                  <c:y val="-0.1432616732350246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lt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F0FC3D19-60B0-4B6E-92F3-62E665519C33}" type="CELLRANGE">
                      <a:rPr lang="en-US" sz="1600"/>
                      <a:pPr>
                        <a:defRPr sz="16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gradFill>
                  <a:gsLst>
                    <a:gs pos="0">
                      <a:schemeClr val="accent2"/>
                    </a:gs>
                    <a:gs pos="100000">
                      <a:schemeClr val="accent5">
                        <a:lumMod val="7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2B0-47B4-A894-882AFC1DB231}"/>
                </c:ext>
              </c:extLst>
            </c:dLbl>
            <c:dLbl>
              <c:idx val="1"/>
              <c:layout>
                <c:manualLayout>
                  <c:x val="3.9532456513354493E-3"/>
                  <c:y val="-0.1163483153192285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lt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D6CCA779-1E82-4D35-80DB-5929E79B9FC3}" type="CELLRANGE">
                      <a:rPr lang="en-US" sz="1600"/>
                      <a:pPr>
                        <a:defRPr sz="16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2B0-47B4-A894-882AFC1DB231}"/>
                </c:ext>
              </c:extLst>
            </c:dLbl>
            <c:dLbl>
              <c:idx val="2"/>
              <c:layout>
                <c:manualLayout>
                  <c:x val="0.2240475604147521"/>
                  <c:y val="-0.4920943893646500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lt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75928F80-BE61-4D6F-BA81-F09C07D89E2E}" type="CELLRANGE">
                      <a:rPr lang="en-US" sz="1600"/>
                      <a:pPr>
                        <a:defRPr sz="16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gradFill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40000"/>
                        <a:lumOff val="60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2B0-47B4-A894-882AFC1DB231}"/>
                </c:ext>
              </c:extLst>
            </c:dLbl>
            <c:dLbl>
              <c:idx val="3"/>
              <c:layout>
                <c:manualLayout>
                  <c:x val="-8.747757645791096E-2"/>
                  <c:y val="5.317595695638246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E1BA9547-1B4A-4146-8FD7-7C90E610CA5F}" type="CELLRANGE">
                      <a:rPr lang="en-US" sz="160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pPr>
                        <a:defRPr sz="160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2B0-47B4-A894-882AFC1DB231}"/>
                </c:ext>
              </c:extLst>
            </c:dLbl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(List1!$I$8:$I$9,List1!$I$13:$I$14)</c:f>
              <c:strCache>
                <c:ptCount val="4"/>
                <c:pt idx="0">
                  <c:v>FIREMNÍ NADACE</c:v>
                </c:pt>
                <c:pt idx="1">
                  <c:v>FIREMNÍ NADAČNÍ FONDY</c:v>
                </c:pt>
                <c:pt idx="2">
                  <c:v>NEFIREMNÍ NADAČNÍ FONDY</c:v>
                </c:pt>
                <c:pt idx="3">
                  <c:v>NEFIREMNÍ NADACE</c:v>
                </c:pt>
              </c:strCache>
            </c:strRef>
          </c:cat>
          <c:val>
            <c:numRef>
              <c:f>(List1!$H$8:$H$9,List1!$H$13:$H$14)</c:f>
              <c:numCache>
                <c:formatCode>_-* #\ ##0\ _K_č_-;\-* #\ ##0\ _K_č_-;_-* "-"??\ _K_č_-;_-@_-</c:formatCode>
                <c:ptCount val="4"/>
                <c:pt idx="0">
                  <c:v>142</c:v>
                </c:pt>
                <c:pt idx="1">
                  <c:v>354</c:v>
                </c:pt>
                <c:pt idx="2">
                  <c:v>2258</c:v>
                </c:pt>
                <c:pt idx="3">
                  <c:v>432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(List1!$J$8:$J$9,List1!$J$13:$J$14)</c15:f>
                <c15:dlblRangeCache>
                  <c:ptCount val="4"/>
                  <c:pt idx="0">
                    <c:v>NADACE
18 %</c:v>
                  </c:pt>
                  <c:pt idx="1">
                    <c:v>FIREMNÍ
16 %</c:v>
                  </c:pt>
                  <c:pt idx="2">
                    <c:v>NADAČNÍ FONDY
82 %</c:v>
                  </c:pt>
                  <c:pt idx="3">
                    <c:v>NEFIREMNÍ
84 %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8-52B0-47B4-A894-882AFC1DB23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959978082046058"/>
          <c:y val="1.3372064451285821E-2"/>
          <c:w val="0.31215035019223131"/>
          <c:h val="0.28130990869575856"/>
        </c:manualLayout>
      </c:layout>
      <c:overlay val="0"/>
      <c:spPr>
        <a:solidFill>
          <a:schemeClr val="bg2"/>
        </a:solidFill>
        <a:ln>
          <a:noFill/>
        </a:ln>
        <a:effectLst>
          <a:glow rad="63500">
            <a:schemeClr val="accent3">
              <a:satMod val="175000"/>
              <a:alpha val="40000"/>
            </a:schemeClr>
          </a:glo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none" baseline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248480203360083"/>
          <c:y val="4.8604998775512276E-2"/>
          <c:w val="0.31215035019223131"/>
          <c:h val="0.2813099086957585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657060368939199"/>
          <c:y val="0.19512683454652024"/>
          <c:w val="0.38877500599909937"/>
          <c:h val="0.81963433447308631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B7D-4A42-90F4-41E95AA30B99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B7D-4A42-90F4-41E95AA30B99}"/>
              </c:ext>
            </c:extLst>
          </c:dPt>
          <c:dLbls>
            <c:dLbl>
              <c:idx val="0"/>
              <c:layout>
                <c:manualLayout>
                  <c:x val="8.6204496490632623E-2"/>
                  <c:y val="-0.4081878509212407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lt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F8EF7DFA-C29C-4FD6-9AFA-791B0BB9B3C9}" type="CELLRANGE">
                      <a:rPr lang="en-US" sz="1600"/>
                      <a:pPr>
                        <a:defRPr sz="16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9B7D-4A42-90F4-41E95AA30B99}"/>
                </c:ext>
              </c:extLst>
            </c:dLbl>
            <c:dLbl>
              <c:idx val="1"/>
              <c:layout>
                <c:manualLayout>
                  <c:x val="-3.0052456519571249E-2"/>
                  <c:y val="-0.1432473855813239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lt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390AEEA0-6207-4009-8932-7553ECF8085A}" type="CELLRANGE">
                      <a:rPr lang="en-US" sz="1600"/>
                      <a:pPr>
                        <a:defRPr sz="16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lt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9B7D-4A42-90F4-41E95AA30B99}"/>
                </c:ext>
              </c:extLst>
            </c:dLbl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List1!$A$18:$A$19</c:f>
              <c:strCache>
                <c:ptCount val="2"/>
                <c:pt idx="0">
                  <c:v>nefiremní nadace a fondy</c:v>
                </c:pt>
                <c:pt idx="1">
                  <c:v>firemní nadace a fondy</c:v>
                </c:pt>
              </c:strCache>
            </c:strRef>
          </c:cat>
          <c:val>
            <c:numRef>
              <c:f>List1!$B$18:$B$19</c:f>
              <c:numCache>
                <c:formatCode>General</c:formatCode>
                <c:ptCount val="2"/>
                <c:pt idx="0">
                  <c:v>2</c:v>
                </c:pt>
                <c:pt idx="1">
                  <c:v>0.87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List1!$C$18:$C$19</c15:f>
                <c15:dlblRangeCache>
                  <c:ptCount val="2"/>
                  <c:pt idx="0">
                    <c:v>NEFIREMNÍ
2 mld. Kč</c:v>
                  </c:pt>
                  <c:pt idx="1">
                    <c:v>FIREMNÍ
0,9 mld. Kč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4-9B7D-4A42-90F4-41E95AA30B9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l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cs-CZ"/>
          </a:p>
        </c:txPr>
      </c:legendEntry>
      <c:layout>
        <c:manualLayout>
          <c:xMode val="edge"/>
          <c:yMode val="edge"/>
          <c:x val="0.71420967399770863"/>
          <c:y val="6.491031022032108E-2"/>
          <c:w val="0.28579032600229137"/>
          <c:h val="0.12041177023383993"/>
        </c:manualLayout>
      </c:layout>
      <c:overlay val="0"/>
      <c:spPr>
        <a:solidFill>
          <a:schemeClr val="bg2"/>
        </a:solidFill>
        <a:ln>
          <a:noFill/>
        </a:ln>
        <a:effectLst>
          <a:glow rad="63500">
            <a:schemeClr val="accent3">
              <a:satMod val="175000"/>
              <a:alpha val="40000"/>
            </a:schemeClr>
          </a:glo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all" baseline="0">
              <a:solidFill>
                <a:schemeClr val="dk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List1!$N$1</c:f>
              <c:strCache>
                <c:ptCount val="1"/>
                <c:pt idx="0">
                  <c:v>počet nadačních subjektů 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c:spPr>
          <c:invertIfNegative val="0"/>
          <c:dLbls>
            <c:dLbl>
              <c:idx val="0"/>
              <c:layout>
                <c:manualLayout>
                  <c:x val="-2.7605842747917379E-2"/>
                  <c:y val="4.6698279931368186E-2"/>
                </c:manualLayout>
              </c:layout>
              <c:tx>
                <c:rich>
                  <a:bodyPr/>
                  <a:lstStyle/>
                  <a:p>
                    <a:fld id="{D7216E26-597C-440A-9617-BE9E9DF550FC}" type="CELLRANGE">
                      <a:rPr lang="en-US" b="1">
                        <a:solidFill>
                          <a:schemeClr val="bg1"/>
                        </a:solidFill>
                      </a:rPr>
                      <a:pPr/>
                      <a:t>[OBLAST BUNĚK]</a:t>
                    </a:fld>
                    <a:endParaRPr lang="cs-CZ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C567-4FF8-A981-F8981946CACC}"/>
                </c:ext>
              </c:extLst>
            </c:dLbl>
            <c:dLbl>
              <c:idx val="1"/>
              <c:layout>
                <c:manualLayout>
                  <c:x val="-2.5362318840579753E-2"/>
                  <c:y val="4.6698279931368235E-2"/>
                </c:manualLayout>
              </c:layout>
              <c:tx>
                <c:rich>
                  <a:bodyPr/>
                  <a:lstStyle/>
                  <a:p>
                    <a:fld id="{B1D22FDC-18F7-4A4B-B917-F3D0FC1F5AE0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C567-4FF8-A981-F8981946CACC}"/>
                </c:ext>
              </c:extLst>
            </c:dLbl>
            <c:dLbl>
              <c:idx val="2"/>
              <c:layout>
                <c:manualLayout>
                  <c:x val="-2.7777777777777866E-2"/>
                  <c:y val="4.6698279931368235E-2"/>
                </c:manualLayout>
              </c:layout>
              <c:tx>
                <c:rich>
                  <a:bodyPr/>
                  <a:lstStyle/>
                  <a:p>
                    <a:fld id="{07956CAD-3FAC-4F9F-BC61-8B8D28D1A82A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C567-4FF8-A981-F8981946CACC}"/>
                </c:ext>
              </c:extLst>
            </c:dLbl>
            <c:dLbl>
              <c:idx val="3"/>
              <c:layout>
                <c:manualLayout>
                  <c:x val="-1.8970693523630872E-2"/>
                  <c:y val="4.9616922427078748E-2"/>
                </c:manualLayout>
              </c:layout>
              <c:tx>
                <c:rich>
                  <a:bodyPr/>
                  <a:lstStyle/>
                  <a:p>
                    <a:fld id="{49BABF70-39EB-4730-9A24-9D44AEBE1F0C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C567-4FF8-A981-F8981946CACC}"/>
                </c:ext>
              </c:extLst>
            </c:dLbl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List1!$L$2:$L$5</c:f>
              <c:strCache>
                <c:ptCount val="4"/>
                <c:pt idx="0">
                  <c:v>2019</c:v>
                </c:pt>
                <c:pt idx="1">
                  <c:v>2020
pandemie COVID-19</c:v>
                </c:pt>
                <c:pt idx="2">
                  <c:v>2021
tornádo na jiní Moravě</c:v>
                </c:pt>
                <c:pt idx="3">
                  <c:v>2022
válka na Ukrajině</c:v>
                </c:pt>
              </c:strCache>
            </c:strRef>
          </c:cat>
          <c:val>
            <c:numRef>
              <c:f>List1!$N$2:$N$5</c:f>
              <c:numCache>
                <c:formatCode>General</c:formatCode>
                <c:ptCount val="4"/>
                <c:pt idx="0">
                  <c:v>2.4</c:v>
                </c:pt>
                <c:pt idx="1">
                  <c:v>2.7</c:v>
                </c:pt>
                <c:pt idx="2">
                  <c:v>2.8</c:v>
                </c:pt>
                <c:pt idx="3" formatCode="0.0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List1!$O$2:$O$5</c15:f>
                <c15:dlblRangeCache>
                  <c:ptCount val="4"/>
                  <c:pt idx="0">
                    <c:v>2,4 tis.</c:v>
                  </c:pt>
                  <c:pt idx="1">
                    <c:v>2,7 tis.</c:v>
                  </c:pt>
                  <c:pt idx="2">
                    <c:v>2,8 tis.</c:v>
                  </c:pt>
                  <c:pt idx="3">
                    <c:v>3 tis.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4-C567-4FF8-A981-F8981946CACC}"/>
            </c:ext>
          </c:extLst>
        </c:ser>
        <c:ser>
          <c:idx val="1"/>
          <c:order val="1"/>
          <c:tx>
            <c:strRef>
              <c:f>List1!$P$1</c:f>
              <c:strCache>
                <c:ptCount val="1"/>
                <c:pt idx="0">
                  <c:v>poskytnuté finanční prostředky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c:spPr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c:spPr>
            <c:extLst>
              <c:ext xmlns:c16="http://schemas.microsoft.com/office/drawing/2014/chart" uri="{C3380CC4-5D6E-409C-BE32-E72D297353CC}">
                <c16:uniqueId val="{00000009-C567-4FF8-A981-F8981946CACC}"/>
              </c:ext>
            </c:extLst>
          </c:dPt>
          <c:dPt>
            <c:idx val="3"/>
            <c:invertIfNegative val="0"/>
            <c:bubble3D val="0"/>
            <c:spPr>
              <a:noFill/>
              <a:ln w="19050">
                <a:solidFill>
                  <a:schemeClr val="accent2"/>
                </a:solidFill>
                <a:prstDash val="sysDash"/>
              </a:ln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c:spPr>
            <c:extLst>
              <c:ext xmlns:c16="http://schemas.microsoft.com/office/drawing/2014/chart" uri="{C3380CC4-5D6E-409C-BE32-E72D297353CC}">
                <c16:uniqueId val="{00000006-C567-4FF8-A981-F8981946CAC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7A84881-2906-4D78-9734-12B1762357B9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C567-4FF8-A981-F8981946CAC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BCF27F7-6439-4D9E-BA62-A72E608DA78B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C567-4FF8-A981-F8981946CAC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50161924-A8A6-416F-AD97-A08622C661D6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C567-4FF8-A981-F8981946CAC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6ADF485-A29C-4078-9F1D-AC58BB3A3A55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C567-4FF8-A981-F8981946CACC}"/>
                </c:ext>
              </c:extLst>
            </c:dLbl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cs-CZ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List1!$L$2:$L$5</c:f>
              <c:strCache>
                <c:ptCount val="4"/>
                <c:pt idx="0">
                  <c:v>2019</c:v>
                </c:pt>
                <c:pt idx="1">
                  <c:v>2020
pandemie COVID-19</c:v>
                </c:pt>
                <c:pt idx="2">
                  <c:v>2021
tornádo na jiní Moravě</c:v>
                </c:pt>
                <c:pt idx="3">
                  <c:v>2022
válka na Ukrajině</c:v>
                </c:pt>
              </c:strCache>
            </c:strRef>
          </c:cat>
          <c:val>
            <c:numRef>
              <c:f>List1!$P$2:$P$5</c:f>
              <c:numCache>
                <c:formatCode>General</c:formatCode>
                <c:ptCount val="4"/>
                <c:pt idx="0">
                  <c:v>1.8</c:v>
                </c:pt>
                <c:pt idx="1">
                  <c:v>2.8</c:v>
                </c:pt>
                <c:pt idx="2">
                  <c:v>2.9</c:v>
                </c:pt>
                <c:pt idx="3">
                  <c:v>3.1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List1!$Q$2:$Q$5</c15:f>
                <c15:dlblRangeCache>
                  <c:ptCount val="4"/>
                  <c:pt idx="0">
                    <c:v>1,8 mld. Kč</c:v>
                  </c:pt>
                  <c:pt idx="1">
                    <c:v>2,8 mld. Kč</c:v>
                  </c:pt>
                  <c:pt idx="2">
                    <c:v>2,9 mld. Kč</c:v>
                  </c:pt>
                  <c:pt idx="3">
                    <c:v>?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A-C567-4FF8-A981-F8981946CA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9452752"/>
        <c:axId val="379453112"/>
      </c:barChart>
      <c:catAx>
        <c:axId val="37945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cs-CZ"/>
          </a:p>
        </c:txPr>
        <c:crossAx val="379453112"/>
        <c:crosses val="autoZero"/>
        <c:auto val="1"/>
        <c:lblAlgn val="ctr"/>
        <c:lblOffset val="100"/>
        <c:noMultiLvlLbl val="0"/>
      </c:catAx>
      <c:valAx>
        <c:axId val="3794531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79452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423534079799271"/>
          <c:y val="0.91085861546463942"/>
          <c:w val="0.81453750028194272"/>
          <c:h val="7.4993467583812728E-2"/>
        </c:manualLayout>
      </c:layout>
      <c:overlay val="0"/>
      <c:spPr>
        <a:solidFill>
          <a:schemeClr val="bg2"/>
        </a:solidFill>
        <a:ln>
          <a:noFill/>
        </a:ln>
        <a:effectLst>
          <a:glow rad="63500">
            <a:schemeClr val="accent3">
              <a:satMod val="175000"/>
              <a:alpha val="40000"/>
            </a:schemeClr>
          </a:glo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all" baseline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CA323-E855-4C76-BA3B-C7AD90B26069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DF86F-E128-4E95-BB88-E528DF725C6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933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427CBF-D9BB-43F0-89D1-02BB8E05C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D3A8301-5198-47E9-843E-E6B382291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CB2F38-C797-4030-83F0-4725CCE7F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8864B4-0CD4-487F-9324-D438F511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C8884DB-1D00-44E3-AB03-CA60DCC69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87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85762C-7F01-4D68-871E-E7C16DD5C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66D3276-9EA4-48E2-B3F1-F362CDE74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3F10579-C656-4118-BDCE-DC7F3150C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84FACC-F4DD-429D-9C20-D67C69F15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B048DD3-5051-406A-9260-A440CA07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349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0B86A2B-D35C-4CAE-B72E-D0EC80A2F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CD0FDE5-247C-40B3-B6C4-2D7EA32008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03CCDCA-B84A-4E4A-BB3D-E73CBEFD9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E1E2A2B-79B2-4E0B-BA6C-6F151763C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F14B237-ED10-46E2-BE85-015597971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036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69FDE2-1FE9-4A41-B5B7-59B8B999F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6B32268-F9D6-4F74-84C0-930C00A44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7ABEF7E-DED2-4BE1-9A09-860886755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56A91D6-ED2F-46F2-AE39-A5AF6C3BF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9372961-BEED-4F60-A6D1-9F88B24D8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311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CFE7ED-B59D-4260-86EB-48C6A46C9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689AE65-A597-49FB-8EA9-8AB607FDC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77E1C3A-AF9D-4D84-93DF-E2FB698FA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BAD7D31-C69B-49BE-9C56-83387D2F4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BA2D94D-9EFE-4FA7-9A7C-B62A4BCAD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14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5ACA97-0A0C-4E11-A7FB-BDA382CE4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B02BA47-2B17-404E-8CCE-F8D7C35AEF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87B190A-AA98-45D8-B3E3-C2EA83B6A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BEE50C9-DF4D-48C6-BA1E-5B6589DEA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BF65B61-E02F-4921-9669-1F52AC543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391ECEE-4856-4470-B533-21BD7F79A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73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0C136A-AE55-40BB-9386-CD90E6BA8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620D161-996B-442F-A05A-B264EC8C6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265D84A-1129-41D6-92AA-843F01424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92E69AD-5234-4A63-8625-8ED204477D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8BC6394C-34F3-4729-8CF7-5FDB64E9A1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FBBFF1D-F590-48B4-AF86-EB60510AD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32ADF15-5D81-4F6B-80D2-63FA94643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8782DD4-661F-4388-898F-3D233CE6E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024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63A429-F7C5-40E9-BD9F-2C125B0D0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327B5F5-9549-40A1-A49D-443A2FE7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C46EFBA-B7C4-4E68-BF29-C6B1C963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868F0F2-B32C-4457-87FC-B92BD961F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17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34F7BA0-22F0-4168-A3A2-B51D36D86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F6B3901-FB63-4286-86B4-B560958B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957011-DFF2-469A-B4EC-E83F2014E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060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95E526-A9A5-42F9-BC76-7C9C5FDBB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06588B9-E00D-4EE1-ADC1-9305439AE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D95B2EF-CEDB-4576-ADB6-F12DA2FF0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3C4ED3B-314B-4E50-A19A-CC8ED8C81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C5F84F2-45C3-42A3-9306-BB44DF514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917A250-9486-4E4E-AD42-ACD46E95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5154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6192DB-0870-4A33-81CB-044E0234D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E260AC9-6E0B-45BB-B155-1F9EABEF62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93D5ECA-21DA-4C37-9EC0-E9BECF267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D8C1A3E-E106-41C6-B4BC-AD0367001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F4E3387-6494-40DC-B1D1-607B45A2C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9F618D8-49C8-4424-9CAA-C3CC6B39D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01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6558F61-56E5-42BE-86F0-67331D2FB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F5FA48E-D024-435D-8FC6-EE99537AD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238CB83-DB05-4315-9A61-1B87F0E219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2B0E0-9573-433C-B954-9A21B8A5D98D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663237-CB8D-4873-80C8-9265CBE22D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E0C1B3E-3C3E-4308-8368-ECDC5C774B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85BE1-389A-418B-AE3F-2E8C8B87A5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576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d_logo">
            <a:extLst>
              <a:ext uri="{FF2B5EF4-FFF2-40B4-BE49-F238E27FC236}">
                <a16:creationId xmlns:a16="http://schemas.microsoft.com/office/drawing/2014/main" id="{DCAFAF0A-63E5-4541-96F3-A32BF0F81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16138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BD54CBE-EFEA-4C7C-9354-77B62D65B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0982" y="1122363"/>
            <a:ext cx="9147018" cy="2387600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Institucionální dárci v ČR</a:t>
            </a:r>
            <a:br>
              <a:rPr lang="cs-CZ" sz="4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cs-CZ" sz="4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a aktuální trendy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9ACBC7D-9E5A-4DC7-ACCF-3773FBD402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8229"/>
            <a:ext cx="9144000" cy="194740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Klára Šplíchalová, výkonná ředitelka Fóra dárců</a:t>
            </a:r>
          </a:p>
          <a:p>
            <a:pPr>
              <a:spcBef>
                <a:spcPts val="0"/>
              </a:spcBef>
            </a:pPr>
            <a:endParaRPr lang="cs-CZ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Fórum dárců, z.s.</a:t>
            </a:r>
          </a:p>
          <a:p>
            <a:pPr>
              <a:spcBef>
                <a:spcPts val="0"/>
              </a:spcBef>
            </a:pPr>
            <a:r>
              <a:rPr lang="cs-CZ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nám. Winstona Churchilla 1800/2, 130 00 Praha 3</a:t>
            </a:r>
          </a:p>
          <a:p>
            <a:pPr>
              <a:spcBef>
                <a:spcPts val="0"/>
              </a:spcBef>
            </a:pPr>
            <a:r>
              <a:rPr lang="cs-CZ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donorsforum@donorsforum.cz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906598F-2E6E-4364-B023-8F2F260D3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275" y="3602038"/>
            <a:ext cx="1482725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649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0D4488-ACBB-413C-99A6-BF6FF4EA1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00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Institucionální dárci v ČR</a:t>
            </a:r>
            <a:endParaRPr lang="cs-CZ" sz="3200" dirty="0"/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C575AB16-3722-46D3-B92A-201348F48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200024"/>
            <a:ext cx="835026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fd_logo">
            <a:extLst>
              <a:ext uri="{FF2B5EF4-FFF2-40B4-BE49-F238E27FC236}">
                <a16:creationId xmlns:a16="http://schemas.microsoft.com/office/drawing/2014/main" id="{D1600254-BF03-423D-9034-41B156C21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704" y="4995704"/>
            <a:ext cx="1862295" cy="186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A5132E94-E5FB-A0BC-00D8-4EE96FD80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247162"/>
              </p:ext>
            </p:extLst>
          </p:nvPr>
        </p:nvGraphicFramePr>
        <p:xfrm>
          <a:off x="-459975" y="1611560"/>
          <a:ext cx="11130601" cy="5046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Podnadpis 2">
            <a:extLst>
              <a:ext uri="{FF2B5EF4-FFF2-40B4-BE49-F238E27FC236}">
                <a16:creationId xmlns:a16="http://schemas.microsoft.com/office/drawing/2014/main" id="{1DE7B70F-72BA-27FD-E42B-410E42D932E6}"/>
              </a:ext>
            </a:extLst>
          </p:cNvPr>
          <p:cNvSpPr txBox="1">
            <a:spLocks/>
          </p:cNvSpPr>
          <p:nvPr/>
        </p:nvSpPr>
        <p:spPr>
          <a:xfrm>
            <a:off x="7034047" y="3429001"/>
            <a:ext cx="3636579" cy="2782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Profesionálních dárců dlouhodobě přibývá, meziroční nárůst počtu nadačních subjektů o 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5 %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Nejvíce nadačních subjektů sídlí: 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 Praze (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44 %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 Jihomoravském kraji (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9 %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 Středočeském kraji (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9 %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0EE75F4-7D99-5406-F8E4-50F2996C8174}"/>
              </a:ext>
            </a:extLst>
          </p:cNvPr>
          <p:cNvSpPr txBox="1"/>
          <p:nvPr/>
        </p:nvSpPr>
        <p:spPr>
          <a:xfrm>
            <a:off x="2621250" y="3773214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více než </a:t>
            </a:r>
            <a:b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tis. subjektů</a:t>
            </a:r>
          </a:p>
        </p:txBody>
      </p:sp>
    </p:spTree>
    <p:extLst>
      <p:ext uri="{BB962C8B-B14F-4D97-AF65-F5344CB8AC3E}">
        <p14:creationId xmlns:p14="http://schemas.microsoft.com/office/powerpoint/2010/main" val="873989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0D4488-ACBB-413C-99A6-BF6FF4EA1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00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32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Objem a oblasti podpory</a:t>
            </a:r>
            <a:endParaRPr lang="cs-CZ" sz="3200" dirty="0"/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C575AB16-3722-46D3-B92A-201348F48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200024"/>
            <a:ext cx="835026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fd_logo">
            <a:extLst>
              <a:ext uri="{FF2B5EF4-FFF2-40B4-BE49-F238E27FC236}">
                <a16:creationId xmlns:a16="http://schemas.microsoft.com/office/drawing/2014/main" id="{D1600254-BF03-423D-9034-41B156C21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704" y="4995704"/>
            <a:ext cx="1862295" cy="186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A5132E94-E5FB-A0BC-00D8-4EE96FD80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744684"/>
              </p:ext>
            </p:extLst>
          </p:nvPr>
        </p:nvGraphicFramePr>
        <p:xfrm>
          <a:off x="-459975" y="1611560"/>
          <a:ext cx="11130601" cy="5046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id="{84B404D9-6271-4B72-8BF7-2A56BB9D32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939255"/>
              </p:ext>
            </p:extLst>
          </p:nvPr>
        </p:nvGraphicFramePr>
        <p:xfrm>
          <a:off x="838199" y="1208691"/>
          <a:ext cx="10639097" cy="5299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D0EE75F4-7D99-5406-F8E4-50F2996C8174}"/>
              </a:ext>
            </a:extLst>
          </p:cNvPr>
          <p:cNvSpPr txBox="1"/>
          <p:nvPr/>
        </p:nvSpPr>
        <p:spPr>
          <a:xfrm>
            <a:off x="6833373" y="3997913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2,9 mld. Kč</a:t>
            </a:r>
            <a:b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 roce 2021</a:t>
            </a:r>
            <a:endParaRPr lang="cs-CZ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Podnadpis 2">
            <a:extLst>
              <a:ext uri="{FF2B5EF4-FFF2-40B4-BE49-F238E27FC236}">
                <a16:creationId xmlns:a16="http://schemas.microsoft.com/office/drawing/2014/main" id="{1DE7B70F-72BA-27FD-E42B-410E42D932E6}"/>
              </a:ext>
            </a:extLst>
          </p:cNvPr>
          <p:cNvSpPr txBox="1">
            <a:spLocks/>
          </p:cNvSpPr>
          <p:nvPr/>
        </p:nvSpPr>
        <p:spPr>
          <a:xfrm>
            <a:off x="1028080" y="1611560"/>
            <a:ext cx="4282602" cy="4315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 roce 2021 rozdělily: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Nefiremní 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subjekty 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70 %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 celkového objemu </a:t>
            </a:r>
            <a:r>
              <a:rPr lang="cs-CZ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nadační pomoci; 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Firemní 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subjekty zbývajících 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30 %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Nejčastěji podporované oblasti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Vzdělávání a výzkum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Kultura, umění a památky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Humanitární pomoc a lidská práva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Rozvoj regionů, životní prostředí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a ochrana zvířat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Pomoc nemocným a lidem s handicapem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Pomoc sociálně znevýhodněným</a:t>
            </a:r>
            <a:endParaRPr lang="cs-CZ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8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0D4488-ACBB-413C-99A6-BF6FF4EA1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Institucionální dárci potvrzují </a:t>
            </a:r>
            <a:br>
              <a:rPr lang="cs-CZ" sz="32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cs-CZ" sz="32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svůj význam</a:t>
            </a:r>
            <a:endParaRPr lang="cs-CZ" sz="3200" dirty="0"/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C575AB16-3722-46D3-B92A-201348F48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200024"/>
            <a:ext cx="835026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fd_logo">
            <a:extLst>
              <a:ext uri="{FF2B5EF4-FFF2-40B4-BE49-F238E27FC236}">
                <a16:creationId xmlns:a16="http://schemas.microsoft.com/office/drawing/2014/main" id="{D1600254-BF03-423D-9034-41B156C21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704" y="4995704"/>
            <a:ext cx="1862295" cy="186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0B6E7340-CC59-1ED4-9414-EEB64C392A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017514"/>
              </p:ext>
            </p:extLst>
          </p:nvPr>
        </p:nvGraphicFramePr>
        <p:xfrm>
          <a:off x="838200" y="1825624"/>
          <a:ext cx="9934903" cy="451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Řečová bublina: obdélníkový bublinový popisek 6">
            <a:extLst>
              <a:ext uri="{FF2B5EF4-FFF2-40B4-BE49-F238E27FC236}">
                <a16:creationId xmlns:a16="http://schemas.microsoft.com/office/drawing/2014/main" id="{CA96207F-EA4D-6E68-9A96-A9102673C78A}"/>
              </a:ext>
            </a:extLst>
          </p:cNvPr>
          <p:cNvSpPr/>
          <p:nvPr/>
        </p:nvSpPr>
        <p:spPr>
          <a:xfrm>
            <a:off x="9841955" y="385327"/>
            <a:ext cx="1862295" cy="1305361"/>
          </a:xfrm>
          <a:prstGeom prst="wedgeRectCallout">
            <a:avLst>
              <a:gd name="adj1" fmla="val -45988"/>
              <a:gd name="adj2" fmla="val 81823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28. listopadu</a:t>
            </a:r>
            <a:b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vychází</a:t>
            </a:r>
            <a:b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Mapa dárcovství</a:t>
            </a:r>
            <a:b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804057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>
            <a:extLst>
              <a:ext uri="{FF2B5EF4-FFF2-40B4-BE49-F238E27FC236}">
                <a16:creationId xmlns:a16="http://schemas.microsoft.com/office/drawing/2014/main" id="{C575AB16-3722-46D3-B92A-201348F48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200024"/>
            <a:ext cx="835026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A88A2587-EE65-10E7-4B7C-6ACE866581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96357" y="236686"/>
            <a:ext cx="9580685" cy="6384627"/>
          </a:xfrm>
          <a:prstGeom prst="rect">
            <a:avLst/>
          </a:prstGeom>
        </p:spPr>
      </p:pic>
      <p:sp>
        <p:nvSpPr>
          <p:cNvPr id="6" name="Podnadpis 2">
            <a:extLst>
              <a:ext uri="{FF2B5EF4-FFF2-40B4-BE49-F238E27FC236}">
                <a16:creationId xmlns:a16="http://schemas.microsoft.com/office/drawing/2014/main" id="{C90F3682-3933-1E55-D23D-935EAA554DC3}"/>
              </a:ext>
            </a:extLst>
          </p:cNvPr>
          <p:cNvSpPr txBox="1">
            <a:spLocks/>
          </p:cNvSpPr>
          <p:nvPr/>
        </p:nvSpPr>
        <p:spPr>
          <a:xfrm>
            <a:off x="504497" y="4046483"/>
            <a:ext cx="3752193" cy="219567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Důraz na </a:t>
            </a:r>
            <a:r>
              <a:rPr lang="cs-CZ" sz="16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</a:t>
            </a:r>
            <a:endParaRPr lang="cs-CZ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Prostředky ke </a:t>
            </a:r>
            <a:r>
              <a:rPr lang="cs-CZ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zvyšování dopadu</a:t>
            </a: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Mezioborová spolupráce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Dlouhodobá partnerství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Komplementované financování</a:t>
            </a:r>
            <a:endParaRPr lang="cs-CZ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723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d_logo">
            <a:extLst>
              <a:ext uri="{FF2B5EF4-FFF2-40B4-BE49-F238E27FC236}">
                <a16:creationId xmlns:a16="http://schemas.microsoft.com/office/drawing/2014/main" id="{DCAFAF0A-63E5-4541-96F3-A32BF0F81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16138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BD54CBE-EFEA-4C7C-9354-77B62D65B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0982" y="1122363"/>
            <a:ext cx="9147018" cy="2387600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Institucionální dárci v ČR</a:t>
            </a:r>
            <a:br>
              <a:rPr lang="cs-CZ" sz="4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cs-CZ" sz="4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a aktuální trendy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9ACBC7D-9E5A-4DC7-ACCF-3773FBD402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8229"/>
            <a:ext cx="9144000" cy="194740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Klára Šplíchalová, výkonná ředitelka Fóra dárců</a:t>
            </a:r>
          </a:p>
          <a:p>
            <a:pPr>
              <a:spcBef>
                <a:spcPts val="0"/>
              </a:spcBef>
            </a:pPr>
            <a:endParaRPr lang="cs-CZ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Fórum dárců, z.s.</a:t>
            </a:r>
          </a:p>
          <a:p>
            <a:pPr>
              <a:spcBef>
                <a:spcPts val="0"/>
              </a:spcBef>
            </a:pPr>
            <a:r>
              <a:rPr lang="cs-CZ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nám. Winstona Churchilla 1800/2, 130 00 Praha 3</a:t>
            </a:r>
          </a:p>
          <a:p>
            <a:pPr>
              <a:spcBef>
                <a:spcPts val="0"/>
              </a:spcBef>
            </a:pPr>
            <a:r>
              <a:rPr lang="cs-CZ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donorsforum@donorsforum.cz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906598F-2E6E-4364-B023-8F2F260D3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275" y="3602038"/>
            <a:ext cx="1482725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362155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1366</TotalTime>
  <Words>243</Words>
  <Application>Microsoft Office PowerPoint</Application>
  <PresentationFormat>Širokoúhlá obrazovka</PresentationFormat>
  <Paragraphs>35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Tahoma</vt:lpstr>
      <vt:lpstr>Wingdings</vt:lpstr>
      <vt:lpstr>Motiv Office</vt:lpstr>
      <vt:lpstr>Institucionální dárci v ČR a aktuální trendy</vt:lpstr>
      <vt:lpstr>Institucionální dárci v ČR</vt:lpstr>
      <vt:lpstr>Objem a oblasti podpory</vt:lpstr>
      <vt:lpstr>Institucionální dárci potvrzují  svůj význam</vt:lpstr>
      <vt:lpstr>Prezentace aplikace PowerPoint</vt:lpstr>
      <vt:lpstr>Institucionální dárci v ČR a aktuální trendy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Hana Daňková</dc:creator>
  <cp:lastModifiedBy>Hana Daňková</cp:lastModifiedBy>
  <cp:revision>79</cp:revision>
  <dcterms:created xsi:type="dcterms:W3CDTF">2021-02-17T12:06:53Z</dcterms:created>
  <dcterms:modified xsi:type="dcterms:W3CDTF">2023-11-22T14:11:01Z</dcterms:modified>
</cp:coreProperties>
</file>