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5.xml" ContentType="application/vnd.openxmlformats-officedocument.presentationml.notesSlide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1" r:id="rId2"/>
    <p:sldId id="494" r:id="rId3"/>
    <p:sldId id="496" r:id="rId4"/>
    <p:sldId id="467" r:id="rId5"/>
    <p:sldId id="485" r:id="rId6"/>
    <p:sldId id="492" r:id="rId7"/>
    <p:sldId id="493" r:id="rId8"/>
    <p:sldId id="471" r:id="rId9"/>
    <p:sldId id="487" r:id="rId10"/>
    <p:sldId id="470" r:id="rId11"/>
    <p:sldId id="488" r:id="rId12"/>
    <p:sldId id="473" r:id="rId13"/>
    <p:sldId id="477" r:id="rId14"/>
    <p:sldId id="481" r:id="rId15"/>
    <p:sldId id="480" r:id="rId16"/>
    <p:sldId id="490" r:id="rId17"/>
    <p:sldId id="474" r:id="rId18"/>
    <p:sldId id="489" r:id="rId19"/>
    <p:sldId id="495" r:id="rId20"/>
    <p:sldId id="479" r:id="rId21"/>
    <p:sldId id="497" r:id="rId22"/>
  </p:sldIdLst>
  <p:sldSz cx="10693400" cy="7561263"/>
  <p:notesSz cx="6797675" cy="9926638"/>
  <p:defaultTextStyle>
    <a:defPPr>
      <a:defRPr lang="en-US"/>
    </a:defPPr>
    <a:lvl1pPr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520700" indent="-63500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1042988" indent="-1285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563688" indent="-1920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2085975" indent="-257175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perator" initials="O" lastIdx="2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D0D8E8"/>
    <a:srgbClr val="A6CDE8"/>
    <a:srgbClr val="E8AFB2"/>
    <a:srgbClr val="BD1B21"/>
    <a:srgbClr val="F8A124"/>
    <a:srgbClr val="4F81BD"/>
    <a:srgbClr val="7DBB2D"/>
    <a:srgbClr val="FFFF99"/>
    <a:srgbClr val="868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81556" autoAdjust="0"/>
  </p:normalViewPr>
  <p:slideViewPr>
    <p:cSldViewPr>
      <p:cViewPr varScale="1">
        <p:scale>
          <a:sx n="85" d="100"/>
          <a:sy n="85" d="100"/>
        </p:scale>
        <p:origin x="1020" y="96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Q:\nu\RNU\Nu2020\SUNI%202020\TK%20Neziskovky%202020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1\SUNI%202021\TK%20Neziskovky%20202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1\SUNI%202021\TK%20Neziskovky%20202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Q:\nu\RNU\Nu2020\SUNI%202020\TK%20Neziskovky%2020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BFS3\BARANNU\nu\RNU\Nu2020\SUNI%202020\TK%20Neziskovky%2020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BFS3\BARANNU\nu\RNU\Nu2021\SUNI%202021\TK%20Neziskovky%20202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1\SUNI%202021\TK%20Neziskovky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Q:\nu\RNU\Nu2020\SUNI%202020\TK%20Neziskovky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0\SUNI%202020\TK%20Neziskovky%202020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0\SUNI%202020\TK%20Neziskovky%20202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1\SUNI%202021\TK%20Neziskovky%2020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FS3\BARANNU\nu\RNU\Nu2021\SUNI%202021\TK%20Neziskovky%20202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022742959374977E-2"/>
          <c:y val="8.721018949701706E-2"/>
          <c:w val="0.48879069790209878"/>
          <c:h val="0.829850063513692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'počet NI za 2020'!$A$4</c:f>
              <c:strCache>
                <c:ptCount val="1"/>
                <c:pt idx="0">
                  <c:v>Nadace  a Nadační fondy 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2020'!$B$4:$D$4</c:f>
              <c:numCache>
                <c:formatCode>General</c:formatCode>
                <c:ptCount val="3"/>
                <c:pt idx="0">
                  <c:v>2608</c:v>
                </c:pt>
                <c:pt idx="1">
                  <c:v>2678</c:v>
                </c:pt>
                <c:pt idx="2">
                  <c:v>2909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CB-45C0-95B7-F9F9AAEF5519}"/>
            </c:ext>
          </c:extLst>
        </c:ser>
        <c:ser>
          <c:idx val="1"/>
          <c:order val="1"/>
          <c:tx>
            <c:strRef>
              <c:f>'počet NI za 2020'!$A$5</c:f>
              <c:strCache>
                <c:ptCount val="1"/>
                <c:pt idx="0">
                  <c:v>Obecně prospěšné společnosti, ústavy 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2020'!$B$5:$D$5</c:f>
              <c:numCache>
                <c:formatCode>General</c:formatCode>
                <c:ptCount val="3"/>
                <c:pt idx="0">
                  <c:v>3826</c:v>
                </c:pt>
                <c:pt idx="1">
                  <c:v>3816</c:v>
                </c:pt>
                <c:pt idx="2">
                  <c:v>3920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CB-45C0-95B7-F9F9AAEF5519}"/>
            </c:ext>
          </c:extLst>
        </c:ser>
        <c:ser>
          <c:idx val="2"/>
          <c:order val="2"/>
          <c:tx>
            <c:strRef>
              <c:f>'počet NI za 2020'!$A$6</c:f>
              <c:strCache>
                <c:ptCount val="1"/>
                <c:pt idx="0">
                  <c:v>Spolky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2020'!$B$6:$D$6</c:f>
              <c:numCache>
                <c:formatCode>General</c:formatCode>
                <c:ptCount val="3"/>
                <c:pt idx="0">
                  <c:v>100067</c:v>
                </c:pt>
                <c:pt idx="1">
                  <c:v>97389</c:v>
                </c:pt>
                <c:pt idx="2">
                  <c:v>100039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CB-45C0-95B7-F9F9AAEF5519}"/>
            </c:ext>
          </c:extLst>
        </c:ser>
        <c:ser>
          <c:idx val="3"/>
          <c:order val="3"/>
          <c:tx>
            <c:strRef>
              <c:f>'počet NI za 2020'!$A$7</c:f>
              <c:strCache>
                <c:ptCount val="1"/>
                <c:pt idx="0">
                  <c:v>Pobočné spolky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2020'!$B$7:$D$7</c:f>
              <c:numCache>
                <c:formatCode>General</c:formatCode>
                <c:ptCount val="3"/>
                <c:pt idx="0">
                  <c:v>26032</c:v>
                </c:pt>
                <c:pt idx="1">
                  <c:v>25870</c:v>
                </c:pt>
                <c:pt idx="2">
                  <c:v>25793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CB-45C0-95B7-F9F9AAEF5519}"/>
            </c:ext>
          </c:extLst>
        </c:ser>
        <c:ser>
          <c:idx val="4"/>
          <c:order val="4"/>
          <c:tx>
            <c:strRef>
              <c:f>'počet NI za 2020'!$A$8</c:f>
              <c:strCache>
                <c:ptCount val="1"/>
                <c:pt idx="0">
                  <c:v>Církevní organizace a školské právnické osoby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2020'!$B$8:$D$8</c:f>
              <c:numCache>
                <c:formatCode>General</c:formatCode>
                <c:ptCount val="3"/>
                <c:pt idx="0">
                  <c:v>4366</c:v>
                </c:pt>
                <c:pt idx="1">
                  <c:v>4263</c:v>
                </c:pt>
                <c:pt idx="2">
                  <c:v>4370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CB-45C0-95B7-F9F9AAEF5519}"/>
            </c:ext>
          </c:extLst>
        </c:ser>
        <c:ser>
          <c:idx val="5"/>
          <c:order val="5"/>
          <c:tx>
            <c:strRef>
              <c:f>'počet NI za 2020'!$A$9</c:f>
              <c:strCache>
                <c:ptCount val="1"/>
                <c:pt idx="0">
                  <c:v>Odborové organizace a organizace zaměstnavatelů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2020'!$B$9:$D$9</c:f>
              <c:numCache>
                <c:formatCode>General</c:formatCode>
                <c:ptCount val="3"/>
                <c:pt idx="0">
                  <c:v>7382</c:v>
                </c:pt>
                <c:pt idx="1">
                  <c:v>7403</c:v>
                </c:pt>
                <c:pt idx="2">
                  <c:v>7372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CB-45C0-95B7-F9F9AAEF5519}"/>
            </c:ext>
          </c:extLst>
        </c:ser>
        <c:ser>
          <c:idx val="6"/>
          <c:order val="6"/>
          <c:tx>
            <c:strRef>
              <c:f>'počet NI za 2020'!$A$10</c:f>
              <c:strCache>
                <c:ptCount val="1"/>
                <c:pt idx="0">
                  <c:v>Honební společenstva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2020'!$B$10:$D$10</c:f>
              <c:numCache>
                <c:formatCode>General</c:formatCode>
                <c:ptCount val="3"/>
                <c:pt idx="0">
                  <c:v>4167</c:v>
                </c:pt>
                <c:pt idx="1">
                  <c:v>4171</c:v>
                </c:pt>
                <c:pt idx="2">
                  <c:v>4173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BCB-45C0-95B7-F9F9AAEF5519}"/>
            </c:ext>
          </c:extLst>
        </c:ser>
        <c:ser>
          <c:idx val="7"/>
          <c:order val="7"/>
          <c:tx>
            <c:strRef>
              <c:f>'počet NI za 2020'!$A$11</c:f>
              <c:strCache>
                <c:ptCount val="1"/>
                <c:pt idx="0">
                  <c:v>Ostatní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numRef>
              <c:f>'počet NI za 2020'!$B$3:$D$3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'počet NI za 2020'!$B$11:$D$11</c:f>
              <c:numCache>
                <c:formatCode>General</c:formatCode>
                <c:ptCount val="3"/>
                <c:pt idx="0">
                  <c:v>1714</c:v>
                </c:pt>
                <c:pt idx="1">
                  <c:v>1667</c:v>
                </c:pt>
                <c:pt idx="2">
                  <c:v>1660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BCB-45C0-95B7-F9F9AAEF55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686016"/>
        <c:axId val="100697216"/>
      </c:barChart>
      <c:catAx>
        <c:axId val="121686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rgbClr val="0071BC"/>
            </a:solidFill>
          </a:ln>
        </c:spPr>
        <c:txPr>
          <a:bodyPr/>
          <a:lstStyle/>
          <a:p>
            <a:pPr>
              <a:defRPr sz="1600" b="1" i="0" baseline="0">
                <a:solidFill>
                  <a:srgbClr val="0071BC"/>
                </a:solidFill>
              </a:defRPr>
            </a:pPr>
            <a:endParaRPr lang="cs-CZ"/>
          </a:p>
        </c:txPr>
        <c:crossAx val="100697216"/>
        <c:crosses val="autoZero"/>
        <c:auto val="1"/>
        <c:lblAlgn val="ctr"/>
        <c:lblOffset val="100"/>
        <c:noMultiLvlLbl val="0"/>
      </c:catAx>
      <c:valAx>
        <c:axId val="100697216"/>
        <c:scaling>
          <c:orientation val="minMax"/>
        </c:scaling>
        <c:delete val="0"/>
        <c:axPos val="l"/>
        <c:majorGridlines>
          <c:spPr>
            <a:ln>
              <a:solidFill>
                <a:srgbClr val="A6CDE8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71BC"/>
            </a:solidFill>
          </a:ln>
        </c:spPr>
        <c:txPr>
          <a:bodyPr/>
          <a:lstStyle/>
          <a:p>
            <a:pPr>
              <a:defRPr baseline="0">
                <a:solidFill>
                  <a:srgbClr val="0071BC"/>
                </a:solidFill>
              </a:defRPr>
            </a:pPr>
            <a:endParaRPr lang="cs-CZ"/>
          </a:p>
        </c:txPr>
        <c:crossAx val="121686016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1.7623130006921457E-2"/>
                <c:y val="0.45515810523684541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cs-CZ"/>
                    <a:t>tisíc</a:t>
                  </a:r>
                </a:p>
              </c:rich>
            </c:tx>
          </c:dispUnitsLbl>
        </c:dispUnits>
      </c:valAx>
      <c:spPr>
        <a:ln>
          <a:solidFill>
            <a:schemeClr val="bg1"/>
          </a:solidFill>
        </a:ln>
      </c:spPr>
    </c:plotArea>
    <c:legend>
      <c:legendPos val="r"/>
      <c:layout>
        <c:manualLayout>
          <c:xMode val="edge"/>
          <c:yMode val="edge"/>
          <c:x val="0.62736191047867895"/>
          <c:y val="3.2332208473940763E-2"/>
          <c:w val="0.3565328437084378"/>
          <c:h val="0.95984251968503942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</a:defRPr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80-4F63-A98A-AE0A73C40CED}"/>
              </c:ext>
            </c:extLst>
          </c:dPt>
          <c:dPt>
            <c:idx val="1"/>
            <c:bubble3D val="0"/>
            <c:spPr>
              <a:solidFill>
                <a:srgbClr val="99CC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80-4F63-A98A-AE0A73C40CED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0-4F63-A98A-AE0A73C40CED}"/>
              </c:ext>
            </c:extLst>
          </c:dPt>
          <c:dLbls>
            <c:dLbl>
              <c:idx val="0"/>
              <c:layout>
                <c:manualLayout>
                  <c:x val="-0.11116621962639082"/>
                  <c:y val="0.113631618818111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F80-4F63-A98A-AE0A73C40CED}"/>
                </c:ext>
              </c:extLst>
            </c:dLbl>
            <c:dLbl>
              <c:idx val="1"/>
              <c:layout>
                <c:manualLayout>
                  <c:x val="-0.1111111111111111"/>
                  <c:y val="-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F80-4F63-A98A-AE0A73C40CED}"/>
                </c:ext>
              </c:extLst>
            </c:dLbl>
            <c:dLbl>
              <c:idx val="2"/>
              <c:layout>
                <c:manualLayout>
                  <c:x val="0.12222222222222222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F80-4F63-A98A-AE0A73C40C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'dobrovolníci podle typu práce'!$G$4:$G$6</c:f>
              <c:strCache>
                <c:ptCount val="3"/>
                <c:pt idx="0">
                  <c:v>jednorázové práce</c:v>
                </c:pt>
                <c:pt idx="1">
                  <c:v>nepravidelné práce</c:v>
                </c:pt>
                <c:pt idx="2">
                  <c:v>pravidelné práce</c:v>
                </c:pt>
              </c:strCache>
            </c:strRef>
          </c:cat>
          <c:val>
            <c:numRef>
              <c:f>'dobrovolníci podle typu práce'!$H$4:$H$6</c:f>
              <c:numCache>
                <c:formatCode>0.0%</c:formatCode>
                <c:ptCount val="3"/>
                <c:pt idx="0">
                  <c:v>0.11382109246625222</c:v>
                </c:pt>
                <c:pt idx="1">
                  <c:v>0.42778480707385502</c:v>
                </c:pt>
                <c:pt idx="2">
                  <c:v>0.4470312383811238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80-4F63-A98A-AE0A73C40C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484265520451039E-2"/>
          <c:y val="0.78417262163951618"/>
          <c:w val="0.7640341549351658"/>
          <c:h val="0.201623426008219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14632545931761"/>
          <c:y val="3.8150654027764144E-2"/>
          <c:w val="0.75426290463692036"/>
          <c:h val="0.6385383105580861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24-493D-BEC3-18F27ADFDD83}"/>
              </c:ext>
            </c:extLst>
          </c:dPt>
          <c:dPt>
            <c:idx val="1"/>
            <c:bubble3D val="0"/>
            <c:spPr>
              <a:solidFill>
                <a:srgbClr val="99CC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24-493D-BEC3-18F27ADFDD83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24-493D-BEC3-18F27ADFDD83}"/>
              </c:ext>
            </c:extLst>
          </c:dPt>
          <c:dLbls>
            <c:dLbl>
              <c:idx val="0"/>
              <c:layout>
                <c:manualLayout>
                  <c:x val="-0.11289129483814533"/>
                  <c:y val="0.13363996592971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124-493D-BEC3-18F27ADFDD83}"/>
                </c:ext>
              </c:extLst>
            </c:dLbl>
            <c:dLbl>
              <c:idx val="1"/>
              <c:layout>
                <c:manualLayout>
                  <c:x val="-4.5603018372703412E-2"/>
                  <c:y val="-0.166535352311730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124-493D-BEC3-18F27ADFDD83}"/>
                </c:ext>
              </c:extLst>
            </c:dLbl>
            <c:dLbl>
              <c:idx val="2"/>
              <c:layout>
                <c:manualLayout>
                  <c:x val="0.15035695538057742"/>
                  <c:y val="0.101035440506610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124-493D-BEC3-18F27ADFDD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'dobrovolníci podle typu práce'!$G$13:$G$15</c:f>
              <c:strCache>
                <c:ptCount val="3"/>
                <c:pt idx="0">
                  <c:v>řídící a odborné duševní práce</c:v>
                </c:pt>
                <c:pt idx="1">
                  <c:v>nižší administrativní práce, provozní práce, řemeslné a kvalifikované výrobní práce</c:v>
                </c:pt>
                <c:pt idx="2">
                  <c:v>práce při obsluze strojů, pomocné a nekvalifikované práce</c:v>
                </c:pt>
              </c:strCache>
            </c:strRef>
          </c:cat>
          <c:val>
            <c:numRef>
              <c:f>'dobrovolníci podle typu práce'!$H$13:$H$15</c:f>
              <c:numCache>
                <c:formatCode>0.0%</c:formatCode>
                <c:ptCount val="3"/>
                <c:pt idx="0">
                  <c:v>0.21777855297666709</c:v>
                </c:pt>
                <c:pt idx="1">
                  <c:v>0.5073266266666081</c:v>
                </c:pt>
                <c:pt idx="2">
                  <c:v>0.25776203666217146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24-493D-BEC3-18F27ADFDD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6412292213473309E-2"/>
          <c:y val="0.67547109628030222"/>
          <c:w val="0.87939763779527558"/>
          <c:h val="0.323690922127348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722836187187096E-2"/>
          <c:y val="9.646049527392106E-2"/>
          <c:w val="0.5073288297828018"/>
          <c:h val="0.7823866290626341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71BC"/>
              </a:solidFill>
            </c:spPr>
            <c:extLst>
              <c:ext xmlns:c16="http://schemas.microsoft.com/office/drawing/2014/chart" uri="{C3380CC4-5D6E-409C-BE32-E72D297353CC}">
                <c16:uniqueId val="{00000001-64A3-44C5-9CA0-68BD0846CB03}"/>
              </c:ext>
            </c:extLst>
          </c:dPt>
          <c:dPt>
            <c:idx val="1"/>
            <c:bubble3D val="0"/>
            <c:spPr>
              <a:solidFill>
                <a:srgbClr val="A6CDE8"/>
              </a:solidFill>
            </c:spPr>
            <c:extLst>
              <c:ext xmlns:c16="http://schemas.microsoft.com/office/drawing/2014/chart" uri="{C3380CC4-5D6E-409C-BE32-E72D297353CC}">
                <c16:uniqueId val="{00000003-64A3-44C5-9CA0-68BD0846CB03}"/>
              </c:ext>
            </c:extLst>
          </c:dPt>
          <c:dPt>
            <c:idx val="2"/>
            <c:bubble3D val="0"/>
            <c:spPr>
              <a:solidFill>
                <a:srgbClr val="BD1B21"/>
              </a:solidFill>
            </c:spPr>
            <c:extLst>
              <c:ext xmlns:c16="http://schemas.microsoft.com/office/drawing/2014/chart" uri="{C3380CC4-5D6E-409C-BE32-E72D297353CC}">
                <c16:uniqueId val="{00000005-64A3-44C5-9CA0-68BD0846CB03}"/>
              </c:ext>
            </c:extLst>
          </c:dPt>
          <c:dPt>
            <c:idx val="3"/>
            <c:bubble3D val="0"/>
            <c:spPr>
              <a:solidFill>
                <a:srgbClr val="E8AFB2"/>
              </a:solidFill>
            </c:spPr>
            <c:extLst>
              <c:ext xmlns:c16="http://schemas.microsoft.com/office/drawing/2014/chart" uri="{C3380CC4-5D6E-409C-BE32-E72D297353CC}">
                <c16:uniqueId val="{00000007-64A3-44C5-9CA0-68BD0846CB03}"/>
              </c:ext>
            </c:extLst>
          </c:dPt>
          <c:dPt>
            <c:idx val="4"/>
            <c:bubble3D val="0"/>
            <c:spPr>
              <a:solidFill>
                <a:srgbClr val="7DBB2D"/>
              </a:solidFill>
            </c:spPr>
            <c:extLst>
              <c:ext xmlns:c16="http://schemas.microsoft.com/office/drawing/2014/chart" uri="{C3380CC4-5D6E-409C-BE32-E72D297353CC}">
                <c16:uniqueId val="{00000009-64A3-44C5-9CA0-68BD0846CB03}"/>
              </c:ext>
            </c:extLst>
          </c:dPt>
          <c:dPt>
            <c:idx val="5"/>
            <c:bubble3D val="0"/>
            <c:spPr>
              <a:solidFill>
                <a:srgbClr val="D2E7B6"/>
              </a:solidFill>
            </c:spPr>
            <c:extLst>
              <c:ext xmlns:c16="http://schemas.microsoft.com/office/drawing/2014/chart" uri="{C3380CC4-5D6E-409C-BE32-E72D297353CC}">
                <c16:uniqueId val="{0000000B-64A3-44C5-9CA0-68BD0846CB03}"/>
              </c:ext>
            </c:extLst>
          </c:dPt>
          <c:dPt>
            <c:idx val="6"/>
            <c:bubble3D val="0"/>
            <c:spPr>
              <a:solidFill>
                <a:srgbClr val="F8A124"/>
              </a:solidFill>
            </c:spPr>
            <c:extLst>
              <c:ext xmlns:c16="http://schemas.microsoft.com/office/drawing/2014/chart" uri="{C3380CC4-5D6E-409C-BE32-E72D297353CC}">
                <c16:uniqueId val="{0000000D-64A3-44C5-9CA0-68BD0846CB03}"/>
              </c:ext>
            </c:extLst>
          </c:dPt>
          <c:dPt>
            <c:idx val="7"/>
            <c:bubble3D val="0"/>
            <c:spPr>
              <a:solidFill>
                <a:srgbClr val="FDDEB3"/>
              </a:solidFill>
            </c:spPr>
            <c:extLst>
              <c:ext xmlns:c16="http://schemas.microsoft.com/office/drawing/2014/chart" uri="{C3380CC4-5D6E-409C-BE32-E72D297353CC}">
                <c16:uniqueId val="{0000000F-64A3-44C5-9CA0-68BD0846CB03}"/>
              </c:ext>
            </c:extLst>
          </c:dPt>
          <c:dPt>
            <c:idx val="8"/>
            <c:bubble3D val="0"/>
            <c:spPr>
              <a:solidFill>
                <a:srgbClr val="48AEE7"/>
              </a:solidFill>
            </c:spPr>
            <c:extLst>
              <c:ext xmlns:c16="http://schemas.microsoft.com/office/drawing/2014/chart" uri="{C3380CC4-5D6E-409C-BE32-E72D297353CC}">
                <c16:uniqueId val="{00000011-64A3-44C5-9CA0-68BD0846CB03}"/>
              </c:ext>
            </c:extLst>
          </c:dPt>
          <c:dPt>
            <c:idx val="9"/>
            <c:bubble3D val="0"/>
            <c:spPr>
              <a:solidFill>
                <a:srgbClr val="BFE3F7"/>
              </a:solidFill>
            </c:spPr>
            <c:extLst>
              <c:ext xmlns:c16="http://schemas.microsoft.com/office/drawing/2014/chart" uri="{C3380CC4-5D6E-409C-BE32-E72D297353CC}">
                <c16:uniqueId val="{00000013-64A3-44C5-9CA0-68BD0846CB03}"/>
              </c:ext>
            </c:extLst>
          </c:dPt>
          <c:dPt>
            <c:idx val="1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15-64A3-44C5-9CA0-68BD0846CB03}"/>
              </c:ext>
            </c:extLst>
          </c:dPt>
          <c:dPt>
            <c:idx val="11"/>
            <c:bubble3D val="0"/>
            <c:spPr>
              <a:solidFill>
                <a:srgbClr val="BCA6E8"/>
              </a:solidFill>
            </c:spPr>
            <c:extLst>
              <c:ext xmlns:c16="http://schemas.microsoft.com/office/drawing/2014/chart" uri="{C3380CC4-5D6E-409C-BE32-E72D297353CC}">
                <c16:uniqueId val="{00000017-64A3-44C5-9CA0-68BD0846CB03}"/>
              </c:ext>
            </c:extLst>
          </c:dPt>
          <c:dPt>
            <c:idx val="12"/>
            <c:bubble3D val="0"/>
            <c:spPr>
              <a:solidFill>
                <a:srgbClr val="808080"/>
              </a:solidFill>
            </c:spPr>
            <c:extLst>
              <c:ext xmlns:c16="http://schemas.microsoft.com/office/drawing/2014/chart" uri="{C3380CC4-5D6E-409C-BE32-E72D297353CC}">
                <c16:uniqueId val="{00000019-64A3-44C5-9CA0-68BD0846CB0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'Produkce COPNI'!$A$5:$A$17</c:f>
              <c:strCache>
                <c:ptCount val="13"/>
                <c:pt idx="0">
                  <c:v>Bydlení</c:v>
                </c:pt>
                <c:pt idx="1">
                  <c:v>Zdraví</c:v>
                </c:pt>
                <c:pt idx="2">
                  <c:v>Rekreační a sportovní služby</c:v>
                </c:pt>
                <c:pt idx="3">
                  <c:v>Kulturní služby </c:v>
                </c:pt>
                <c:pt idx="4">
                  <c:v>Primární, sekundární a ostatní vzdělávání</c:v>
                </c:pt>
                <c:pt idx="5">
                  <c:v>Terciární vzdělávání</c:v>
                </c:pt>
                <c:pt idx="6">
                  <c:v>Výzkum a vývoj v oblasti vzdělávání</c:v>
                </c:pt>
                <c:pt idx="7">
                  <c:v>Ostatní vzdělávací služby</c:v>
                </c:pt>
                <c:pt idx="8">
                  <c:v>Služby sociální péče</c:v>
                </c:pt>
                <c:pt idx="9">
                  <c:v>Náboženství</c:v>
                </c:pt>
                <c:pt idx="10">
                  <c:v>Služby politických stran, odborových a profesních organizací</c:v>
                </c:pt>
                <c:pt idx="11">
                  <c:v>Ochrana životního prostředí</c:v>
                </c:pt>
                <c:pt idx="12">
                  <c:v>Ostatní</c:v>
                </c:pt>
              </c:strCache>
            </c:strRef>
          </c:cat>
          <c:val>
            <c:numRef>
              <c:f>'Produkce COPNI'!$B$5:$B$17</c:f>
              <c:numCache>
                <c:formatCode>0.0%</c:formatCode>
                <c:ptCount val="13"/>
                <c:pt idx="0">
                  <c:v>8.3295508912251438E-3</c:v>
                </c:pt>
                <c:pt idx="1">
                  <c:v>2.9742262350184623E-2</c:v>
                </c:pt>
                <c:pt idx="2">
                  <c:v>0.13327894794950745</c:v>
                </c:pt>
                <c:pt idx="3">
                  <c:v>3.5330053853797366E-2</c:v>
                </c:pt>
                <c:pt idx="4">
                  <c:v>3.8280358698185656E-2</c:v>
                </c:pt>
                <c:pt idx="5">
                  <c:v>0.32580320669308244</c:v>
                </c:pt>
                <c:pt idx="6">
                  <c:v>7.8934455389673322E-2</c:v>
                </c:pt>
                <c:pt idx="7">
                  <c:v>4.5518112786289977E-2</c:v>
                </c:pt>
                <c:pt idx="8">
                  <c:v>7.1273476698112057E-2</c:v>
                </c:pt>
                <c:pt idx="9">
                  <c:v>0.10530932198191788</c:v>
                </c:pt>
                <c:pt idx="10">
                  <c:v>3.2968583240305702E-2</c:v>
                </c:pt>
                <c:pt idx="11">
                  <c:v>7.9553958070095812E-3</c:v>
                </c:pt>
                <c:pt idx="12">
                  <c:v>8.7276273660708809E-2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64A3-44C5-9CA0-68BD0846C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581622618063014"/>
          <c:y val="3.448146284399773E-2"/>
          <c:w val="0.36715015204071977"/>
          <c:h val="0.91985204258350362"/>
        </c:manualLayout>
      </c:layout>
      <c:overlay val="0"/>
      <c:txPr>
        <a:bodyPr/>
        <a:lstStyle/>
        <a:p>
          <a:pPr>
            <a:defRPr sz="16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8A124"/>
              </a:solidFill>
            </c:spPr>
            <c:extLst>
              <c:ext xmlns:c16="http://schemas.microsoft.com/office/drawing/2014/chart" uri="{C3380CC4-5D6E-409C-BE32-E72D297353CC}">
                <c16:uniqueId val="{00000008-B75F-41CA-A7CC-3CBC16E0CD64}"/>
              </c:ext>
            </c:extLst>
          </c:dPt>
          <c:dPt>
            <c:idx val="1"/>
            <c:bubble3D val="0"/>
            <c:spPr>
              <a:solidFill>
                <a:srgbClr val="BD1B21"/>
              </a:solidFill>
            </c:spPr>
            <c:extLst>
              <c:ext xmlns:c16="http://schemas.microsoft.com/office/drawing/2014/chart" uri="{C3380CC4-5D6E-409C-BE32-E72D297353CC}">
                <c16:uniqueId val="{00000009-B75F-41CA-A7CC-3CBC16E0CD64}"/>
              </c:ext>
            </c:extLst>
          </c:dPt>
          <c:dPt>
            <c:idx val="3"/>
            <c:bubble3D val="0"/>
            <c:spPr>
              <a:solidFill>
                <a:srgbClr val="E8AFB2"/>
              </a:solidFill>
            </c:spPr>
            <c:extLst>
              <c:ext xmlns:c16="http://schemas.microsoft.com/office/drawing/2014/chart" uri="{C3380CC4-5D6E-409C-BE32-E72D297353CC}">
                <c16:uniqueId val="{00000003-B75F-41CA-A7CC-3CBC16E0CD64}"/>
              </c:ext>
            </c:extLst>
          </c:dPt>
          <c:dPt>
            <c:idx val="4"/>
            <c:bubble3D val="0"/>
            <c:spPr>
              <a:solidFill>
                <a:srgbClr val="7DBB2D"/>
              </a:solidFill>
            </c:spPr>
            <c:extLst>
              <c:ext xmlns:c16="http://schemas.microsoft.com/office/drawing/2014/chart" uri="{C3380CC4-5D6E-409C-BE32-E72D297353CC}">
                <c16:uniqueId val="{00000002-B75F-41CA-A7CC-3CBC16E0CD64}"/>
              </c:ext>
            </c:extLst>
          </c:dPt>
          <c:dPt>
            <c:idx val="5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B75F-41CA-A7CC-3CBC16E0CD64}"/>
              </c:ext>
            </c:extLst>
          </c:dPt>
          <c:dPt>
            <c:idx val="6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B75F-41CA-A7CC-3CBC16E0CD64}"/>
              </c:ext>
            </c:extLst>
          </c:dPt>
          <c:dPt>
            <c:idx val="7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6-B75F-41CA-A7CC-3CBC16E0CD64}"/>
              </c:ext>
            </c:extLst>
          </c:dPt>
          <c:dPt>
            <c:idx val="8"/>
            <c:bubble3D val="0"/>
            <c:spPr>
              <a:solidFill>
                <a:srgbClr val="4F81BD"/>
              </a:solidFill>
            </c:spPr>
            <c:extLst>
              <c:ext xmlns:c16="http://schemas.microsoft.com/office/drawing/2014/chart" uri="{C3380CC4-5D6E-409C-BE32-E72D297353CC}">
                <c16:uniqueId val="{00000007-B75F-41CA-A7CC-3CBC16E0CD64}"/>
              </c:ext>
            </c:extLst>
          </c:dPt>
          <c:dLbls>
            <c:dLbl>
              <c:idx val="2"/>
              <c:layout>
                <c:manualLayout>
                  <c:x val="0.117150205362511"/>
                  <c:y val="8.24161430551072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75F-41CA-A7CC-3CBC16E0CD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aseline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'Zdroje financování 2020'!$A$13:$A$21</c:f>
              <c:strCache>
                <c:ptCount val="9"/>
                <c:pt idx="0">
                  <c:v>Příjem za tržní produkci</c:v>
                </c:pt>
                <c:pt idx="1">
                  <c:v>Příjem za netržní produkci</c:v>
                </c:pt>
                <c:pt idx="2">
                  <c:v>Důchod z vlastnictví</c:v>
                </c:pt>
                <c:pt idx="3">
                  <c:v>Transfer od firem - firemní dárcovství</c:v>
                </c:pt>
                <c:pt idx="4">
                  <c:v>Transfery z veřejných zdrojů - dotace, příspěvky</c:v>
                </c:pt>
                <c:pt idx="5">
                  <c:v>Transfery od obyvatelstva - dary</c:v>
                </c:pt>
                <c:pt idx="6">
                  <c:v>Transfery od obyvatelstva - členské příspěvky</c:v>
                </c:pt>
                <c:pt idx="7">
                  <c:v>Transfery ze zahraničí - dary, dotace EU</c:v>
                </c:pt>
                <c:pt idx="8">
                  <c:v>Dobrovolná práce</c:v>
                </c:pt>
              </c:strCache>
            </c:strRef>
          </c:cat>
          <c:val>
            <c:numRef>
              <c:f>'Zdroje financování 2020'!$B$13:$B$21</c:f>
              <c:numCache>
                <c:formatCode>0.0%</c:formatCode>
                <c:ptCount val="9"/>
                <c:pt idx="0">
                  <c:v>9.7923955123213752E-2</c:v>
                </c:pt>
                <c:pt idx="1">
                  <c:v>0.21786955901867672</c:v>
                </c:pt>
                <c:pt idx="2">
                  <c:v>2.1824243554171281E-3</c:v>
                </c:pt>
                <c:pt idx="3">
                  <c:v>6.009892194817016E-2</c:v>
                </c:pt>
                <c:pt idx="4">
                  <c:v>0.36407005691850453</c:v>
                </c:pt>
                <c:pt idx="5">
                  <c:v>5.0908612350986475E-2</c:v>
                </c:pt>
                <c:pt idx="6">
                  <c:v>4.6335391465514408E-2</c:v>
                </c:pt>
                <c:pt idx="7">
                  <c:v>6.9925315025827189E-2</c:v>
                </c:pt>
                <c:pt idx="8">
                  <c:v>9.0685763793689617E-2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5F-41CA-A7CC-3CBC16E0C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</c:plotArea>
    <c:legend>
      <c:legendPos val="r"/>
      <c:layout>
        <c:manualLayout>
          <c:xMode val="edge"/>
          <c:yMode val="edge"/>
          <c:x val="0.64595162607746737"/>
          <c:y val="6.5662837783157374E-3"/>
          <c:w val="0.34354394294259294"/>
          <c:h val="0.9934337162216843"/>
        </c:manualLayout>
      </c:layout>
      <c:overlay val="0"/>
      <c:txPr>
        <a:bodyPr/>
        <a:lstStyle/>
        <a:p>
          <a:pPr>
            <a:defRPr sz="160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1"/>
          <c:order val="0"/>
          <c:dPt>
            <c:idx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1-83B3-4F64-BE02-75A1CE37878D}"/>
              </c:ext>
            </c:extLst>
          </c:dPt>
          <c:dPt>
            <c:idx val="1"/>
            <c:bubble3D val="0"/>
            <c:spPr>
              <a:solidFill>
                <a:srgbClr val="99CCFF"/>
              </a:solidFill>
            </c:spPr>
            <c:extLst>
              <c:ext xmlns:c16="http://schemas.microsoft.com/office/drawing/2014/chart" uri="{C3380CC4-5D6E-409C-BE32-E72D297353CC}">
                <c16:uniqueId val="{00000003-83B3-4F64-BE02-75A1CE37878D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83B3-4F64-BE02-75A1CE37878D}"/>
              </c:ext>
            </c:extLst>
          </c:dPt>
          <c:dPt>
            <c:idx val="4"/>
            <c:bubble3D val="0"/>
            <c:spPr>
              <a:solidFill>
                <a:srgbClr val="FFCCCC"/>
              </a:solidFill>
            </c:spPr>
            <c:extLst>
              <c:ext xmlns:c16="http://schemas.microsoft.com/office/drawing/2014/chart" uri="{C3380CC4-5D6E-409C-BE32-E72D297353CC}">
                <c16:uniqueId val="{00000007-83B3-4F64-BE02-75A1CE37878D}"/>
              </c:ext>
            </c:extLst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83B3-4F64-BE02-75A1CE37878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aseline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3B3-4F64-BE02-75A1CE37878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aseline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83B3-4F64-BE02-75A1CE3787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'počet dobrovol NACE PF'!$A$4:$A$9</c:f>
              <c:strCache>
                <c:ptCount val="6"/>
                <c:pt idx="0">
                  <c:v>Činnosti společenských organizací</c:v>
                </c:pt>
                <c:pt idx="1">
                  <c:v>Kulturní, zábavní a rekreační činnosti</c:v>
                </c:pt>
                <c:pt idx="2">
                  <c:v>Veřejná správa a obrana - dobrovolní hasiči</c:v>
                </c:pt>
                <c:pt idx="3">
                  <c:v>Zdravotní a sociální péče</c:v>
                </c:pt>
                <c:pt idx="4">
                  <c:v>Zemědělství a rybářství</c:v>
                </c:pt>
                <c:pt idx="5">
                  <c:v>Ostatní</c:v>
                </c:pt>
              </c:strCache>
            </c:strRef>
          </c:cat>
          <c:val>
            <c:numRef>
              <c:f>'počet dobrovol NACE PF'!$C$4:$C$9</c:f>
              <c:numCache>
                <c:formatCode>0.0%</c:formatCode>
                <c:ptCount val="6"/>
                <c:pt idx="0">
                  <c:v>0.63230285564579514</c:v>
                </c:pt>
                <c:pt idx="1">
                  <c:v>0.18753820627019474</c:v>
                </c:pt>
                <c:pt idx="2">
                  <c:v>8.6542660029691729E-2</c:v>
                </c:pt>
                <c:pt idx="3">
                  <c:v>2.270544057287573E-2</c:v>
                </c:pt>
                <c:pt idx="4">
                  <c:v>4.868570430530085E-2</c:v>
                </c:pt>
                <c:pt idx="5">
                  <c:v>2.2225133176141821E-2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3B3-4F64-BE02-75A1CE37878D}"/>
            </c:ext>
          </c:extLst>
        </c:ser>
        <c:ser>
          <c:idx val="2"/>
          <c:order val="1"/>
          <c:cat>
            <c:strRef>
              <c:f>'počet dobrovol NACE PF'!$A$4:$A$9</c:f>
              <c:strCache>
                <c:ptCount val="6"/>
                <c:pt idx="0">
                  <c:v>Činnosti společenských organizací</c:v>
                </c:pt>
                <c:pt idx="1">
                  <c:v>Kulturní, zábavní a rekreační činnosti</c:v>
                </c:pt>
                <c:pt idx="2">
                  <c:v>Veřejná správa a obrana - dobrovolní hasiči</c:v>
                </c:pt>
                <c:pt idx="3">
                  <c:v>Zdravotní a sociální péče</c:v>
                </c:pt>
                <c:pt idx="4">
                  <c:v>Zemědělství a rybářství</c:v>
                </c:pt>
                <c:pt idx="5">
                  <c:v>Ostatní</c:v>
                </c:pt>
              </c:strCache>
            </c:strRef>
          </c:cat>
          <c:val>
            <c:numRef>
              <c:f>'počet dobrovol NACE PF'!$C$4:$C$9</c:f>
              <c:numCache>
                <c:formatCode>0.0%</c:formatCode>
                <c:ptCount val="6"/>
                <c:pt idx="0">
                  <c:v>0.63230285564579514</c:v>
                </c:pt>
                <c:pt idx="1">
                  <c:v>0.18753820627019474</c:v>
                </c:pt>
                <c:pt idx="2">
                  <c:v>8.6542660029691729E-2</c:v>
                </c:pt>
                <c:pt idx="3">
                  <c:v>2.270544057287573E-2</c:v>
                </c:pt>
                <c:pt idx="4">
                  <c:v>4.868570430530085E-2</c:v>
                </c:pt>
                <c:pt idx="5">
                  <c:v>2.2225133176141821E-2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3B3-4F64-BE02-75A1CE37878D}"/>
            </c:ext>
          </c:extLst>
        </c:ser>
        <c:ser>
          <c:idx val="3"/>
          <c:order val="2"/>
          <c:dPt>
            <c:idx val="0"/>
            <c:bubble3D val="0"/>
            <c:spPr>
              <a:solidFill>
                <a:srgbClr val="0071BC"/>
              </a:solidFill>
            </c:spPr>
            <c:extLst>
              <c:ext xmlns:c16="http://schemas.microsoft.com/office/drawing/2014/chart" uri="{C3380CC4-5D6E-409C-BE32-E72D297353CC}">
                <c16:uniqueId val="{0000000D-83B3-4F64-BE02-75A1CE37878D}"/>
              </c:ext>
            </c:extLst>
          </c:dPt>
          <c:dPt>
            <c:idx val="1"/>
            <c:bubble3D val="0"/>
            <c:spPr>
              <a:solidFill>
                <a:srgbClr val="A6CDE8"/>
              </a:solidFill>
            </c:spPr>
            <c:extLst>
              <c:ext xmlns:c16="http://schemas.microsoft.com/office/drawing/2014/chart" uri="{C3380CC4-5D6E-409C-BE32-E72D297353CC}">
                <c16:uniqueId val="{0000000F-83B3-4F64-BE02-75A1CE37878D}"/>
              </c:ext>
            </c:extLst>
          </c:dPt>
          <c:dPt>
            <c:idx val="2"/>
            <c:bubble3D val="0"/>
            <c:spPr>
              <a:solidFill>
                <a:srgbClr val="BD1B21"/>
              </a:solidFill>
            </c:spPr>
            <c:extLst>
              <c:ext xmlns:c16="http://schemas.microsoft.com/office/drawing/2014/chart" uri="{C3380CC4-5D6E-409C-BE32-E72D297353CC}">
                <c16:uniqueId val="{00000011-83B3-4F64-BE02-75A1CE37878D}"/>
              </c:ext>
            </c:extLst>
          </c:dPt>
          <c:dPt>
            <c:idx val="3"/>
            <c:bubble3D val="0"/>
            <c:spPr>
              <a:solidFill>
                <a:srgbClr val="E8AFB2"/>
              </a:solidFill>
            </c:spPr>
            <c:extLst>
              <c:ext xmlns:c16="http://schemas.microsoft.com/office/drawing/2014/chart" uri="{C3380CC4-5D6E-409C-BE32-E72D297353CC}">
                <c16:uniqueId val="{00000013-83B3-4F64-BE02-75A1CE37878D}"/>
              </c:ext>
            </c:extLst>
          </c:dPt>
          <c:dPt>
            <c:idx val="4"/>
            <c:bubble3D val="0"/>
            <c:spPr>
              <a:solidFill>
                <a:srgbClr val="F8A124"/>
              </a:solidFill>
            </c:spPr>
            <c:extLst>
              <c:ext xmlns:c16="http://schemas.microsoft.com/office/drawing/2014/chart" uri="{C3380CC4-5D6E-409C-BE32-E72D297353CC}">
                <c16:uniqueId val="{00000015-83B3-4F64-BE02-75A1CE37878D}"/>
              </c:ext>
            </c:extLst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7-83B3-4F64-BE02-75A1CE37878D}"/>
              </c:ext>
            </c:extLst>
          </c:dPt>
          <c:cat>
            <c:strRef>
              <c:f>'[4]počty zaměstnanců, dobrovolníků'!$A$11:$A$16</c:f>
              <c:strCache>
                <c:ptCount val="6"/>
                <c:pt idx="0">
                  <c:v>Činnosti společenských organizací</c:v>
                </c:pt>
                <c:pt idx="1">
                  <c:v>Kulturní, zábavní a rekreační činnosti</c:v>
                </c:pt>
                <c:pt idx="2">
                  <c:v>Veřejná správa a obrana - dobrovolní hasiči</c:v>
                </c:pt>
                <c:pt idx="3">
                  <c:v>Zdravotní a sociální péče</c:v>
                </c:pt>
                <c:pt idx="4">
                  <c:v>Zemědělství a rybářství</c:v>
                </c:pt>
                <c:pt idx="5">
                  <c:v>Ostatní</c:v>
                </c:pt>
              </c:strCache>
            </c:strRef>
          </c:cat>
          <c:val>
            <c:numRef>
              <c:f>'[4]počty zaměstnanců, dobrovolníků'!$C$11:$C$16</c:f>
              <c:numCache>
                <c:formatCode>General</c:formatCode>
                <c:ptCount val="6"/>
                <c:pt idx="0">
                  <c:v>66.73427991886409</c:v>
                </c:pt>
                <c:pt idx="1">
                  <c:v>17.740677172725857</c:v>
                </c:pt>
                <c:pt idx="2">
                  <c:v>8.7377125916679663</c:v>
                </c:pt>
                <c:pt idx="3">
                  <c:v>3.9631767826493989</c:v>
                </c:pt>
                <c:pt idx="4">
                  <c:v>1.669527227336558</c:v>
                </c:pt>
                <c:pt idx="5">
                  <c:v>1.1546263067561242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3B3-4F64-BE02-75A1CE37878D}"/>
            </c:ext>
          </c:extLst>
        </c:ser>
        <c:ser>
          <c:idx val="0"/>
          <c:order val="3"/>
          <c:dPt>
            <c:idx val="0"/>
            <c:bubble3D val="0"/>
            <c:spPr>
              <a:solidFill>
                <a:srgbClr val="0071BC"/>
              </a:solidFill>
            </c:spPr>
            <c:extLst>
              <c:ext xmlns:c16="http://schemas.microsoft.com/office/drawing/2014/chart" uri="{C3380CC4-5D6E-409C-BE32-E72D297353CC}">
                <c16:uniqueId val="{0000001A-83B3-4F64-BE02-75A1CE37878D}"/>
              </c:ext>
            </c:extLst>
          </c:dPt>
          <c:dPt>
            <c:idx val="1"/>
            <c:bubble3D val="0"/>
            <c:spPr>
              <a:solidFill>
                <a:srgbClr val="A6CDE8"/>
              </a:solidFill>
            </c:spPr>
            <c:extLst>
              <c:ext xmlns:c16="http://schemas.microsoft.com/office/drawing/2014/chart" uri="{C3380CC4-5D6E-409C-BE32-E72D297353CC}">
                <c16:uniqueId val="{0000001C-83B3-4F64-BE02-75A1CE37878D}"/>
              </c:ext>
            </c:extLst>
          </c:dPt>
          <c:dPt>
            <c:idx val="2"/>
            <c:bubble3D val="0"/>
            <c:spPr>
              <a:solidFill>
                <a:srgbClr val="BD1B21"/>
              </a:solidFill>
            </c:spPr>
            <c:extLst>
              <c:ext xmlns:c16="http://schemas.microsoft.com/office/drawing/2014/chart" uri="{C3380CC4-5D6E-409C-BE32-E72D297353CC}">
                <c16:uniqueId val="{0000001E-83B3-4F64-BE02-75A1CE37878D}"/>
              </c:ext>
            </c:extLst>
          </c:dPt>
          <c:dPt>
            <c:idx val="3"/>
            <c:bubble3D val="0"/>
            <c:spPr>
              <a:solidFill>
                <a:srgbClr val="E8AFB2"/>
              </a:solidFill>
            </c:spPr>
            <c:extLst>
              <c:ext xmlns:c16="http://schemas.microsoft.com/office/drawing/2014/chart" uri="{C3380CC4-5D6E-409C-BE32-E72D297353CC}">
                <c16:uniqueId val="{00000020-83B3-4F64-BE02-75A1CE37878D}"/>
              </c:ext>
            </c:extLst>
          </c:dPt>
          <c:dPt>
            <c:idx val="4"/>
            <c:bubble3D val="0"/>
            <c:spPr>
              <a:solidFill>
                <a:srgbClr val="F8A124"/>
              </a:solidFill>
            </c:spPr>
            <c:extLst>
              <c:ext xmlns:c16="http://schemas.microsoft.com/office/drawing/2014/chart" uri="{C3380CC4-5D6E-409C-BE32-E72D297353CC}">
                <c16:uniqueId val="{00000022-83B3-4F64-BE02-75A1CE37878D}"/>
              </c:ext>
            </c:extLst>
          </c:dPt>
          <c:dPt>
            <c:idx val="5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24-83B3-4F64-BE02-75A1CE37878D}"/>
              </c:ext>
            </c:extLst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200" baseline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A-83B3-4F64-BE02-75A1CE37878D}"/>
                </c:ext>
              </c:extLst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200" baseline="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E-83B3-4F64-BE02-75A1CE37878D}"/>
                </c:ext>
              </c:extLst>
            </c:dLbl>
            <c:dLbl>
              <c:idx val="3"/>
              <c:layout>
                <c:manualLayout>
                  <c:x val="3.6980658063082594E-2"/>
                  <c:y val="7.32963292678879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83B3-4F64-BE02-75A1CE37878D}"/>
                </c:ext>
              </c:extLst>
            </c:dLbl>
            <c:dLbl>
              <c:idx val="4"/>
              <c:layout>
                <c:manualLayout>
                  <c:x val="-1.0432420591260469E-2"/>
                  <c:y val="1.3406879755063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83B3-4F64-BE02-75A1CE37878D}"/>
                </c:ext>
              </c:extLst>
            </c:dLbl>
            <c:dLbl>
              <c:idx val="5"/>
              <c:layout>
                <c:manualLayout>
                  <c:x val="2.3232857639473751E-2"/>
                  <c:y val="2.727150085776904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83B3-4F64-BE02-75A1CE37878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'[4]počty zaměstnanců, dobrovolníků'!$A$11:$A$16</c:f>
              <c:strCache>
                <c:ptCount val="6"/>
                <c:pt idx="0">
                  <c:v>Činnosti společenských organizací</c:v>
                </c:pt>
                <c:pt idx="1">
                  <c:v>Kulturní, zábavní a rekreační činnosti</c:v>
                </c:pt>
                <c:pt idx="2">
                  <c:v>Veřejná správa a obrana - dobrovolní hasiči</c:v>
                </c:pt>
                <c:pt idx="3">
                  <c:v>Zdravotní a sociální péče</c:v>
                </c:pt>
                <c:pt idx="4">
                  <c:v>Zemědělství a rybářství</c:v>
                </c:pt>
                <c:pt idx="5">
                  <c:v>Ostatní</c:v>
                </c:pt>
              </c:strCache>
            </c:strRef>
          </c:cat>
          <c:val>
            <c:numRef>
              <c:f>'[4]počty zaměstnanců, dobrovolníků'!$C$11:$C$16</c:f>
              <c:numCache>
                <c:formatCode>General</c:formatCode>
                <c:ptCount val="6"/>
                <c:pt idx="0">
                  <c:v>66.73427991886409</c:v>
                </c:pt>
                <c:pt idx="1">
                  <c:v>17.740677172725857</c:v>
                </c:pt>
                <c:pt idx="2">
                  <c:v>8.7377125916679663</c:v>
                </c:pt>
                <c:pt idx="3">
                  <c:v>3.9631767826493989</c:v>
                </c:pt>
                <c:pt idx="4">
                  <c:v>1.669527227336558</c:v>
                </c:pt>
                <c:pt idx="5">
                  <c:v>1.1546263067561242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83B3-4F64-BE02-75A1CE3787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489631080417587"/>
          <c:y val="9.1883008670032351E-2"/>
          <c:w val="0.32950169515215155"/>
          <c:h val="0.79332887976372046"/>
        </c:manualLayout>
      </c:layout>
      <c:overlay val="0"/>
      <c:txPr>
        <a:bodyPr/>
        <a:lstStyle/>
        <a:p>
          <a:pPr rtl="0">
            <a:defRPr sz="1600" baseline="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073246430788327E-2"/>
          <c:y val="9.3189964157706098E-2"/>
          <c:w val="0.55568674027478404"/>
          <c:h val="0.8021606976547286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E2-4D4B-A8D0-DC0EB4266AFB}"/>
              </c:ext>
            </c:extLst>
          </c:dPt>
          <c:dPt>
            <c:idx val="1"/>
            <c:bubble3D val="0"/>
            <c:spPr>
              <a:solidFill>
                <a:srgbClr val="99CC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E2-4D4B-A8D0-DC0EB4266AFB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E2-4D4B-A8D0-DC0EB4266AFB}"/>
              </c:ext>
            </c:extLst>
          </c:dPt>
          <c:dPt>
            <c:idx val="3"/>
            <c:bubble3D val="0"/>
            <c:spPr>
              <a:solidFill>
                <a:srgbClr val="FFCCC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E2-4D4B-A8D0-DC0EB4266AFB}"/>
              </c:ext>
            </c:extLst>
          </c:dPt>
          <c:dPt>
            <c:idx val="4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E2-4D4B-A8D0-DC0EB4266AFB}"/>
              </c:ext>
            </c:extLst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E2-4D4B-A8D0-DC0EB4266AFB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CE2-4D4B-A8D0-DC0EB4266A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'počet dobrovol NACE PF'!$A$26:$A$31</c:f>
              <c:strCache>
                <c:ptCount val="6"/>
                <c:pt idx="0">
                  <c:v>Obecně prospěšné společnosti, ústavy</c:v>
                </c:pt>
                <c:pt idx="1">
                  <c:v>Spolek</c:v>
                </c:pt>
                <c:pt idx="2">
                  <c:v>Církve</c:v>
                </c:pt>
                <c:pt idx="3">
                  <c:v>Odborové organizace</c:v>
                </c:pt>
                <c:pt idx="4">
                  <c:v>Pobočné spolky</c:v>
                </c:pt>
                <c:pt idx="5">
                  <c:v>Ostatní</c:v>
                </c:pt>
              </c:strCache>
            </c:strRef>
          </c:cat>
          <c:val>
            <c:numRef>
              <c:f>'počet dobrovol NACE PF'!$B$26:$B$31</c:f>
              <c:numCache>
                <c:formatCode>0.0%</c:formatCode>
                <c:ptCount val="6"/>
                <c:pt idx="0">
                  <c:v>1.5054503656248082E-2</c:v>
                </c:pt>
                <c:pt idx="1">
                  <c:v>0.63404902245690564</c:v>
                </c:pt>
                <c:pt idx="2">
                  <c:v>3.538441673596078E-2</c:v>
                </c:pt>
                <c:pt idx="3">
                  <c:v>1.0536190526595442E-2</c:v>
                </c:pt>
                <c:pt idx="4">
                  <c:v>0.29077181725189594</c:v>
                </c:pt>
                <c:pt idx="5">
                  <c:v>1.4204049372394145E-2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CE2-4D4B-A8D0-DC0EB4266A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379086692375753"/>
          <c:y val="6.3809443174441913E-2"/>
          <c:w val="0.32570174538238583"/>
          <c:h val="0.860921739621257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90048118985127"/>
          <c:y val="9.0854681269982349E-2"/>
          <c:w val="0.84654396325459313"/>
          <c:h val="0.79916795510375394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40800"/>
        <c:axId val="2960428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'počet dobrovolníků srovnání'!$J$4</c15:sqref>
                        </c15:formulaRef>
                      </c:ext>
                    </c:extLst>
                    <c:strCache>
                      <c:ptCount val="1"/>
                      <c:pt idx="0">
                        <c:v>Rok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'počet dobrovolníků srovnání'!$K$4:$N$4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2012</c:v>
                      </c:pt>
                      <c:pt idx="1">
                        <c:v>2017</c:v>
                      </c:pt>
                      <c:pt idx="2">
                        <c:v>2012</c:v>
                      </c:pt>
                      <c:pt idx="3">
                        <c:v>2017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037A-485C-B0B4-5FF73178A1ED}"/>
                  </c:ext>
                </c:extLst>
              </c15:ser>
            </c15:filteredBarSeries>
            <c15:filteredBarSeries>
              <c15:ser>
                <c:idx val="2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srovnání'!$J$6</c15:sqref>
                        </c15:formulaRef>
                      </c:ext>
                    </c:extLst>
                    <c:strCache>
                      <c:ptCount val="1"/>
                      <c:pt idx="0">
                        <c:v>Odpracovaný čas (v tis. hodin)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srovnání'!$K$6:$N$6</c15:sqref>
                        </c15:formulaRef>
                      </c:ext>
                    </c:extLst>
                    <c:numCache>
                      <c:formatCode>#,##0</c:formatCode>
                      <c:ptCount val="4"/>
                      <c:pt idx="0">
                        <c:v>31761</c:v>
                      </c:pt>
                      <c:pt idx="1">
                        <c:v>37521</c:v>
                      </c:pt>
                      <c:pt idx="2">
                        <c:v>10733</c:v>
                      </c:pt>
                      <c:pt idx="3">
                        <c:v>15711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037A-485C-B0B4-5FF73178A1ED}"/>
                  </c:ext>
                </c:extLst>
              </c15:ser>
            </c15:filteredBarSeries>
            <c15:filteredBarSeries>
              <c15:ser>
                <c:idx val="3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srovnání'!$J$7</c15:sqref>
                        </c15:formulaRef>
                      </c:ext>
                    </c:extLst>
                    <c:strCache>
                      <c:ptCount val="1"/>
                      <c:pt idx="0">
                        <c:v>Prům počet hodin na 1 os.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srovnání'!$K$7:$N$7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44.62958566672021</c:v>
                      </c:pt>
                      <c:pt idx="1">
                        <c:v>51.696195808927939</c:v>
                      </c:pt>
                      <c:pt idx="2">
                        <c:v>28.474772655339947</c:v>
                      </c:pt>
                      <c:pt idx="3">
                        <c:v>32.983834388513671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37A-485C-B0B4-5FF73178A1ED}"/>
                  </c:ext>
                </c:extLst>
              </c15:ser>
            </c15:filteredBarSeries>
          </c:ext>
        </c:extLst>
      </c:barChart>
      <c:catAx>
        <c:axId val="2960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296042880"/>
        <c:crosses val="autoZero"/>
        <c:auto val="1"/>
        <c:lblAlgn val="ctr"/>
        <c:lblOffset val="100"/>
        <c:noMultiLvlLbl val="0"/>
      </c:catAx>
      <c:valAx>
        <c:axId val="2960428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604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71B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cs-CZ" noProof="0" dirty="0" smtClean="0"/>
              <a:t>Počet</a:t>
            </a:r>
            <a:r>
              <a:rPr lang="en-US" dirty="0" smtClean="0"/>
              <a:t> </a:t>
            </a:r>
            <a:r>
              <a:rPr lang="cs-CZ" noProof="0" dirty="0" smtClean="0"/>
              <a:t>dobrovolníků</a:t>
            </a:r>
            <a:r>
              <a:rPr lang="cs-CZ" dirty="0" smtClean="0"/>
              <a:t> (fyzické</a:t>
            </a:r>
            <a:r>
              <a:rPr lang="cs-CZ" baseline="0" dirty="0" smtClean="0"/>
              <a:t> osoby)</a:t>
            </a:r>
            <a:endParaRPr lang="en-US" dirty="0"/>
          </a:p>
        </c:rich>
      </c:tx>
      <c:layout>
        <c:manualLayout>
          <c:xMode val="edge"/>
          <c:yMode val="edge"/>
          <c:x val="0.13666666666666666"/>
          <c:y val="1.22415349304006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71BC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'počet dobrovolníků srovnání'!$J$5</c:f>
              <c:strCache>
                <c:ptCount val="1"/>
                <c:pt idx="0">
                  <c:v>Počet dobrovolníků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353-4816-95DC-091DF43AF760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1353-4816-95DC-091DF43AF760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353-4816-95DC-091DF43AF760}"/>
              </c:ext>
            </c:extLst>
          </c:dPt>
          <c:dPt>
            <c:idx val="3"/>
            <c:invertIfNegative val="0"/>
            <c:bubble3D val="0"/>
            <c:spPr>
              <a:solidFill>
                <a:srgbClr val="0071B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53-4816-95DC-091DF43AF7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'počet dobrovolníků srovnání'!$K$3:$N$4</c:f>
              <c:multiLvlStrCache>
                <c:ptCount val="4"/>
                <c:lvl>
                  <c:pt idx="0">
                    <c:v>2012</c:v>
                  </c:pt>
                  <c:pt idx="1">
                    <c:v>2017</c:v>
                  </c:pt>
                  <c:pt idx="2">
                    <c:v>2012</c:v>
                  </c:pt>
                  <c:pt idx="3">
                    <c:v>2017</c:v>
                  </c:pt>
                </c:lvl>
                <c:lvl>
                  <c:pt idx="0">
                    <c:v>Spolky, odborové org.</c:v>
                  </c:pt>
                  <c:pt idx="2">
                    <c:v>Pobočné spolky </c:v>
                  </c:pt>
                </c:lvl>
              </c:multiLvlStrCache>
            </c:multiLvlStrRef>
          </c:cat>
          <c:val>
            <c:numRef>
              <c:f>'počet dobrovolníků srovnání'!$K$5:$N$5</c:f>
              <c:numCache>
                <c:formatCode>#,##0</c:formatCode>
                <c:ptCount val="4"/>
                <c:pt idx="0">
                  <c:v>737684</c:v>
                </c:pt>
                <c:pt idx="1">
                  <c:v>723057</c:v>
                </c:pt>
                <c:pt idx="2">
                  <c:v>306629</c:v>
                </c:pt>
                <c:pt idx="3">
                  <c:v>482481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53-4816-95DC-091DF43AF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40800"/>
        <c:axId val="2960428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'počet dobrovolníků srovnání'!$J$4</c15:sqref>
                        </c15:formulaRef>
                      </c:ext>
                    </c:extLst>
                    <c:strCache>
                      <c:ptCount val="1"/>
                      <c:pt idx="0">
                        <c:v>Rok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'počet dobrovolníků srovnání'!$K$4:$N$4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2012</c:v>
                      </c:pt>
                      <c:pt idx="1">
                        <c:v>2017</c:v>
                      </c:pt>
                      <c:pt idx="2">
                        <c:v>2012</c:v>
                      </c:pt>
                      <c:pt idx="3">
                        <c:v>2017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1353-4816-95DC-091DF43AF760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srovnání'!$J$6</c15:sqref>
                        </c15:formulaRef>
                      </c:ext>
                    </c:extLst>
                    <c:strCache>
                      <c:ptCount val="1"/>
                      <c:pt idx="0">
                        <c:v>Odpracovaný čas (v tis. hodin)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srovnání'!$K$6:$N$6</c15:sqref>
                        </c15:formulaRef>
                      </c:ext>
                    </c:extLst>
                    <c:numCache>
                      <c:formatCode>#,##0</c:formatCode>
                      <c:ptCount val="4"/>
                      <c:pt idx="0">
                        <c:v>31761</c:v>
                      </c:pt>
                      <c:pt idx="1">
                        <c:v>37521</c:v>
                      </c:pt>
                      <c:pt idx="2">
                        <c:v>10733</c:v>
                      </c:pt>
                      <c:pt idx="3">
                        <c:v>15711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1353-4816-95DC-091DF43AF760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srovnání'!$J$7</c15:sqref>
                        </c15:formulaRef>
                      </c:ext>
                    </c:extLst>
                    <c:strCache>
                      <c:ptCount val="1"/>
                      <c:pt idx="0">
                        <c:v>Prům počet hodin na 1 os.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srovnání'!$K$7:$N$7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44.62958566672021</c:v>
                      </c:pt>
                      <c:pt idx="1">
                        <c:v>51.696195808927939</c:v>
                      </c:pt>
                      <c:pt idx="2">
                        <c:v>28.474772655339947</c:v>
                      </c:pt>
                      <c:pt idx="3">
                        <c:v>32.983834388513671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1353-4816-95DC-091DF43AF760}"/>
                  </c:ext>
                </c:extLst>
              </c15:ser>
            </c15:filteredBarSeries>
          </c:ext>
        </c:extLst>
      </c:barChart>
      <c:catAx>
        <c:axId val="2960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296042880"/>
        <c:crosses val="autoZero"/>
        <c:auto val="1"/>
        <c:lblAlgn val="ctr"/>
        <c:lblOffset val="100"/>
        <c:noMultiLvlLbl val="0"/>
      </c:catAx>
      <c:valAx>
        <c:axId val="29604288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29604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71B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cs-CZ" sz="2000" b="1">
                <a:solidFill>
                  <a:srgbClr val="0071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Odpracovaný čas (tis. hodin)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71BC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'počet dobrovolníků srovnání'!$J$6</c:f>
              <c:strCache>
                <c:ptCount val="1"/>
                <c:pt idx="0">
                  <c:v>Odpracovaný čas (v tis. hodin)</c:v>
                </c:pt>
              </c:strCache>
              <c:extLst xmlns:c15="http://schemas.microsoft.com/office/drawing/2012/chart"/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F32-4791-8E59-60F3F3AA519F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32-4791-8E59-60F3F3AA519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'počet dobrovolníků srovnání'!$K$3:$N$4</c:f>
              <c:multiLvlStrCache>
                <c:ptCount val="4"/>
                <c:lvl>
                  <c:pt idx="0">
                    <c:v>2012</c:v>
                  </c:pt>
                  <c:pt idx="1">
                    <c:v>2017</c:v>
                  </c:pt>
                  <c:pt idx="2">
                    <c:v>2012</c:v>
                  </c:pt>
                  <c:pt idx="3">
                    <c:v>2017</c:v>
                  </c:pt>
                </c:lvl>
                <c:lvl>
                  <c:pt idx="0">
                    <c:v>Spolky, odborové org.</c:v>
                  </c:pt>
                  <c:pt idx="2">
                    <c:v>Pobočné spolky </c:v>
                  </c:pt>
                </c:lvl>
              </c:multiLvlStrCache>
              <c:extLst xmlns:c15="http://schemas.microsoft.com/office/drawing/2012/chart"/>
            </c:multiLvlStrRef>
          </c:cat>
          <c:val>
            <c:numRef>
              <c:f>'počet dobrovolníků srovnání'!$K$6:$N$6</c:f>
              <c:numCache>
                <c:formatCode>#,##0</c:formatCode>
                <c:ptCount val="4"/>
                <c:pt idx="0">
                  <c:v>31761</c:v>
                </c:pt>
                <c:pt idx="1">
                  <c:v>37521</c:v>
                </c:pt>
                <c:pt idx="2">
                  <c:v>10733</c:v>
                </c:pt>
                <c:pt idx="3">
                  <c:v>15711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0-EF32-4791-8E59-60F3F3AA51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40800"/>
        <c:axId val="2960428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'počet dobrovolníků srovnání'!$J$4</c15:sqref>
                        </c15:formulaRef>
                      </c:ext>
                    </c:extLst>
                    <c:strCache>
                      <c:ptCount val="1"/>
                      <c:pt idx="0">
                        <c:v>Rok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'počet dobrovolníků srovnání'!$K$4:$N$4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2012</c:v>
                      </c:pt>
                      <c:pt idx="1">
                        <c:v>2017</c:v>
                      </c:pt>
                      <c:pt idx="2">
                        <c:v>2012</c:v>
                      </c:pt>
                      <c:pt idx="3">
                        <c:v>2017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EF32-4791-8E59-60F3F3AA519F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srovnání'!$J$5</c15:sqref>
                        </c15:formulaRef>
                      </c:ext>
                    </c:extLst>
                    <c:strCache>
                      <c:ptCount val="1"/>
                      <c:pt idx="0">
                        <c:v>Počet dobrovolníků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cs-CZ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srovnání'!$K$5:$N$5</c15:sqref>
                        </c15:formulaRef>
                      </c:ext>
                    </c:extLst>
                    <c:numCache>
                      <c:formatCode>#,##0</c:formatCode>
                      <c:ptCount val="4"/>
                      <c:pt idx="0">
                        <c:v>737684</c:v>
                      </c:pt>
                      <c:pt idx="1">
                        <c:v>723057</c:v>
                      </c:pt>
                      <c:pt idx="2">
                        <c:v>306629</c:v>
                      </c:pt>
                      <c:pt idx="3">
                        <c:v>482481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EF32-4791-8E59-60F3F3AA519F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srovnání'!$J$7</c15:sqref>
                        </c15:formulaRef>
                      </c:ext>
                    </c:extLst>
                    <c:strCache>
                      <c:ptCount val="1"/>
                      <c:pt idx="0">
                        <c:v>Prům počet hodin na 1 os.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srovnání'!$K$3:$N$4</c15:sqref>
                        </c15:formulaRef>
                      </c:ext>
                    </c:extLst>
                    <c:multiLvlStrCache>
                      <c:ptCount val="4"/>
                      <c:lvl>
                        <c:pt idx="0">
                          <c:v>2012</c:v>
                        </c:pt>
                        <c:pt idx="1">
                          <c:v>2017</c:v>
                        </c:pt>
                        <c:pt idx="2">
                          <c:v>2012</c:v>
                        </c:pt>
                        <c:pt idx="3">
                          <c:v>2017</c:v>
                        </c:pt>
                      </c:lvl>
                      <c:lvl>
                        <c:pt idx="0">
                          <c:v>Spolky, odborové org.</c:v>
                        </c:pt>
                        <c:pt idx="2">
                          <c:v>Pobočné spolky 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srovnání'!$K$7:$N$7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44.62958566672021</c:v>
                      </c:pt>
                      <c:pt idx="1">
                        <c:v>51.696195808927939</c:v>
                      </c:pt>
                      <c:pt idx="2">
                        <c:v>28.474772655339947</c:v>
                      </c:pt>
                      <c:pt idx="3">
                        <c:v>32.983834388513671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EF32-4791-8E59-60F3F3AA519F}"/>
                  </c:ext>
                </c:extLst>
              </c15:ser>
            </c15:filteredBarSeries>
          </c:ext>
        </c:extLst>
      </c:barChart>
      <c:catAx>
        <c:axId val="2960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296042880"/>
        <c:crosses val="autoZero"/>
        <c:auto val="1"/>
        <c:lblAlgn val="ctr"/>
        <c:lblOffset val="100"/>
        <c:noMultiLvlLbl val="0"/>
      </c:catAx>
      <c:valAx>
        <c:axId val="296042880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9604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cs-CZ" baseline="0" noProof="0" dirty="0" smtClean="0">
                <a:solidFill>
                  <a:srgbClr val="0070C0"/>
                </a:solidFill>
              </a:rPr>
              <a:t>Počet</a:t>
            </a:r>
            <a:r>
              <a:rPr lang="cs-CZ" noProof="0" dirty="0" smtClean="0"/>
              <a:t> </a:t>
            </a:r>
            <a:r>
              <a:rPr lang="cs-CZ" baseline="0" noProof="0" dirty="0" smtClean="0">
                <a:solidFill>
                  <a:srgbClr val="0070C0"/>
                </a:solidFill>
              </a:rPr>
              <a:t>dobrovolníků (fyzické osoby)</a:t>
            </a:r>
            <a:endParaRPr lang="cs-CZ" baseline="0" noProof="0" dirty="0">
              <a:solidFill>
                <a:srgbClr val="0070C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'počet dobrovolníků srovnání'!$A$5</c:f>
              <c:strCache>
                <c:ptCount val="1"/>
                <c:pt idx="0">
                  <c:v>Počet dobrovolníků</c:v>
                </c:pt>
              </c:strCache>
            </c:strRef>
          </c:tx>
          <c:spPr>
            <a:solidFill>
              <a:srgbClr val="0071BC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BD1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DD4-4709-897C-113790EF3227}"/>
              </c:ext>
            </c:extLst>
          </c:dPt>
          <c:dPt>
            <c:idx val="3"/>
            <c:invertIfNegative val="0"/>
            <c:bubble3D val="0"/>
            <c:spPr>
              <a:solidFill>
                <a:srgbClr val="BD1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DD4-4709-897C-113790EF3227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9DD4-4709-897C-113790EF3227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DD4-4709-897C-113790EF3227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9DD4-4709-897C-113790EF3227}"/>
              </c:ext>
            </c:extLst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DD4-4709-897C-113790EF32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'počet dobrovolníků srovnání'!$B$3:$I$4</c:f>
              <c:multiLvlStrCache>
                <c:ptCount val="8"/>
                <c:lvl>
                  <c:pt idx="0">
                    <c:v>2014</c:v>
                  </c:pt>
                  <c:pt idx="1">
                    <c:v>2019</c:v>
                  </c:pt>
                  <c:pt idx="2">
                    <c:v>2016</c:v>
                  </c:pt>
                  <c:pt idx="3">
                    <c:v>2021</c:v>
                  </c:pt>
                  <c:pt idx="4">
                    <c:v>2013</c:v>
                  </c:pt>
                  <c:pt idx="5">
                    <c:v>2018</c:v>
                  </c:pt>
                  <c:pt idx="6">
                    <c:v>2015</c:v>
                  </c:pt>
                  <c:pt idx="7">
                    <c:v>2020</c:v>
                  </c:pt>
                </c:lvl>
                <c:lvl>
                  <c:pt idx="0">
                    <c:v>Nadace, nadační fondy</c:v>
                  </c:pt>
                  <c:pt idx="2">
                    <c:v>Církevní </c:v>
                  </c:pt>
                  <c:pt idx="4">
                    <c:v>OPS, ústavy</c:v>
                  </c:pt>
                  <c:pt idx="6">
                    <c:v>Ostatní</c:v>
                  </c:pt>
                </c:lvl>
              </c:multiLvlStrCache>
            </c:multiLvlStrRef>
          </c:cat>
          <c:val>
            <c:numRef>
              <c:f>'počet dobrovolníků srovnání'!$B$5:$I$5</c:f>
              <c:numCache>
                <c:formatCode>#,##0</c:formatCode>
                <c:ptCount val="8"/>
                <c:pt idx="0">
                  <c:v>4262</c:v>
                </c:pt>
                <c:pt idx="1">
                  <c:v>5119</c:v>
                </c:pt>
                <c:pt idx="2">
                  <c:v>18951</c:v>
                </c:pt>
                <c:pt idx="3">
                  <c:v>94130</c:v>
                </c:pt>
                <c:pt idx="4">
                  <c:v>8594</c:v>
                </c:pt>
                <c:pt idx="5">
                  <c:v>13430</c:v>
                </c:pt>
                <c:pt idx="6">
                  <c:v>11474</c:v>
                </c:pt>
                <c:pt idx="7">
                  <c:v>11374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D4-4709-897C-113790EF3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40800"/>
        <c:axId val="2960428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'počet dobrovolníků srovnání'!$A$4</c15:sqref>
                        </c15:formulaRef>
                      </c:ext>
                    </c:extLst>
                    <c:strCache>
                      <c:ptCount val="1"/>
                      <c:pt idx="0">
                        <c:v>Rok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'počet dobrovolníků srovnání'!$B$4:$I$4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2014</c:v>
                      </c:pt>
                      <c:pt idx="1">
                        <c:v>2019</c:v>
                      </c:pt>
                      <c:pt idx="2">
                        <c:v>2016</c:v>
                      </c:pt>
                      <c:pt idx="3">
                        <c:v>2021</c:v>
                      </c:pt>
                      <c:pt idx="4">
                        <c:v>2013</c:v>
                      </c:pt>
                      <c:pt idx="5">
                        <c:v>2018</c:v>
                      </c:pt>
                      <c:pt idx="6">
                        <c:v>2015</c:v>
                      </c:pt>
                      <c:pt idx="7">
                        <c:v>2020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9DD4-4709-897C-113790EF3227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srovnání'!$A$6</c15:sqref>
                        </c15:formulaRef>
                      </c:ext>
                    </c:extLst>
                    <c:strCache>
                      <c:ptCount val="1"/>
                      <c:pt idx="0">
                        <c:v>Odpracovaný čas (v tis. hodin)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srovnání'!$B$6:$I$6</c15:sqref>
                        </c15:formulaRef>
                      </c:ext>
                    </c:extLst>
                    <c:numCache>
                      <c:formatCode>#,##0</c:formatCode>
                      <c:ptCount val="8"/>
                      <c:pt idx="0">
                        <c:v>295</c:v>
                      </c:pt>
                      <c:pt idx="1">
                        <c:v>262</c:v>
                      </c:pt>
                      <c:pt idx="2">
                        <c:v>1117</c:v>
                      </c:pt>
                      <c:pt idx="3">
                        <c:v>1425</c:v>
                      </c:pt>
                      <c:pt idx="4">
                        <c:v>390</c:v>
                      </c:pt>
                      <c:pt idx="5">
                        <c:v>619</c:v>
                      </c:pt>
                      <c:pt idx="6">
                        <c:v>283</c:v>
                      </c:pt>
                      <c:pt idx="7">
                        <c:v>276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9DD4-4709-897C-113790EF3227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srovnání'!$A$7</c15:sqref>
                        </c15:formulaRef>
                      </c:ext>
                    </c:extLst>
                    <c:strCache>
                      <c:ptCount val="1"/>
                      <c:pt idx="0">
                        <c:v>Prům počet hodin na 1 os.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srovnání'!$B$7:$I$7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57</c:v>
                      </c:pt>
                      <c:pt idx="1">
                        <c:v>51</c:v>
                      </c:pt>
                      <c:pt idx="2">
                        <c:v>59</c:v>
                      </c:pt>
                      <c:pt idx="3">
                        <c:v>15</c:v>
                      </c:pt>
                      <c:pt idx="4" formatCode="0">
                        <c:v>45.932159319229406</c:v>
                      </c:pt>
                      <c:pt idx="5" formatCode="0">
                        <c:v>46.111973476000301</c:v>
                      </c:pt>
                      <c:pt idx="6" formatCode="0">
                        <c:v>24.669513683109638</c:v>
                      </c:pt>
                      <c:pt idx="7" formatCode="0">
                        <c:v>24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9DD4-4709-897C-113790EF3227}"/>
                  </c:ext>
                </c:extLst>
              </c15:ser>
            </c15:filteredBarSeries>
          </c:ext>
        </c:extLst>
      </c:barChart>
      <c:catAx>
        <c:axId val="2960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296042880"/>
        <c:crosses val="autoZero"/>
        <c:auto val="1"/>
        <c:lblAlgn val="ctr"/>
        <c:lblOffset val="100"/>
        <c:noMultiLvlLbl val="0"/>
      </c:catAx>
      <c:valAx>
        <c:axId val="296042880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9604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cs-CZ" b="1" noProof="0" dirty="0" smtClean="0">
                <a:solidFill>
                  <a:srgbClr val="0071BC"/>
                </a:solidFill>
              </a:rPr>
              <a:t>Odpracovaný čas (tis. hodin</a:t>
            </a:r>
            <a:r>
              <a:rPr lang="en-US" b="1" dirty="0" smtClean="0">
                <a:solidFill>
                  <a:srgbClr val="0071BC"/>
                </a:solidFill>
              </a:rPr>
              <a:t>)</a:t>
            </a:r>
            <a:endParaRPr lang="en-US" b="1" dirty="0">
              <a:solidFill>
                <a:srgbClr val="0071BC"/>
              </a:solidFill>
            </a:endParaRPr>
          </a:p>
        </c:rich>
      </c:tx>
      <c:layout>
        <c:manualLayout>
          <c:xMode val="edge"/>
          <c:yMode val="edge"/>
          <c:x val="0.12420122484689414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'počet dobrovolníků srovnání'!$A$6</c:f>
              <c:strCache>
                <c:ptCount val="1"/>
                <c:pt idx="0">
                  <c:v>Odpracovaný čas (v tis. hodin)</c:v>
                </c:pt>
              </c:strCache>
              <c:extLst xmlns:c15="http://schemas.microsoft.com/office/drawing/2012/chart"/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1B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3E22-48D8-B33E-8C2E957CAC0D}"/>
              </c:ext>
            </c:extLst>
          </c:dPt>
          <c:dPt>
            <c:idx val="1"/>
            <c:invertIfNegative val="0"/>
            <c:bubble3D val="0"/>
            <c:spPr>
              <a:solidFill>
                <a:srgbClr val="0071B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E22-48D8-B33E-8C2E957CAC0D}"/>
              </c:ext>
            </c:extLst>
          </c:dPt>
          <c:dPt>
            <c:idx val="2"/>
            <c:invertIfNegative val="0"/>
            <c:bubble3D val="0"/>
            <c:spPr>
              <a:solidFill>
                <a:srgbClr val="BD1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E22-48D8-B33E-8C2E957CAC0D}"/>
              </c:ext>
            </c:extLst>
          </c:dPt>
          <c:dPt>
            <c:idx val="3"/>
            <c:invertIfNegative val="0"/>
            <c:bubble3D val="0"/>
            <c:spPr>
              <a:solidFill>
                <a:srgbClr val="BD1B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E22-48D8-B33E-8C2E957CAC0D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E22-48D8-B33E-8C2E957CAC0D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E22-48D8-B33E-8C2E957CAC0D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3E22-48D8-B33E-8C2E957CAC0D}"/>
              </c:ext>
            </c:extLst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E22-48D8-B33E-8C2E957CAC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'počet dobrovolníků srovnání'!$B$3:$I$4</c:f>
              <c:multiLvlStrCache>
                <c:ptCount val="8"/>
                <c:lvl>
                  <c:pt idx="0">
                    <c:v>2014</c:v>
                  </c:pt>
                  <c:pt idx="1">
                    <c:v>2019</c:v>
                  </c:pt>
                  <c:pt idx="2">
                    <c:v>2016</c:v>
                  </c:pt>
                  <c:pt idx="3">
                    <c:v>2021</c:v>
                  </c:pt>
                  <c:pt idx="4">
                    <c:v>2013</c:v>
                  </c:pt>
                  <c:pt idx="5">
                    <c:v>2018</c:v>
                  </c:pt>
                  <c:pt idx="6">
                    <c:v>2015</c:v>
                  </c:pt>
                  <c:pt idx="7">
                    <c:v>2020</c:v>
                  </c:pt>
                </c:lvl>
                <c:lvl>
                  <c:pt idx="0">
                    <c:v>Nadace, nadační fondy</c:v>
                  </c:pt>
                  <c:pt idx="2">
                    <c:v>Církevní </c:v>
                  </c:pt>
                  <c:pt idx="4">
                    <c:v>OPS, ústavy</c:v>
                  </c:pt>
                  <c:pt idx="6">
                    <c:v>Ostatní</c:v>
                  </c:pt>
                </c:lvl>
              </c:multiLvlStrCache>
              <c:extLst xmlns:c15="http://schemas.microsoft.com/office/drawing/2012/chart"/>
            </c:multiLvlStrRef>
          </c:cat>
          <c:val>
            <c:numRef>
              <c:f>'počet dobrovolníků srovnání'!$B$6:$I$6</c:f>
              <c:numCache>
                <c:formatCode>#,##0</c:formatCode>
                <c:ptCount val="8"/>
                <c:pt idx="0">
                  <c:v>295</c:v>
                </c:pt>
                <c:pt idx="1">
                  <c:v>262</c:v>
                </c:pt>
                <c:pt idx="2">
                  <c:v>1117</c:v>
                </c:pt>
                <c:pt idx="3">
                  <c:v>1425</c:v>
                </c:pt>
                <c:pt idx="4">
                  <c:v>390</c:v>
                </c:pt>
                <c:pt idx="5">
                  <c:v>619</c:v>
                </c:pt>
                <c:pt idx="6">
                  <c:v>283</c:v>
                </c:pt>
                <c:pt idx="7">
                  <c:v>276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0-3E22-48D8-B33E-8C2E957CA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6040800"/>
        <c:axId val="2960428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'počet dobrovolníků srovnání'!$A$4</c15:sqref>
                        </c15:formulaRef>
                      </c:ext>
                    </c:extLst>
                    <c:strCache>
                      <c:ptCount val="1"/>
                      <c:pt idx="0">
                        <c:v>Rok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>
                      <c:ext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>
                      <c:ext uri="{02D57815-91ED-43cb-92C2-25804820EDAC}">
                        <c15:formulaRef>
                          <c15:sqref>'počet dobrovolníků srovnání'!$B$4:$I$4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2014</c:v>
                      </c:pt>
                      <c:pt idx="1">
                        <c:v>2019</c:v>
                      </c:pt>
                      <c:pt idx="2">
                        <c:v>2016</c:v>
                      </c:pt>
                      <c:pt idx="3">
                        <c:v>2021</c:v>
                      </c:pt>
                      <c:pt idx="4">
                        <c:v>2013</c:v>
                      </c:pt>
                      <c:pt idx="5">
                        <c:v>2018</c:v>
                      </c:pt>
                      <c:pt idx="6">
                        <c:v>2015</c:v>
                      </c:pt>
                      <c:pt idx="7">
                        <c:v>2020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3E22-48D8-B33E-8C2E957CAC0D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srovnání'!$A$5</c15:sqref>
                        </c15:formulaRef>
                      </c:ext>
                    </c:extLst>
                    <c:strCache>
                      <c:ptCount val="1"/>
                      <c:pt idx="0">
                        <c:v>Počet dobrovolníků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srovnání'!$B$5:$I$5</c15:sqref>
                        </c15:formulaRef>
                      </c:ext>
                    </c:extLst>
                    <c:numCache>
                      <c:formatCode>#,##0</c:formatCode>
                      <c:ptCount val="8"/>
                      <c:pt idx="0">
                        <c:v>4262</c:v>
                      </c:pt>
                      <c:pt idx="1">
                        <c:v>5119</c:v>
                      </c:pt>
                      <c:pt idx="2">
                        <c:v>18951</c:v>
                      </c:pt>
                      <c:pt idx="3">
                        <c:v>94130</c:v>
                      </c:pt>
                      <c:pt idx="4">
                        <c:v>8594</c:v>
                      </c:pt>
                      <c:pt idx="5">
                        <c:v>13430</c:v>
                      </c:pt>
                      <c:pt idx="6">
                        <c:v>11474</c:v>
                      </c:pt>
                      <c:pt idx="7">
                        <c:v>11374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3E22-48D8-B33E-8C2E957CAC0D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srovnání'!$A$7</c15:sqref>
                        </c15:formulaRef>
                      </c:ext>
                    </c:extLst>
                    <c:strCache>
                      <c:ptCount val="1"/>
                      <c:pt idx="0">
                        <c:v>Prům počet hodin na 1 os.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multiLvl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srovnání'!$B$3:$I$4</c15:sqref>
                        </c15:formulaRef>
                      </c:ext>
                    </c:extLst>
                    <c:multiLvlStrCache>
                      <c:ptCount val="8"/>
                      <c:lvl>
                        <c:pt idx="0">
                          <c:v>2014</c:v>
                        </c:pt>
                        <c:pt idx="1">
                          <c:v>2019</c:v>
                        </c:pt>
                        <c:pt idx="2">
                          <c:v>2016</c:v>
                        </c:pt>
                        <c:pt idx="3">
                          <c:v>2021</c:v>
                        </c:pt>
                        <c:pt idx="4">
                          <c:v>2013</c:v>
                        </c:pt>
                        <c:pt idx="5">
                          <c:v>2018</c:v>
                        </c:pt>
                        <c:pt idx="6">
                          <c:v>2015</c:v>
                        </c:pt>
                        <c:pt idx="7">
                          <c:v>2020</c:v>
                        </c:pt>
                      </c:lvl>
                      <c:lvl>
                        <c:pt idx="0">
                          <c:v>Nadace, nadační fondy</c:v>
                        </c:pt>
                        <c:pt idx="2">
                          <c:v>Církevní </c:v>
                        </c:pt>
                        <c:pt idx="4">
                          <c:v>OPS, ústavy</c:v>
                        </c:pt>
                        <c:pt idx="6">
                          <c:v>Ostatní</c:v>
                        </c:pt>
                      </c:lvl>
                    </c:multiLvlStrCache>
                  </c:multiLvl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'počet dobrovolníků srovnání'!$B$7:$I$7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57</c:v>
                      </c:pt>
                      <c:pt idx="1">
                        <c:v>51</c:v>
                      </c:pt>
                      <c:pt idx="2">
                        <c:v>59</c:v>
                      </c:pt>
                      <c:pt idx="3">
                        <c:v>15</c:v>
                      </c:pt>
                      <c:pt idx="4" formatCode="0">
                        <c:v>45.932159319229406</c:v>
                      </c:pt>
                      <c:pt idx="5" formatCode="0">
                        <c:v>46.111973476000301</c:v>
                      </c:pt>
                      <c:pt idx="6" formatCode="0">
                        <c:v>24.669513683109638</c:v>
                      </c:pt>
                      <c:pt idx="7" formatCode="0">
                        <c:v>24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E22-48D8-B33E-8C2E957CAC0D}"/>
                  </c:ext>
                </c:extLst>
              </c15:ser>
            </c15:filteredBarSeries>
          </c:ext>
        </c:extLst>
      </c:barChart>
      <c:catAx>
        <c:axId val="2960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cs-CZ"/>
          </a:p>
        </c:txPr>
        <c:crossAx val="296042880"/>
        <c:crosses val="autoZero"/>
        <c:auto val="1"/>
        <c:lblAlgn val="ctr"/>
        <c:lblOffset val="100"/>
        <c:noMultiLvlLbl val="0"/>
      </c:catAx>
      <c:valAx>
        <c:axId val="296042880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9604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EAB6FD-4790-4473-8345-012ACE980599}" type="doc">
      <dgm:prSet loTypeId="urn:microsoft.com/office/officeart/2005/8/layout/hierarchy5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75C6370-6894-4323-A50B-7362F1691596}">
      <dgm:prSet/>
      <dgm:spPr/>
      <dgm:t>
        <a:bodyPr/>
        <a:lstStyle/>
        <a:p>
          <a:r>
            <a:rPr lang="cs-CZ" dirty="0" smtClean="0"/>
            <a:t>Ostatní sociální služby (nepobytové) </a:t>
          </a:r>
          <a:endParaRPr lang="cs-CZ" dirty="0"/>
        </a:p>
      </dgm:t>
    </dgm:pt>
    <dgm:pt modelId="{49E0208B-D7A1-4103-88C4-B31669ADA9B1}" type="parTrans" cxnId="{8D81B516-2CCE-45EE-A501-B00F6AD7966C}">
      <dgm:prSet/>
      <dgm:spPr/>
      <dgm:t>
        <a:bodyPr/>
        <a:lstStyle/>
        <a:p>
          <a:endParaRPr lang="cs-CZ"/>
        </a:p>
      </dgm:t>
    </dgm:pt>
    <dgm:pt modelId="{F0C9B52C-3257-4564-8036-447B535E6ABB}" type="sibTrans" cxnId="{8D81B516-2CCE-45EE-A501-B00F6AD7966C}">
      <dgm:prSet/>
      <dgm:spPr/>
      <dgm:t>
        <a:bodyPr/>
        <a:lstStyle/>
        <a:p>
          <a:endParaRPr lang="cs-CZ"/>
        </a:p>
      </dgm:t>
    </dgm:pt>
    <dgm:pt modelId="{C36113B8-A9FE-4530-8B0C-FAAD7C7BAEC8}">
      <dgm:prSet phldrT="[Text]"/>
      <dgm:spPr/>
      <dgm:t>
        <a:bodyPr/>
        <a:lstStyle/>
        <a:p>
          <a:r>
            <a:rPr lang="cs-CZ" dirty="0" smtClean="0"/>
            <a:t>25% Mimoškolní vzdělávání dětí a mládeže </a:t>
          </a:r>
          <a:endParaRPr lang="cs-CZ" dirty="0"/>
        </a:p>
      </dgm:t>
    </dgm:pt>
    <dgm:pt modelId="{872B2296-C149-47A8-899C-2E2C40B5CB92}" type="parTrans" cxnId="{B6717BB6-1779-4EAB-8D27-A12FFEF6FD11}">
      <dgm:prSet/>
      <dgm:spPr/>
      <dgm:t>
        <a:bodyPr/>
        <a:lstStyle/>
        <a:p>
          <a:endParaRPr lang="cs-CZ"/>
        </a:p>
      </dgm:t>
    </dgm:pt>
    <dgm:pt modelId="{E177530D-3665-40D0-858D-9F9F957A77F7}" type="sibTrans" cxnId="{B6717BB6-1779-4EAB-8D27-A12FFEF6FD11}">
      <dgm:prSet/>
      <dgm:spPr/>
      <dgm:t>
        <a:bodyPr/>
        <a:lstStyle/>
        <a:p>
          <a:endParaRPr lang="cs-CZ"/>
        </a:p>
      </dgm:t>
    </dgm:pt>
    <dgm:pt modelId="{316DB38C-DEA3-451D-9B5B-F64F26D03095}">
      <dgm:prSet phldrT="[Text]"/>
      <dgm:spPr/>
      <dgm:t>
        <a:bodyPr/>
        <a:lstStyle/>
        <a:p>
          <a:r>
            <a:rPr lang="cs-CZ" dirty="0" smtClean="0"/>
            <a:t>60% Sociální péče bez ubytování </a:t>
          </a:r>
          <a:endParaRPr lang="cs-CZ" dirty="0"/>
        </a:p>
      </dgm:t>
    </dgm:pt>
    <dgm:pt modelId="{88050AEC-BC89-4AA2-95D9-9EB422B19D52}" type="parTrans" cxnId="{41754E1F-AA39-4D2F-99CC-27A8FB8C53A2}">
      <dgm:prSet/>
      <dgm:spPr/>
      <dgm:t>
        <a:bodyPr/>
        <a:lstStyle/>
        <a:p>
          <a:endParaRPr lang="cs-CZ"/>
        </a:p>
      </dgm:t>
    </dgm:pt>
    <dgm:pt modelId="{75EA8221-3029-4BFA-A825-B8BD6EF3547A}" type="sibTrans" cxnId="{41754E1F-AA39-4D2F-99CC-27A8FB8C53A2}">
      <dgm:prSet/>
      <dgm:spPr/>
      <dgm:t>
        <a:bodyPr/>
        <a:lstStyle/>
        <a:p>
          <a:endParaRPr lang="cs-CZ"/>
        </a:p>
      </dgm:t>
    </dgm:pt>
    <dgm:pt modelId="{BD9D86C0-8D11-4CAB-9187-B5C32376DBBA}">
      <dgm:prSet phldrT="[Text]"/>
      <dgm:spPr/>
      <dgm:t>
        <a:bodyPr/>
        <a:lstStyle/>
        <a:p>
          <a:r>
            <a:rPr lang="cs-CZ" dirty="0" smtClean="0"/>
            <a:t>15% Služby právní a obdobné pomoci</a:t>
          </a:r>
          <a:endParaRPr lang="cs-CZ" dirty="0"/>
        </a:p>
      </dgm:t>
    </dgm:pt>
    <dgm:pt modelId="{B91C675B-E8C4-47C2-9386-A8DF5190DEDA}" type="parTrans" cxnId="{7CE5780B-91BB-4D75-8770-CE448E12EAC0}">
      <dgm:prSet/>
      <dgm:spPr/>
      <dgm:t>
        <a:bodyPr/>
        <a:lstStyle/>
        <a:p>
          <a:endParaRPr lang="cs-CZ"/>
        </a:p>
      </dgm:t>
    </dgm:pt>
    <dgm:pt modelId="{2C0D20CC-9046-423A-915E-CB1577801C51}" type="sibTrans" cxnId="{7CE5780B-91BB-4D75-8770-CE448E12EAC0}">
      <dgm:prSet/>
      <dgm:spPr/>
      <dgm:t>
        <a:bodyPr/>
        <a:lstStyle/>
        <a:p>
          <a:endParaRPr lang="cs-CZ"/>
        </a:p>
      </dgm:t>
    </dgm:pt>
    <dgm:pt modelId="{21AA923D-5DDE-4AC4-B960-1DFADC873CB8}" type="pres">
      <dgm:prSet presAssocID="{F6EAB6FD-4790-4473-8345-012ACE98059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5FE6E53-5DD0-49A2-9E73-18942584A4A4}" type="pres">
      <dgm:prSet presAssocID="{F6EAB6FD-4790-4473-8345-012ACE980599}" presName="hierFlow" presStyleCnt="0"/>
      <dgm:spPr/>
    </dgm:pt>
    <dgm:pt modelId="{D2099963-FA7F-4A5A-8C84-379312DA233A}" type="pres">
      <dgm:prSet presAssocID="{F6EAB6FD-4790-4473-8345-012ACE98059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E8EBFD-1D5C-48AD-AB08-E9F36ACC958A}" type="pres">
      <dgm:prSet presAssocID="{775C6370-6894-4323-A50B-7362F1691596}" presName="Name17" presStyleCnt="0"/>
      <dgm:spPr/>
    </dgm:pt>
    <dgm:pt modelId="{F4C0A260-6DE4-4BC7-AC4A-0741EF3FD33A}" type="pres">
      <dgm:prSet presAssocID="{775C6370-6894-4323-A50B-7362F1691596}" presName="level1Shape" presStyleLbl="node0" presStyleIdx="0" presStyleCnt="1" custScaleX="111820" custScaleY="17746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4079272-7EDC-4B04-AD81-671AFA54E7A8}" type="pres">
      <dgm:prSet presAssocID="{775C6370-6894-4323-A50B-7362F1691596}" presName="hierChild2" presStyleCnt="0"/>
      <dgm:spPr/>
    </dgm:pt>
    <dgm:pt modelId="{78BBF5AA-D579-4DFE-98E4-5B5373CEDB86}" type="pres">
      <dgm:prSet presAssocID="{872B2296-C149-47A8-899C-2E2C40B5CB92}" presName="Name25" presStyleLbl="parChTrans1D2" presStyleIdx="0" presStyleCnt="3"/>
      <dgm:spPr/>
    </dgm:pt>
    <dgm:pt modelId="{C044DCF4-1992-4195-BB96-D1A1D16F3352}" type="pres">
      <dgm:prSet presAssocID="{872B2296-C149-47A8-899C-2E2C40B5CB92}" presName="connTx" presStyleLbl="parChTrans1D2" presStyleIdx="0" presStyleCnt="3"/>
      <dgm:spPr/>
    </dgm:pt>
    <dgm:pt modelId="{3F7F7814-AC43-4E06-A6FB-361F2766748B}" type="pres">
      <dgm:prSet presAssocID="{C36113B8-A9FE-4530-8B0C-FAAD7C7BAEC8}" presName="Name30" presStyleCnt="0"/>
      <dgm:spPr/>
    </dgm:pt>
    <dgm:pt modelId="{45FA835B-14CF-4C45-91C0-9FBD0248A5E2}" type="pres">
      <dgm:prSet presAssocID="{C36113B8-A9FE-4530-8B0C-FAAD7C7BAEC8}" presName="level2Shape" presStyleLbl="node2" presStyleIdx="0" presStyleCnt="3" custScaleX="116653" custScaleY="111488" custLinFactX="33076" custLinFactNeighborX="100000" custLinFactNeighborY="2604"/>
      <dgm:spPr/>
    </dgm:pt>
    <dgm:pt modelId="{93C6695B-EF1E-44E0-AC57-58AD59AD601F}" type="pres">
      <dgm:prSet presAssocID="{C36113B8-A9FE-4530-8B0C-FAAD7C7BAEC8}" presName="hierChild3" presStyleCnt="0"/>
      <dgm:spPr/>
    </dgm:pt>
    <dgm:pt modelId="{12812117-D12F-4164-B407-88484AD841A2}" type="pres">
      <dgm:prSet presAssocID="{88050AEC-BC89-4AA2-95D9-9EB422B19D52}" presName="Name25" presStyleLbl="parChTrans1D2" presStyleIdx="1" presStyleCnt="3"/>
      <dgm:spPr/>
    </dgm:pt>
    <dgm:pt modelId="{FF497FDC-B51F-464E-9B5F-37E1D54478D5}" type="pres">
      <dgm:prSet presAssocID="{88050AEC-BC89-4AA2-95D9-9EB422B19D52}" presName="connTx" presStyleLbl="parChTrans1D2" presStyleIdx="1" presStyleCnt="3"/>
      <dgm:spPr/>
    </dgm:pt>
    <dgm:pt modelId="{54F22CAC-F8C7-485D-B291-21052C56EAC6}" type="pres">
      <dgm:prSet presAssocID="{316DB38C-DEA3-451D-9B5B-F64F26D03095}" presName="Name30" presStyleCnt="0"/>
      <dgm:spPr/>
    </dgm:pt>
    <dgm:pt modelId="{D6FED3D4-F46F-4F54-8143-B70549D712BD}" type="pres">
      <dgm:prSet presAssocID="{316DB38C-DEA3-451D-9B5B-F64F26D03095}" presName="level2Shape" presStyleLbl="node2" presStyleIdx="1" presStyleCnt="3" custScaleX="143274" custScaleY="165519" custLinFactNeighborX="87775" custLinFactNeighborY="-1604"/>
      <dgm:spPr/>
      <dgm:t>
        <a:bodyPr/>
        <a:lstStyle/>
        <a:p>
          <a:endParaRPr lang="cs-CZ"/>
        </a:p>
      </dgm:t>
    </dgm:pt>
    <dgm:pt modelId="{52F41A91-A1BF-4CBE-90EF-78B97193B209}" type="pres">
      <dgm:prSet presAssocID="{316DB38C-DEA3-451D-9B5B-F64F26D03095}" presName="hierChild3" presStyleCnt="0"/>
      <dgm:spPr/>
    </dgm:pt>
    <dgm:pt modelId="{CE5CBD40-BC53-422D-BC42-37D9C84C1DAD}" type="pres">
      <dgm:prSet presAssocID="{B91C675B-E8C4-47C2-9386-A8DF5190DEDA}" presName="Name25" presStyleLbl="parChTrans1D2" presStyleIdx="2" presStyleCnt="3"/>
      <dgm:spPr/>
    </dgm:pt>
    <dgm:pt modelId="{0A0EBF91-91F7-4605-A78E-EF812A7AF336}" type="pres">
      <dgm:prSet presAssocID="{B91C675B-E8C4-47C2-9386-A8DF5190DEDA}" presName="connTx" presStyleLbl="parChTrans1D2" presStyleIdx="2" presStyleCnt="3"/>
      <dgm:spPr/>
    </dgm:pt>
    <dgm:pt modelId="{58CCA743-0BC5-4413-96DA-811CFA7CF3A2}" type="pres">
      <dgm:prSet presAssocID="{BD9D86C0-8D11-4CAB-9187-B5C32376DBBA}" presName="Name30" presStyleCnt="0"/>
      <dgm:spPr/>
    </dgm:pt>
    <dgm:pt modelId="{D763521A-4E26-4981-85CC-C495BF1CF73B}" type="pres">
      <dgm:prSet presAssocID="{BD9D86C0-8D11-4CAB-9187-B5C32376DBBA}" presName="level2Shape" presStyleLbl="node2" presStyleIdx="2" presStyleCnt="3" custLinFactX="32914" custLinFactNeighborX="100000" custLinFactNeighborY="-2720"/>
      <dgm:spPr/>
      <dgm:t>
        <a:bodyPr/>
        <a:lstStyle/>
        <a:p>
          <a:endParaRPr lang="cs-CZ"/>
        </a:p>
      </dgm:t>
    </dgm:pt>
    <dgm:pt modelId="{A12D30B2-81C4-46A5-8AED-2FE2D041F295}" type="pres">
      <dgm:prSet presAssocID="{BD9D86C0-8D11-4CAB-9187-B5C32376DBBA}" presName="hierChild3" presStyleCnt="0"/>
      <dgm:spPr/>
    </dgm:pt>
    <dgm:pt modelId="{7C820B6B-DA98-4117-8861-1A7F16039C2F}" type="pres">
      <dgm:prSet presAssocID="{F6EAB6FD-4790-4473-8345-012ACE980599}" presName="bgShapesFlow" presStyleCnt="0"/>
      <dgm:spPr/>
    </dgm:pt>
  </dgm:ptLst>
  <dgm:cxnLst>
    <dgm:cxn modelId="{7CE5780B-91BB-4D75-8770-CE448E12EAC0}" srcId="{775C6370-6894-4323-A50B-7362F1691596}" destId="{BD9D86C0-8D11-4CAB-9187-B5C32376DBBA}" srcOrd="2" destOrd="0" parTransId="{B91C675B-E8C4-47C2-9386-A8DF5190DEDA}" sibTransId="{2C0D20CC-9046-423A-915E-CB1577801C51}"/>
    <dgm:cxn modelId="{40E3EC34-DC76-404E-8C37-6145CD22686A}" type="presOf" srcId="{88050AEC-BC89-4AA2-95D9-9EB422B19D52}" destId="{FF497FDC-B51F-464E-9B5F-37E1D54478D5}" srcOrd="1" destOrd="0" presId="urn:microsoft.com/office/officeart/2005/8/layout/hierarchy5"/>
    <dgm:cxn modelId="{AAF1C9F1-80D4-4192-B943-7307987CDF76}" type="presOf" srcId="{872B2296-C149-47A8-899C-2E2C40B5CB92}" destId="{78BBF5AA-D579-4DFE-98E4-5B5373CEDB86}" srcOrd="0" destOrd="0" presId="urn:microsoft.com/office/officeart/2005/8/layout/hierarchy5"/>
    <dgm:cxn modelId="{D51E25CD-62D0-4C14-AE15-30DD14B634FF}" type="presOf" srcId="{775C6370-6894-4323-A50B-7362F1691596}" destId="{F4C0A260-6DE4-4BC7-AC4A-0741EF3FD33A}" srcOrd="0" destOrd="0" presId="urn:microsoft.com/office/officeart/2005/8/layout/hierarchy5"/>
    <dgm:cxn modelId="{1C9A4CE0-71E1-4C23-AC96-294133013581}" type="presOf" srcId="{BD9D86C0-8D11-4CAB-9187-B5C32376DBBA}" destId="{D763521A-4E26-4981-85CC-C495BF1CF73B}" srcOrd="0" destOrd="0" presId="urn:microsoft.com/office/officeart/2005/8/layout/hierarchy5"/>
    <dgm:cxn modelId="{41754E1F-AA39-4D2F-99CC-27A8FB8C53A2}" srcId="{775C6370-6894-4323-A50B-7362F1691596}" destId="{316DB38C-DEA3-451D-9B5B-F64F26D03095}" srcOrd="1" destOrd="0" parTransId="{88050AEC-BC89-4AA2-95D9-9EB422B19D52}" sibTransId="{75EA8221-3029-4BFA-A825-B8BD6EF3547A}"/>
    <dgm:cxn modelId="{B6717BB6-1779-4EAB-8D27-A12FFEF6FD11}" srcId="{775C6370-6894-4323-A50B-7362F1691596}" destId="{C36113B8-A9FE-4530-8B0C-FAAD7C7BAEC8}" srcOrd="0" destOrd="0" parTransId="{872B2296-C149-47A8-899C-2E2C40B5CB92}" sibTransId="{E177530D-3665-40D0-858D-9F9F957A77F7}"/>
    <dgm:cxn modelId="{D7BD2C13-AC60-468D-8AA0-25845757A567}" type="presOf" srcId="{F6EAB6FD-4790-4473-8345-012ACE980599}" destId="{21AA923D-5DDE-4AC4-B960-1DFADC873CB8}" srcOrd="0" destOrd="0" presId="urn:microsoft.com/office/officeart/2005/8/layout/hierarchy5"/>
    <dgm:cxn modelId="{8D81B516-2CCE-45EE-A501-B00F6AD7966C}" srcId="{F6EAB6FD-4790-4473-8345-012ACE980599}" destId="{775C6370-6894-4323-A50B-7362F1691596}" srcOrd="0" destOrd="0" parTransId="{49E0208B-D7A1-4103-88C4-B31669ADA9B1}" sibTransId="{F0C9B52C-3257-4564-8036-447B535E6ABB}"/>
    <dgm:cxn modelId="{306F33F4-8ED9-4240-AD03-A4CD52F9954C}" type="presOf" srcId="{B91C675B-E8C4-47C2-9386-A8DF5190DEDA}" destId="{CE5CBD40-BC53-422D-BC42-37D9C84C1DAD}" srcOrd="0" destOrd="0" presId="urn:microsoft.com/office/officeart/2005/8/layout/hierarchy5"/>
    <dgm:cxn modelId="{DD45BFEE-D01F-4698-99CD-4EEF2E465F27}" type="presOf" srcId="{316DB38C-DEA3-451D-9B5B-F64F26D03095}" destId="{D6FED3D4-F46F-4F54-8143-B70549D712BD}" srcOrd="0" destOrd="0" presId="urn:microsoft.com/office/officeart/2005/8/layout/hierarchy5"/>
    <dgm:cxn modelId="{AD57D56F-5EA9-4046-949C-C06BAE299AEA}" type="presOf" srcId="{B91C675B-E8C4-47C2-9386-A8DF5190DEDA}" destId="{0A0EBF91-91F7-4605-A78E-EF812A7AF336}" srcOrd="1" destOrd="0" presId="urn:microsoft.com/office/officeart/2005/8/layout/hierarchy5"/>
    <dgm:cxn modelId="{928B5C6F-BF98-43E1-8EDA-603CAD07ECF4}" type="presOf" srcId="{C36113B8-A9FE-4530-8B0C-FAAD7C7BAEC8}" destId="{45FA835B-14CF-4C45-91C0-9FBD0248A5E2}" srcOrd="0" destOrd="0" presId="urn:microsoft.com/office/officeart/2005/8/layout/hierarchy5"/>
    <dgm:cxn modelId="{C04E1622-C57E-413F-B717-4D9D5C14EFBE}" type="presOf" srcId="{872B2296-C149-47A8-899C-2E2C40B5CB92}" destId="{C044DCF4-1992-4195-BB96-D1A1D16F3352}" srcOrd="1" destOrd="0" presId="urn:microsoft.com/office/officeart/2005/8/layout/hierarchy5"/>
    <dgm:cxn modelId="{24D20741-41F8-4E45-9B16-C12F19722E61}" type="presOf" srcId="{88050AEC-BC89-4AA2-95D9-9EB422B19D52}" destId="{12812117-D12F-4164-B407-88484AD841A2}" srcOrd="0" destOrd="0" presId="urn:microsoft.com/office/officeart/2005/8/layout/hierarchy5"/>
    <dgm:cxn modelId="{B4C28F7E-52B0-4FF3-9D6E-3D53881D7F70}" type="presParOf" srcId="{21AA923D-5DDE-4AC4-B960-1DFADC873CB8}" destId="{05FE6E53-5DD0-49A2-9E73-18942584A4A4}" srcOrd="0" destOrd="0" presId="urn:microsoft.com/office/officeart/2005/8/layout/hierarchy5"/>
    <dgm:cxn modelId="{3FD13F04-AF89-43F7-AB50-E1A72E1F3AF5}" type="presParOf" srcId="{05FE6E53-5DD0-49A2-9E73-18942584A4A4}" destId="{D2099963-FA7F-4A5A-8C84-379312DA233A}" srcOrd="0" destOrd="0" presId="urn:microsoft.com/office/officeart/2005/8/layout/hierarchy5"/>
    <dgm:cxn modelId="{E8C0D97F-C294-4504-B9E7-7F022B43116D}" type="presParOf" srcId="{D2099963-FA7F-4A5A-8C84-379312DA233A}" destId="{70E8EBFD-1D5C-48AD-AB08-E9F36ACC958A}" srcOrd="0" destOrd="0" presId="urn:microsoft.com/office/officeart/2005/8/layout/hierarchy5"/>
    <dgm:cxn modelId="{ECAA07C4-226D-4C44-B2D2-F59D85322177}" type="presParOf" srcId="{70E8EBFD-1D5C-48AD-AB08-E9F36ACC958A}" destId="{F4C0A260-6DE4-4BC7-AC4A-0741EF3FD33A}" srcOrd="0" destOrd="0" presId="urn:microsoft.com/office/officeart/2005/8/layout/hierarchy5"/>
    <dgm:cxn modelId="{7FC22AED-D877-4BF7-8AAE-EC7281AF42F3}" type="presParOf" srcId="{70E8EBFD-1D5C-48AD-AB08-E9F36ACC958A}" destId="{44079272-7EDC-4B04-AD81-671AFA54E7A8}" srcOrd="1" destOrd="0" presId="urn:microsoft.com/office/officeart/2005/8/layout/hierarchy5"/>
    <dgm:cxn modelId="{CF6B76CA-FCDB-4FEF-AC0E-50357BC202DA}" type="presParOf" srcId="{44079272-7EDC-4B04-AD81-671AFA54E7A8}" destId="{78BBF5AA-D579-4DFE-98E4-5B5373CEDB86}" srcOrd="0" destOrd="0" presId="urn:microsoft.com/office/officeart/2005/8/layout/hierarchy5"/>
    <dgm:cxn modelId="{2806819D-3766-459B-AD49-DAB381515C2B}" type="presParOf" srcId="{78BBF5AA-D579-4DFE-98E4-5B5373CEDB86}" destId="{C044DCF4-1992-4195-BB96-D1A1D16F3352}" srcOrd="0" destOrd="0" presId="urn:microsoft.com/office/officeart/2005/8/layout/hierarchy5"/>
    <dgm:cxn modelId="{31A4141C-1EE7-4E93-B4B0-B881C8F50B4D}" type="presParOf" srcId="{44079272-7EDC-4B04-AD81-671AFA54E7A8}" destId="{3F7F7814-AC43-4E06-A6FB-361F2766748B}" srcOrd="1" destOrd="0" presId="urn:microsoft.com/office/officeart/2005/8/layout/hierarchy5"/>
    <dgm:cxn modelId="{A6B09336-FD48-4F03-81B3-8F43E90EB505}" type="presParOf" srcId="{3F7F7814-AC43-4E06-A6FB-361F2766748B}" destId="{45FA835B-14CF-4C45-91C0-9FBD0248A5E2}" srcOrd="0" destOrd="0" presId="urn:microsoft.com/office/officeart/2005/8/layout/hierarchy5"/>
    <dgm:cxn modelId="{D3CE6CDD-91D5-437D-93F9-C39240B9271F}" type="presParOf" srcId="{3F7F7814-AC43-4E06-A6FB-361F2766748B}" destId="{93C6695B-EF1E-44E0-AC57-58AD59AD601F}" srcOrd="1" destOrd="0" presId="urn:microsoft.com/office/officeart/2005/8/layout/hierarchy5"/>
    <dgm:cxn modelId="{2277C33B-D4FD-482A-844A-B0A879368502}" type="presParOf" srcId="{44079272-7EDC-4B04-AD81-671AFA54E7A8}" destId="{12812117-D12F-4164-B407-88484AD841A2}" srcOrd="2" destOrd="0" presId="urn:microsoft.com/office/officeart/2005/8/layout/hierarchy5"/>
    <dgm:cxn modelId="{C59EEC9A-8F05-4073-99C2-784A4CB0E1AD}" type="presParOf" srcId="{12812117-D12F-4164-B407-88484AD841A2}" destId="{FF497FDC-B51F-464E-9B5F-37E1D54478D5}" srcOrd="0" destOrd="0" presId="urn:microsoft.com/office/officeart/2005/8/layout/hierarchy5"/>
    <dgm:cxn modelId="{F74E7009-35EF-4C9A-A1DD-14F42BEBFE6A}" type="presParOf" srcId="{44079272-7EDC-4B04-AD81-671AFA54E7A8}" destId="{54F22CAC-F8C7-485D-B291-21052C56EAC6}" srcOrd="3" destOrd="0" presId="urn:microsoft.com/office/officeart/2005/8/layout/hierarchy5"/>
    <dgm:cxn modelId="{84975718-84CB-4D02-999B-06669B0CF550}" type="presParOf" srcId="{54F22CAC-F8C7-485D-B291-21052C56EAC6}" destId="{D6FED3D4-F46F-4F54-8143-B70549D712BD}" srcOrd="0" destOrd="0" presId="urn:microsoft.com/office/officeart/2005/8/layout/hierarchy5"/>
    <dgm:cxn modelId="{7B261983-1589-4B21-BA26-9B1601BB804F}" type="presParOf" srcId="{54F22CAC-F8C7-485D-B291-21052C56EAC6}" destId="{52F41A91-A1BF-4CBE-90EF-78B97193B209}" srcOrd="1" destOrd="0" presId="urn:microsoft.com/office/officeart/2005/8/layout/hierarchy5"/>
    <dgm:cxn modelId="{F7DA8EF3-4606-4771-A8FF-BAAD4D1DB100}" type="presParOf" srcId="{44079272-7EDC-4B04-AD81-671AFA54E7A8}" destId="{CE5CBD40-BC53-422D-BC42-37D9C84C1DAD}" srcOrd="4" destOrd="0" presId="urn:microsoft.com/office/officeart/2005/8/layout/hierarchy5"/>
    <dgm:cxn modelId="{3082F5D1-866A-4455-AB9A-5E3F814133E0}" type="presParOf" srcId="{CE5CBD40-BC53-422D-BC42-37D9C84C1DAD}" destId="{0A0EBF91-91F7-4605-A78E-EF812A7AF336}" srcOrd="0" destOrd="0" presId="urn:microsoft.com/office/officeart/2005/8/layout/hierarchy5"/>
    <dgm:cxn modelId="{8EF42F2C-E2A5-4036-92E1-347E82F17D7B}" type="presParOf" srcId="{44079272-7EDC-4B04-AD81-671AFA54E7A8}" destId="{58CCA743-0BC5-4413-96DA-811CFA7CF3A2}" srcOrd="5" destOrd="0" presId="urn:microsoft.com/office/officeart/2005/8/layout/hierarchy5"/>
    <dgm:cxn modelId="{6FD621A6-CEE9-4FE0-A7E3-A83345B3FA57}" type="presParOf" srcId="{58CCA743-0BC5-4413-96DA-811CFA7CF3A2}" destId="{D763521A-4E26-4981-85CC-C495BF1CF73B}" srcOrd="0" destOrd="0" presId="urn:microsoft.com/office/officeart/2005/8/layout/hierarchy5"/>
    <dgm:cxn modelId="{70C7D097-5EBB-4561-B999-1C9F345F14AE}" type="presParOf" srcId="{58CCA743-0BC5-4413-96DA-811CFA7CF3A2}" destId="{A12D30B2-81C4-46A5-8AED-2FE2D041F295}" srcOrd="1" destOrd="0" presId="urn:microsoft.com/office/officeart/2005/8/layout/hierarchy5"/>
    <dgm:cxn modelId="{DDCDD3F4-5CA9-4215-8252-A08C3A66C398}" type="presParOf" srcId="{21AA923D-5DDE-4AC4-B960-1DFADC873CB8}" destId="{7C820B6B-DA98-4117-8861-1A7F16039C2F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0A260-6DE4-4BC7-AC4A-0741EF3FD33A}">
      <dsp:nvSpPr>
        <dsp:cNvPr id="0" name=""/>
        <dsp:cNvSpPr/>
      </dsp:nvSpPr>
      <dsp:spPr>
        <a:xfrm>
          <a:off x="1260143" y="893721"/>
          <a:ext cx="1740338" cy="1381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Ostatní sociální služby (nepobytové) </a:t>
          </a:r>
          <a:endParaRPr lang="cs-CZ" sz="1600" kern="1200" dirty="0"/>
        </a:p>
      </dsp:txBody>
      <dsp:txXfrm>
        <a:off x="1300591" y="934169"/>
        <a:ext cx="1659442" cy="1300106"/>
      </dsp:txXfrm>
    </dsp:sp>
    <dsp:sp modelId="{78BBF5AA-D579-4DFE-98E4-5B5373CEDB86}">
      <dsp:nvSpPr>
        <dsp:cNvPr id="0" name=""/>
        <dsp:cNvSpPr/>
      </dsp:nvSpPr>
      <dsp:spPr>
        <a:xfrm rot="20028831">
          <a:off x="2869123" y="997327"/>
          <a:ext cx="2559734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2559734" y="221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900" kern="1200"/>
        </a:p>
      </dsp:txBody>
      <dsp:txXfrm>
        <a:off x="4084997" y="955438"/>
        <a:ext cx="127986" cy="127986"/>
      </dsp:txXfrm>
    </dsp:sp>
    <dsp:sp modelId="{45FA835B-14CF-4C45-91C0-9FBD0248A5E2}">
      <dsp:nvSpPr>
        <dsp:cNvPr id="0" name=""/>
        <dsp:cNvSpPr/>
      </dsp:nvSpPr>
      <dsp:spPr>
        <a:xfrm>
          <a:off x="5297498" y="20847"/>
          <a:ext cx="1815558" cy="867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25% Mimoškolní vzdělávání dětí a mládeže </a:t>
          </a:r>
          <a:endParaRPr lang="cs-CZ" sz="1600" kern="1200" dirty="0"/>
        </a:p>
      </dsp:txBody>
      <dsp:txXfrm>
        <a:off x="5322909" y="46258"/>
        <a:ext cx="1764736" cy="816763"/>
      </dsp:txXfrm>
    </dsp:sp>
    <dsp:sp modelId="{12812117-D12F-4164-B407-88484AD841A2}">
      <dsp:nvSpPr>
        <dsp:cNvPr id="0" name=""/>
        <dsp:cNvSpPr/>
      </dsp:nvSpPr>
      <dsp:spPr>
        <a:xfrm rot="58822">
          <a:off x="3000344" y="1578226"/>
          <a:ext cx="1882969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1882969" y="221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600" kern="1200"/>
        </a:p>
      </dsp:txBody>
      <dsp:txXfrm>
        <a:off x="3894754" y="1553257"/>
        <a:ext cx="94148" cy="94148"/>
      </dsp:txXfrm>
    </dsp:sp>
    <dsp:sp modelId="{D6FED3D4-F46F-4F54-8143-B70549D712BD}">
      <dsp:nvSpPr>
        <dsp:cNvPr id="0" name=""/>
        <dsp:cNvSpPr/>
      </dsp:nvSpPr>
      <dsp:spPr>
        <a:xfrm>
          <a:off x="4883175" y="972415"/>
          <a:ext cx="2229881" cy="12880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60% Sociální péče bez ubytování </a:t>
          </a:r>
          <a:endParaRPr lang="cs-CZ" sz="1600" kern="1200" dirty="0"/>
        </a:p>
      </dsp:txBody>
      <dsp:txXfrm>
        <a:off x="4920901" y="1010141"/>
        <a:ext cx="2154429" cy="1212596"/>
      </dsp:txXfrm>
    </dsp:sp>
    <dsp:sp modelId="{CE5CBD40-BC53-422D-BC42-37D9C84C1DAD}">
      <dsp:nvSpPr>
        <dsp:cNvPr id="0" name=""/>
        <dsp:cNvSpPr/>
      </dsp:nvSpPr>
      <dsp:spPr>
        <a:xfrm rot="1479400">
          <a:off x="2872259" y="2148807"/>
          <a:ext cx="2812645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2812645" y="221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000" kern="1200"/>
        </a:p>
      </dsp:txBody>
      <dsp:txXfrm>
        <a:off x="4208265" y="2100596"/>
        <a:ext cx="140632" cy="140632"/>
      </dsp:txXfrm>
    </dsp:sp>
    <dsp:sp modelId="{D763521A-4E26-4981-85CC-C495BF1CF73B}">
      <dsp:nvSpPr>
        <dsp:cNvPr id="0" name=""/>
        <dsp:cNvSpPr/>
      </dsp:nvSpPr>
      <dsp:spPr>
        <a:xfrm>
          <a:off x="5556681" y="2368507"/>
          <a:ext cx="1556375" cy="778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15% Služby právní a obdobné pomoci</a:t>
          </a:r>
          <a:endParaRPr lang="cs-CZ" sz="1600" kern="1200" dirty="0"/>
        </a:p>
      </dsp:txBody>
      <dsp:txXfrm>
        <a:off x="5579473" y="2391299"/>
        <a:ext cx="1510791" cy="732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56153A-0633-49D0-BD1E-5C9CCD65601D}" type="datetimeFigureOut">
              <a:rPr lang="en-US"/>
              <a:pPr>
                <a:defRPr/>
              </a:pPr>
              <a:t>11/22/2023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56EA42-405D-4797-B769-D9BAAB45E0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9672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CEED37-71F7-47C0-85F1-8E1595D98640}" type="datetimeFigureOut">
              <a:rPr lang="en-US"/>
              <a:pPr>
                <a:defRPr/>
              </a:pPr>
              <a:t>11/22/2023</a:t>
            </a:fld>
            <a:endParaRPr lang="en-US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en-US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481F4-1B5D-4218-A6FC-84334504DED2}" type="slidenum">
              <a:rPr lang="en-US"/>
              <a:pPr>
                <a:defRPr/>
              </a:pPr>
              <a:t>‹#›</a:t>
            </a:fld>
            <a:r>
              <a:rPr lang="cs-CZ" dirty="0"/>
              <a:t>/x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950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070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988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688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975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476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97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465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96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1815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1894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3843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989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90101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511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26007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8022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75781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72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Nejasnosti? Lepší vysvětlivky?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5490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6419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7871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0728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2588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3900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05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394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3024188" y="7091363"/>
            <a:ext cx="6149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altLang="cs-CZ" sz="1200" b="1">
                <a:solidFill>
                  <a:srgbClr val="0071BC"/>
                </a:solidFill>
                <a:latin typeface="Arial" charset="0"/>
              </a:rPr>
              <a:t>ČESKÝ STATISTICKÝ ÚŘAD  |  Na padesátém 81, 100 82 Praha 10  |  www.czso.cz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075" y="1152525"/>
            <a:ext cx="374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3006000" y="5040000"/>
            <a:ext cx="7020000" cy="7197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600" b="1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/>
          </p:nvPr>
        </p:nvSpPr>
        <p:spPr>
          <a:xfrm>
            <a:off x="3006000" y="2664000"/>
            <a:ext cx="7020000" cy="21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4500" b="1" cap="all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4500" b="1">
                <a:latin typeface="Arial" pitchFamily="34" charset="0"/>
                <a:cs typeface="Arial" pitchFamily="34" charset="0"/>
              </a:defRPr>
            </a:lvl2pPr>
            <a:lvl3pPr>
              <a:defRPr sz="4500" b="1">
                <a:latin typeface="Arial" pitchFamily="34" charset="0"/>
                <a:cs typeface="Arial" pitchFamily="34" charset="0"/>
              </a:defRPr>
            </a:lvl3pPr>
            <a:lvl4pPr>
              <a:defRPr sz="4500" b="1">
                <a:latin typeface="Arial" pitchFamily="34" charset="0"/>
                <a:cs typeface="Arial" pitchFamily="34" charset="0"/>
              </a:defRPr>
            </a:lvl4pPr>
            <a:lvl5pPr>
              <a:defRPr sz="4500" b="1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text 7"/>
          <p:cNvSpPr>
            <a:spLocks noGrp="1"/>
          </p:cNvSpPr>
          <p:nvPr>
            <p:ph type="body" sz="quarter" idx="13"/>
          </p:nvPr>
        </p:nvSpPr>
        <p:spPr>
          <a:xfrm>
            <a:off x="3006000" y="5868000"/>
            <a:ext cx="7020000" cy="71970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104298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 i="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tex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570BDE0-E36B-4583-81C3-0C1637A1EAA7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>
              <a:solidFill>
                <a:srgbClr val="0071BC"/>
              </a:solidFill>
              <a:latin typeface="Arial" charset="0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1042988" rtl="0" eaLnBrk="1" fontAlgn="base" latinLnBrk="0" hangingPunct="1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 marL="521496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04299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64485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8598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300B9D4-465F-4F99-A424-45B8D5807F48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ástupný symbol pro text 8"/>
          <p:cNvSpPr>
            <a:spLocks noGrp="1"/>
          </p:cNvSpPr>
          <p:nvPr>
            <p:ph type="body" sz="quarter" idx="12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</p:spPr>
        <p:txBody>
          <a:bodyPr lIns="0" tIns="0" rIns="0" bIns="0"/>
          <a:lstStyle>
            <a:lvl1pPr marL="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4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 marL="720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0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2pPr>
            <a:lvl3pPr marL="1152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18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3pPr>
            <a:lvl4pPr marL="1825233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346728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A6009802-2072-4118-B64F-A2FA4801B952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ástupný symbol pro obsah 6"/>
          <p:cNvSpPr>
            <a:spLocks noGrp="1"/>
          </p:cNvSpPr>
          <p:nvPr>
            <p:ph sz="quarter" idx="11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86C3552-325B-4C27-8420-E5F0FD666720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5232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6"/>
          <p:cNvSpPr>
            <a:spLocks noGrp="1"/>
          </p:cNvSpPr>
          <p:nvPr>
            <p:ph sz="quarter" idx="11"/>
          </p:nvPr>
        </p:nvSpPr>
        <p:spPr>
          <a:xfrm>
            <a:off x="846106" y="1224000"/>
            <a:ext cx="9215502" cy="55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86C3552-325B-4C27-8420-E5F0FD666720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7"/>
          <p:cNvSpPr txBox="1">
            <a:spLocks noChangeArrowheads="1"/>
          </p:cNvSpPr>
          <p:nvPr/>
        </p:nvSpPr>
        <p:spPr bwMode="auto">
          <a:xfrm>
            <a:off x="3024188" y="7091363"/>
            <a:ext cx="6149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altLang="cs-CZ" sz="1200" b="1">
                <a:solidFill>
                  <a:srgbClr val="0071BC"/>
                </a:solidFill>
                <a:latin typeface="Arial" charset="0"/>
              </a:rPr>
              <a:t>ČESKÝ STATISTICKÝ ÚŘAD  |  Na padesátém 81, 100 82 Praha 10  |  www.czso.cz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075" y="1152525"/>
            <a:ext cx="374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3006000" y="3960000"/>
            <a:ext cx="7020000" cy="14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4300" b="1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71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5" r:id="rId6"/>
    <p:sldLayoutId id="2147483894" r:id="rId7"/>
  </p:sldLayoutIdLst>
  <p:timing>
    <p:tnLst>
      <p:par>
        <p:cTn id="1" dur="indefinite" restart="never" nodeType="tmRoot"/>
      </p:par>
    </p:tnLst>
  </p:timing>
  <p:txStyles>
    <p:titleStyle>
      <a:lvl1pPr algn="ctr" defTabSz="1042988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6138" indent="-325438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038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22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71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213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70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9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9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8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81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76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97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46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6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zso.cz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pl.czso.cz/pll/rocenka/rocenka.indexnu_sat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text 1"/>
          <p:cNvSpPr>
            <a:spLocks noGrp="1"/>
          </p:cNvSpPr>
          <p:nvPr>
            <p:ph type="body" sz="quarter" idx="11"/>
          </p:nvPr>
        </p:nvSpPr>
        <p:spPr bwMode="auto">
          <a:xfrm>
            <a:off x="3042444" y="5076775"/>
            <a:ext cx="6947917" cy="129614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dirty="0" smtClean="0">
                <a:latin typeface="Arial" charset="0"/>
                <a:cs typeface="Arial" charset="0"/>
              </a:rPr>
              <a:t>Jitka Fořtová</a:t>
            </a:r>
            <a:endParaRPr lang="cs-CZ" altLang="cs-CZ" dirty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cs-CZ" altLang="cs-CZ" dirty="0" smtClean="0">
              <a:latin typeface="Arial" charset="0"/>
              <a:cs typeface="Arial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934147" y="2340471"/>
            <a:ext cx="7200800" cy="237626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Satelitní účet neziskových institucí a jeho budoucnost</a:t>
            </a:r>
            <a:endParaRPr lang="cs-CZ" dirty="0"/>
          </a:p>
        </p:txBody>
      </p:sp>
      <p:sp>
        <p:nvSpPr>
          <p:cNvPr id="8196" name="Zástupný symbol pro text 3"/>
          <p:cNvSpPr>
            <a:spLocks noGrp="1"/>
          </p:cNvSpPr>
          <p:nvPr>
            <p:ph type="body" sz="quarter" idx="13"/>
          </p:nvPr>
        </p:nvSpPr>
        <p:spPr bwMode="auto">
          <a:xfrm>
            <a:off x="3042444" y="6372919"/>
            <a:ext cx="6984206" cy="504701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dirty="0" smtClean="0">
                <a:latin typeface="Arial" charset="0"/>
                <a:cs typeface="Arial" charset="0"/>
              </a:rPr>
              <a:t>23. listopadu 2023, konference Neziskovky 2024</a:t>
            </a:r>
            <a:endParaRPr lang="cs-CZ" altLang="cs-CZ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939749"/>
              </p:ext>
            </p:extLst>
          </p:nvPr>
        </p:nvGraphicFramePr>
        <p:xfrm>
          <a:off x="846138" y="1872000"/>
          <a:ext cx="8965058" cy="41764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8582">
                  <a:extLst>
                    <a:ext uri="{9D8B030D-6E8A-4147-A177-3AD203B41FA5}">
                      <a16:colId xmlns:a16="http://schemas.microsoft.com/office/drawing/2014/main" val="1555406106"/>
                    </a:ext>
                  </a:extLst>
                </a:gridCol>
                <a:gridCol w="3520022">
                  <a:extLst>
                    <a:ext uri="{9D8B030D-6E8A-4147-A177-3AD203B41FA5}">
                      <a16:colId xmlns:a16="http://schemas.microsoft.com/office/drawing/2014/main" val="2531483216"/>
                    </a:ext>
                  </a:extLst>
                </a:gridCol>
                <a:gridCol w="3936454">
                  <a:extLst>
                    <a:ext uri="{9D8B030D-6E8A-4147-A177-3AD203B41FA5}">
                      <a16:colId xmlns:a16="http://schemas.microsoft.com/office/drawing/2014/main" val="2555165498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Rok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zaměstnanců        v neziskových institucích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dobrovolníků (</a:t>
                      </a:r>
                      <a: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FTE*)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895584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106 347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31 324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578196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113 951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32 455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01363267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114 982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33 014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155723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 </a:t>
                      </a:r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913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25 903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6547272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118 025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22 902</a:t>
                      </a:r>
                      <a:endParaRPr lang="cs-CZ" sz="24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153078"/>
                  </a:ext>
                </a:extLst>
              </a:tr>
            </a:tbl>
          </a:graphicData>
        </a:graphic>
      </p:graphicFrame>
      <p:sp>
        <p:nvSpPr>
          <p:cNvPr id="4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52459" y="756295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Vývoj počtu pracovníků v neziskových institucích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sp>
        <p:nvSpPr>
          <p:cNvPr id="5" name="Zástupný symbol pro text 1"/>
          <p:cNvSpPr txBox="1">
            <a:spLocks/>
          </p:cNvSpPr>
          <p:nvPr/>
        </p:nvSpPr>
        <p:spPr>
          <a:xfrm>
            <a:off x="6426820" y="6130841"/>
            <a:ext cx="3384376" cy="504056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 algn="l" defTabSz="1042988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6138" indent="-325438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3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0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325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222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71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213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70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cs-CZ" sz="1400" b="0" dirty="0" smtClean="0">
                <a:solidFill>
                  <a:schemeClr val="tx1"/>
                </a:solidFill>
              </a:rPr>
              <a:t>* Přepočtených na plný pracovní úvazek</a:t>
            </a:r>
            <a:endParaRPr lang="cs-CZ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324247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Dobrovolnická práce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680829"/>
              </p:ext>
            </p:extLst>
          </p:nvPr>
        </p:nvGraphicFramePr>
        <p:xfrm>
          <a:off x="846138" y="1188343"/>
          <a:ext cx="8965058" cy="47093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8582">
                  <a:extLst>
                    <a:ext uri="{9D8B030D-6E8A-4147-A177-3AD203B41FA5}">
                      <a16:colId xmlns:a16="http://schemas.microsoft.com/office/drawing/2014/main" val="1555406106"/>
                    </a:ext>
                  </a:extLst>
                </a:gridCol>
                <a:gridCol w="3520022">
                  <a:extLst>
                    <a:ext uri="{9D8B030D-6E8A-4147-A177-3AD203B41FA5}">
                      <a16:colId xmlns:a16="http://schemas.microsoft.com/office/drawing/2014/main" val="2531483216"/>
                    </a:ext>
                  </a:extLst>
                </a:gridCol>
                <a:gridCol w="3936454">
                  <a:extLst>
                    <a:ext uri="{9D8B030D-6E8A-4147-A177-3AD203B41FA5}">
                      <a16:colId xmlns:a16="http://schemas.microsoft.com/office/drawing/2014/main" val="2555165498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Rok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</a:t>
                      </a:r>
                      <a: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odpracovaných hodin dobrovolníky </a:t>
                      </a:r>
                      <a:b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(tis.)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4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Ocenění dobrovolnické práce (mil. Kč)</a:t>
                      </a:r>
                      <a:endParaRPr lang="cs-CZ" sz="2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895584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54 570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7 581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32939851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55 447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8 329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578196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56 866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9 324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01363267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57 726</a:t>
                      </a: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049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155723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45 444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8 265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6547272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40 264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7 785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153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89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612279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Dobrovolníci podle odvětví CZ-NACE (2021)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9292968"/>
              </p:ext>
            </p:extLst>
          </p:nvPr>
        </p:nvGraphicFramePr>
        <p:xfrm>
          <a:off x="522164" y="1404367"/>
          <a:ext cx="921702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93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540271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Dobrovolníci podle právních forem (2021)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208492"/>
              </p:ext>
            </p:extLst>
          </p:nvPr>
        </p:nvGraphicFramePr>
        <p:xfrm>
          <a:off x="954212" y="1188343"/>
          <a:ext cx="856895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73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810196" y="306407"/>
            <a:ext cx="9215502" cy="972000"/>
          </a:xfrm>
        </p:spPr>
        <p:txBody>
          <a:bodyPr/>
          <a:lstStyle/>
          <a:p>
            <a:r>
              <a:rPr lang="cs-CZ" sz="2800" dirty="0" smtClean="0"/>
              <a:t>Počty </a:t>
            </a:r>
            <a:r>
              <a:rPr lang="cs-CZ" sz="2800" dirty="0" smtClean="0"/>
              <a:t>dobrovolníků a </a:t>
            </a:r>
            <a:r>
              <a:rPr lang="cs-CZ" sz="2800" dirty="0"/>
              <a:t>odpracovaných hodin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2012 a 2017 – spolky a pobočné spolky</a:t>
            </a:r>
            <a:endParaRPr lang="cs-CZ" sz="2800" dirty="0"/>
          </a:p>
          <a:p>
            <a:endParaRPr lang="cs-CZ" dirty="0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598486"/>
              </p:ext>
            </p:extLst>
          </p:nvPr>
        </p:nvGraphicFramePr>
        <p:xfrm>
          <a:off x="378148" y="1692399"/>
          <a:ext cx="489654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5539142"/>
              </p:ext>
            </p:extLst>
          </p:nvPr>
        </p:nvGraphicFramePr>
        <p:xfrm>
          <a:off x="378148" y="1689717"/>
          <a:ext cx="4572000" cy="518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434056"/>
              </p:ext>
            </p:extLst>
          </p:nvPr>
        </p:nvGraphicFramePr>
        <p:xfrm>
          <a:off x="5130676" y="1836415"/>
          <a:ext cx="45720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2467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sz="2800" dirty="0" smtClean="0"/>
              <a:t>Počty dobrovolníků a odpracovaných hodin </a:t>
            </a:r>
            <a:br>
              <a:rPr lang="cs-CZ" sz="2800" dirty="0" smtClean="0"/>
            </a:br>
            <a:r>
              <a:rPr lang="cs-CZ" sz="2800" dirty="0" smtClean="0"/>
              <a:t>2011 – 2020 (kromě spolků)</a:t>
            </a:r>
            <a:endParaRPr lang="cs-CZ" sz="2800" dirty="0"/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730956"/>
              </p:ext>
            </p:extLst>
          </p:nvPr>
        </p:nvGraphicFramePr>
        <p:xfrm>
          <a:off x="933625" y="1620391"/>
          <a:ext cx="4572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869224"/>
              </p:ext>
            </p:extLst>
          </p:nvPr>
        </p:nvGraphicFramePr>
        <p:xfrm>
          <a:off x="5505625" y="1624755"/>
          <a:ext cx="4572000" cy="5252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3361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594172" y="396255"/>
            <a:ext cx="9793088" cy="972000"/>
          </a:xfrm>
        </p:spPr>
        <p:txBody>
          <a:bodyPr/>
          <a:lstStyle/>
          <a:p>
            <a:r>
              <a:rPr lang="cs-CZ" sz="2800" dirty="0" smtClean="0"/>
              <a:t>Dobrovolníci podle charakteru vykonané práce (2021)</a:t>
            </a:r>
            <a:endParaRPr lang="cs-CZ" sz="2800" dirty="0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759787"/>
              </p:ext>
            </p:extLst>
          </p:nvPr>
        </p:nvGraphicFramePr>
        <p:xfrm>
          <a:off x="594172" y="1368255"/>
          <a:ext cx="4284476" cy="5364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084004"/>
              </p:ext>
            </p:extLst>
          </p:nvPr>
        </p:nvGraphicFramePr>
        <p:xfrm>
          <a:off x="5376868" y="1372101"/>
          <a:ext cx="4572000" cy="5868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4216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503486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SÚNI – Klasifikace </a:t>
            </a:r>
            <a:r>
              <a:rPr lang="cs-CZ" altLang="cs-CZ" sz="2800" dirty="0" smtClean="0">
                <a:latin typeface="Arial" charset="0"/>
                <a:cs typeface="Arial" charset="0"/>
              </a:rPr>
              <a:t>CZ-COPNI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sp>
        <p:nvSpPr>
          <p:cNvPr id="16" name="Zástupný symbol pro text 1"/>
          <p:cNvSpPr>
            <a:spLocks noGrp="1"/>
          </p:cNvSpPr>
          <p:nvPr>
            <p:ph type="body" sz="quarter" idx="4294967295"/>
          </p:nvPr>
        </p:nvSpPr>
        <p:spPr bwMode="auto">
          <a:xfrm>
            <a:off x="846138" y="1371281"/>
            <a:ext cx="8244978" cy="47525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Klasifikace služeb neziskových institucí sloužících domácnostem podle účelu (CZ-COPNI)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od roku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2012</a:t>
            </a: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 smtClean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Vhodnější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a podrobnější odvětvové třídění, víc vypovídající o neziskových institucích – k jakému účelu neziskové instituce vynakládají své prostředky</a:t>
            </a: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52824370"/>
              </p:ext>
            </p:extLst>
          </p:nvPr>
        </p:nvGraphicFramePr>
        <p:xfrm>
          <a:off x="846138" y="4068663"/>
          <a:ext cx="7113057" cy="3168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714852" y="3723924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>
            <a:noAutofit/>
          </a:bodyPr>
          <a:lstStyle/>
          <a:p>
            <a:r>
              <a:rPr lang="cs-CZ" sz="2000" b="1" cap="all" dirty="0" smtClean="0">
                <a:solidFill>
                  <a:srgbClr val="0071BC"/>
                </a:solidFill>
                <a:latin typeface="Arial" pitchFamily="34" charset="0"/>
                <a:cs typeface="Arial" pitchFamily="34" charset="0"/>
              </a:rPr>
              <a:t>COPNI</a:t>
            </a:r>
            <a:endParaRPr lang="cs-CZ" sz="2000" b="1" cap="all" dirty="0">
              <a:solidFill>
                <a:srgbClr val="0071B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587634" y="4572719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>
            <a:noAutofit/>
          </a:bodyPr>
          <a:lstStyle/>
          <a:p>
            <a:r>
              <a:rPr lang="cs-CZ" sz="2000" b="1" cap="all" dirty="0" smtClean="0">
                <a:solidFill>
                  <a:srgbClr val="0071BC"/>
                </a:solidFill>
                <a:latin typeface="Arial" pitchFamily="34" charset="0"/>
                <a:cs typeface="Arial" pitchFamily="34" charset="0"/>
              </a:rPr>
              <a:t>NACE</a:t>
            </a:r>
            <a:endParaRPr lang="cs-CZ" sz="2000" b="1" cap="all" dirty="0">
              <a:solidFill>
                <a:srgbClr val="0071B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324247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Náklady neziskových </a:t>
            </a:r>
            <a:r>
              <a:rPr lang="cs-CZ" altLang="cs-CZ" sz="2800" dirty="0" smtClean="0">
                <a:latin typeface="Arial" charset="0"/>
                <a:cs typeface="Arial" charset="0"/>
              </a:rPr>
              <a:t>institucí dle CZ-COPNI (2020)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35239"/>
              </p:ext>
            </p:extLst>
          </p:nvPr>
        </p:nvGraphicFramePr>
        <p:xfrm>
          <a:off x="738188" y="1116335"/>
          <a:ext cx="972108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725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Budoucnost SÚNI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b="1" dirty="0" smtClean="0"/>
              <a:t>Audit SÚNI 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A</a:t>
            </a:r>
            <a:r>
              <a:rPr lang="cs-CZ" sz="2400" dirty="0" smtClean="0">
                <a:solidFill>
                  <a:srgbClr val="0071BC"/>
                </a:solidFill>
              </a:rPr>
              <a:t>ktuálně probíhá, předpokládaný konec 02/2024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Diskuse o zařazení VVŠ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Úprava výkazu NI 1-01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Změna způsobu výběru respondentů 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Úprava prezentace SUNI</a:t>
            </a:r>
          </a:p>
          <a:p>
            <a:pPr marL="978696" lvl="1" indent="-4572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Propojení na jiné statistiky o neziskových institucích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635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Sestavení SÚNI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738188" y="1116335"/>
            <a:ext cx="9215502" cy="5687665"/>
          </a:xfrm>
        </p:spPr>
        <p:txBody>
          <a:bodyPr/>
          <a:lstStyle/>
          <a:p>
            <a:r>
              <a:rPr lang="cs-CZ" b="1" dirty="0" smtClean="0"/>
              <a:t>Výkaz NI 1-01 </a:t>
            </a:r>
            <a:r>
              <a:rPr lang="cs-CZ" dirty="0" smtClean="0"/>
              <a:t>– hlavní zdroj dat pro sestavení Národních účtů i 		Satelitního účtu neziskových institucí (SÚNI)</a:t>
            </a:r>
          </a:p>
          <a:p>
            <a:endParaRPr lang="cs-CZ" dirty="0" smtClean="0"/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Oddíly </a:t>
            </a:r>
            <a:r>
              <a:rPr lang="cs-CZ" sz="2400" dirty="0">
                <a:solidFill>
                  <a:srgbClr val="0071BC"/>
                </a:solidFill>
              </a:rPr>
              <a:t>– </a:t>
            </a:r>
            <a:r>
              <a:rPr lang="cs-CZ" sz="2400" dirty="0" smtClean="0">
                <a:solidFill>
                  <a:srgbClr val="0071BC"/>
                </a:solidFill>
              </a:rPr>
              <a:t>výnosy, náklady, počty zaměstnanců a 			dobrovolníků, majetek, …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dirty="0" smtClean="0"/>
          </a:p>
          <a:p>
            <a:pPr marL="865058" lvl="1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Šetření probíhá každoročně pro instituce s 10 a více zaměstnanci, jednou za 5 let je šetřena určitá skupina jednotek s 0-9 zaměstnanci podle právní formy</a:t>
            </a: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dirty="0">
              <a:latin typeface="Arial" charset="0"/>
              <a:cs typeface="Arial" charset="0"/>
            </a:endParaRPr>
          </a:p>
          <a:p>
            <a:pPr marL="865058" lvl="1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Za nešetřené jednotky je proveden </a:t>
            </a:r>
            <a:r>
              <a:rPr lang="cs-CZ" altLang="cs-CZ" sz="2400" b="1" dirty="0">
                <a:solidFill>
                  <a:srgbClr val="0071BC"/>
                </a:solidFill>
                <a:latin typeface="Arial" charset="0"/>
                <a:cs typeface="Arial" charset="0"/>
              </a:rPr>
              <a:t>dopočet</a:t>
            </a:r>
          </a:p>
        </p:txBody>
      </p:sp>
    </p:spTree>
    <p:extLst>
      <p:ext uri="{BB962C8B-B14F-4D97-AF65-F5344CB8AC3E}">
        <p14:creationId xmlns:p14="http://schemas.microsoft.com/office/powerpoint/2010/main" val="2903265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Arial" charset="0"/>
                <a:cs typeface="Arial" charset="0"/>
              </a:rPr>
              <a:t>SÚNI dlouhodobě sleduje nejen ekonomické údaje o neziskových institucích, ale i údaje o dobrovolnících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altLang="cs-CZ" dirty="0" smtClean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Arial" charset="0"/>
                <a:cs typeface="Arial" charset="0"/>
              </a:rPr>
              <a:t>Data o dobrovolnících jsou pouze </a:t>
            </a:r>
            <a:r>
              <a:rPr lang="cs-CZ" altLang="cs-CZ" dirty="0">
                <a:latin typeface="Arial" charset="0"/>
                <a:cs typeface="Arial" charset="0"/>
              </a:rPr>
              <a:t>ze strany </a:t>
            </a:r>
            <a:r>
              <a:rPr lang="cs-CZ" altLang="cs-CZ" dirty="0" smtClean="0">
                <a:latin typeface="Arial" charset="0"/>
                <a:cs typeface="Arial" charset="0"/>
              </a:rPr>
              <a:t>neziskových institucí, </a:t>
            </a:r>
            <a:r>
              <a:rPr lang="cs-CZ" altLang="cs-CZ" dirty="0">
                <a:latin typeface="Arial" charset="0"/>
                <a:cs typeface="Arial" charset="0"/>
              </a:rPr>
              <a:t>chybí údaje za dobrovolníky z pohledu </a:t>
            </a:r>
            <a:r>
              <a:rPr lang="cs-CZ" altLang="cs-CZ" dirty="0" smtClean="0">
                <a:latin typeface="Arial" charset="0"/>
                <a:cs typeface="Arial" charset="0"/>
              </a:rPr>
              <a:t>domácností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Ohodnocení dobrovolnické práce je 7,8 mld. Kč, není zahrnuto </a:t>
            </a:r>
            <a:br>
              <a:rPr lang="cs-CZ" dirty="0" smtClean="0"/>
            </a:br>
            <a:r>
              <a:rPr lang="cs-CZ" dirty="0" smtClean="0"/>
              <a:t>v </a:t>
            </a:r>
            <a:r>
              <a:rPr lang="cs-CZ" dirty="0" smtClean="0"/>
              <a:t>HDP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Arial" charset="0"/>
                <a:cs typeface="Arial" charset="0"/>
              </a:rPr>
              <a:t>Odkaz </a:t>
            </a:r>
            <a:r>
              <a:rPr lang="cs-CZ" altLang="cs-CZ" dirty="0" smtClean="0">
                <a:latin typeface="Arial" charset="0"/>
                <a:cs typeface="Arial" charset="0"/>
              </a:rPr>
              <a:t>na Satelitní účet neziskových institucí: </a:t>
            </a:r>
            <a:endParaRPr lang="cs-CZ" altLang="cs-CZ" dirty="0" smtClean="0">
              <a:latin typeface="Arial" charset="0"/>
              <a:cs typeface="Arial" charset="0"/>
            </a:endParaRPr>
          </a:p>
          <a:p>
            <a:r>
              <a:rPr lang="cs-CZ" dirty="0" smtClean="0">
                <a:hlinkClick r:id="rId3"/>
              </a:rPr>
              <a:t>ČSÚ </a:t>
            </a:r>
            <a:r>
              <a:rPr lang="cs-CZ" dirty="0">
                <a:hlinkClick r:id="rId3"/>
              </a:rPr>
              <a:t>(czso.cz</a:t>
            </a:r>
            <a:r>
              <a:rPr lang="cs-CZ" dirty="0" smtClean="0">
                <a:hlinkClick r:id="rId3"/>
              </a:rPr>
              <a:t>)</a:t>
            </a:r>
            <a:r>
              <a:rPr lang="cs-CZ" dirty="0" smtClean="0"/>
              <a:t>     Statistiky     HDP, národní účty    SÚNI</a:t>
            </a:r>
            <a:endParaRPr lang="cs-CZ" altLang="cs-CZ" dirty="0">
              <a:latin typeface="Arial" charset="0"/>
              <a:cs typeface="Arial" charset="0"/>
              <a:hlinkClick r:id="rId4"/>
            </a:endParaRPr>
          </a:p>
          <a:p>
            <a:r>
              <a:rPr lang="cs-CZ" altLang="cs-CZ" dirty="0" smtClean="0">
                <a:latin typeface="Arial" charset="0"/>
                <a:cs typeface="Arial" charset="0"/>
                <a:hlinkClick r:id="rId4"/>
              </a:rPr>
              <a:t>http</a:t>
            </a:r>
            <a:r>
              <a:rPr lang="cs-CZ" altLang="cs-CZ" dirty="0">
                <a:latin typeface="Arial" charset="0"/>
                <a:cs typeface="Arial" charset="0"/>
                <a:hlinkClick r:id="rId4"/>
              </a:rPr>
              <a:t>://</a:t>
            </a:r>
            <a:r>
              <a:rPr lang="cs-CZ" altLang="cs-CZ" dirty="0" smtClean="0">
                <a:latin typeface="Arial" charset="0"/>
                <a:cs typeface="Arial" charset="0"/>
                <a:hlinkClick r:id="rId4"/>
              </a:rPr>
              <a:t>apl.czso.cz/pll/rocenka/rocenka.indexnu_sat</a:t>
            </a:r>
            <a:endParaRPr lang="cs-CZ" altLang="cs-CZ" dirty="0" smtClean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altLang="cs-CZ" dirty="0">
              <a:latin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4554612" y="6084887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7362924" y="6090542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2898428" y="6084887"/>
            <a:ext cx="216024" cy="139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95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3006000" y="3959999"/>
            <a:ext cx="7020000" cy="2268903"/>
          </a:xfrm>
        </p:spPr>
        <p:txBody>
          <a:bodyPr/>
          <a:lstStyle/>
          <a:p>
            <a:r>
              <a:rPr lang="cs-CZ" dirty="0" smtClean="0"/>
              <a:t>Děkuji za pozornost</a:t>
            </a:r>
          </a:p>
          <a:p>
            <a:endParaRPr lang="cs-CZ" dirty="0"/>
          </a:p>
          <a:p>
            <a:pPr algn="r"/>
            <a:r>
              <a:rPr lang="cs-CZ" sz="2800" dirty="0" smtClean="0"/>
              <a:t>jitka.fortova@czso.cz</a:t>
            </a:r>
            <a:endParaRPr lang="cs-CZ" sz="2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4554612" y="59408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rgbClr val="0071B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11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Sestavení </a:t>
            </a:r>
            <a:r>
              <a:rPr lang="cs-CZ" dirty="0" smtClean="0"/>
              <a:t>SÚNI (2)</a:t>
            </a:r>
            <a:endParaRPr lang="cs-CZ" dirty="0"/>
          </a:p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b="1" dirty="0"/>
              <a:t>Národní účty   </a:t>
            </a:r>
            <a:r>
              <a:rPr lang="cs-CZ" dirty="0"/>
              <a:t> </a:t>
            </a:r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rgbClr val="0071BC"/>
                </a:solidFill>
              </a:rPr>
              <a:t>Všechny </a:t>
            </a:r>
            <a:r>
              <a:rPr lang="cs-CZ" sz="2400" dirty="0">
                <a:solidFill>
                  <a:srgbClr val="0071BC"/>
                </a:solidFill>
              </a:rPr>
              <a:t>podniky v ČR, HDP, finanční toky</a:t>
            </a:r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R</a:t>
            </a:r>
            <a:r>
              <a:rPr lang="cs-CZ" sz="2400" dirty="0" smtClean="0">
                <a:solidFill>
                  <a:srgbClr val="0071BC"/>
                </a:solidFill>
              </a:rPr>
              <a:t>ozdělení </a:t>
            </a:r>
            <a:r>
              <a:rPr lang="cs-CZ" sz="2400" dirty="0">
                <a:solidFill>
                  <a:srgbClr val="0071BC"/>
                </a:solidFill>
              </a:rPr>
              <a:t>do 5 sektorů (nefinanční podniky,  		finanční podniky, vládní instituce, domácnosti a 		neziskové instituce sloužící domácnostem</a:t>
            </a:r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Z</a:t>
            </a:r>
            <a:r>
              <a:rPr lang="cs-CZ" sz="2400" dirty="0" smtClean="0">
                <a:solidFill>
                  <a:srgbClr val="0071BC"/>
                </a:solidFill>
              </a:rPr>
              <a:t>áklad </a:t>
            </a:r>
            <a:r>
              <a:rPr lang="cs-CZ" sz="2400" dirty="0">
                <a:solidFill>
                  <a:srgbClr val="0071BC"/>
                </a:solidFill>
              </a:rPr>
              <a:t>pro sestavení SÚNI</a:t>
            </a:r>
          </a:p>
          <a:p>
            <a:endParaRPr lang="cs-CZ" b="1" dirty="0"/>
          </a:p>
          <a:p>
            <a:r>
              <a:rPr lang="cs-CZ" b="1" dirty="0"/>
              <a:t>SÚNI</a:t>
            </a:r>
            <a:r>
              <a:rPr lang="cs-CZ" dirty="0"/>
              <a:t> </a:t>
            </a:r>
            <a:endParaRPr lang="cs-CZ" dirty="0" smtClean="0"/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J</a:t>
            </a:r>
            <a:r>
              <a:rPr lang="cs-CZ" sz="2400" dirty="0" smtClean="0">
                <a:solidFill>
                  <a:srgbClr val="0071BC"/>
                </a:solidFill>
              </a:rPr>
              <a:t>ednotky </a:t>
            </a:r>
            <a:r>
              <a:rPr lang="cs-CZ" sz="2400" dirty="0">
                <a:solidFill>
                  <a:srgbClr val="0071BC"/>
                </a:solidFill>
              </a:rPr>
              <a:t>v různých </a:t>
            </a:r>
            <a:r>
              <a:rPr lang="cs-CZ" sz="2400" dirty="0" smtClean="0">
                <a:solidFill>
                  <a:srgbClr val="0071BC"/>
                </a:solidFill>
              </a:rPr>
              <a:t>sektorech</a:t>
            </a:r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O</a:t>
            </a:r>
            <a:r>
              <a:rPr lang="cs-CZ" sz="2400" dirty="0" smtClean="0">
                <a:solidFill>
                  <a:srgbClr val="0071BC"/>
                </a:solidFill>
              </a:rPr>
              <a:t>dhad </a:t>
            </a:r>
            <a:r>
              <a:rPr lang="cs-CZ" sz="2400" dirty="0" smtClean="0">
                <a:solidFill>
                  <a:srgbClr val="0071BC"/>
                </a:solidFill>
              </a:rPr>
              <a:t>za </a:t>
            </a:r>
            <a:r>
              <a:rPr lang="cs-CZ" sz="2400" dirty="0" smtClean="0">
                <a:solidFill>
                  <a:srgbClr val="0071BC"/>
                </a:solidFill>
              </a:rPr>
              <a:t>dobrovolníky</a:t>
            </a:r>
          </a:p>
          <a:p>
            <a:pPr marL="864396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rgbClr val="0071BC"/>
                </a:solidFill>
              </a:rPr>
              <a:t>O</a:t>
            </a:r>
            <a:r>
              <a:rPr lang="cs-CZ" sz="2400" dirty="0" smtClean="0">
                <a:solidFill>
                  <a:srgbClr val="0071BC"/>
                </a:solidFill>
              </a:rPr>
              <a:t>d roku 2005</a:t>
            </a:r>
            <a:endParaRPr lang="cs-CZ" sz="2400" dirty="0" smtClean="0">
              <a:solidFill>
                <a:srgbClr val="0071BC"/>
              </a:solidFill>
            </a:endParaRPr>
          </a:p>
          <a:p>
            <a:endParaRPr lang="cs-CZ" dirty="0"/>
          </a:p>
          <a:p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1942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480977"/>
              </p:ext>
            </p:extLst>
          </p:nvPr>
        </p:nvGraphicFramePr>
        <p:xfrm>
          <a:off x="846138" y="1116335"/>
          <a:ext cx="939710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Počet registrovaných neziskových institucí v ČR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sp>
        <p:nvSpPr>
          <p:cNvPr id="4" name="Zástupný symbol pro text 1"/>
          <p:cNvSpPr txBox="1">
            <a:spLocks/>
          </p:cNvSpPr>
          <p:nvPr/>
        </p:nvSpPr>
        <p:spPr>
          <a:xfrm>
            <a:off x="5012966" y="1489217"/>
            <a:ext cx="1080120" cy="28803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0" indent="0" algn="l" defTabSz="1042988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6138" indent="-325438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3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0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325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222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71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213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70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800" dirty="0" smtClean="0"/>
              <a:t>150 236 </a:t>
            </a:r>
            <a:endParaRPr lang="cs-CZ" sz="1800" dirty="0"/>
          </a:p>
        </p:txBody>
      </p:sp>
      <p:sp>
        <p:nvSpPr>
          <p:cNvPr id="5" name="Zástupný symbol pro text 1"/>
          <p:cNvSpPr txBox="1">
            <a:spLocks/>
          </p:cNvSpPr>
          <p:nvPr/>
        </p:nvSpPr>
        <p:spPr>
          <a:xfrm>
            <a:off x="1990437" y="1607819"/>
            <a:ext cx="1080120" cy="28803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0" indent="0" algn="l" defTabSz="1042988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6138" indent="-325438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3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0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325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222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71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213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70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800" dirty="0" smtClean="0"/>
              <a:t>150 162</a:t>
            </a:r>
            <a:r>
              <a:rPr lang="cs-CZ" sz="1800" dirty="0" smtClean="0">
                <a:solidFill>
                  <a:schemeClr val="tx1"/>
                </a:solidFill>
              </a:rPr>
              <a:t> </a:t>
            </a:r>
            <a:endParaRPr lang="cs-CZ" sz="1800" dirty="0"/>
          </a:p>
        </p:txBody>
      </p:sp>
      <p:sp>
        <p:nvSpPr>
          <p:cNvPr id="6" name="Zástupný symbol pro text 1"/>
          <p:cNvSpPr txBox="1">
            <a:spLocks/>
          </p:cNvSpPr>
          <p:nvPr/>
        </p:nvSpPr>
        <p:spPr>
          <a:xfrm>
            <a:off x="3497534" y="1633233"/>
            <a:ext cx="1080120" cy="288032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0" indent="0" algn="l" defTabSz="1042988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6138" indent="-325438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3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0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325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222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71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213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70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800" dirty="0" smtClean="0"/>
              <a:t>147 257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3464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Neziskové instituce v SÚNI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sp>
        <p:nvSpPr>
          <p:cNvPr id="16" name="Zástupný symbol pro text 1"/>
          <p:cNvSpPr>
            <a:spLocks noGrp="1"/>
          </p:cNvSpPr>
          <p:nvPr>
            <p:ph type="body" sz="quarter" idx="4294967295"/>
          </p:nvPr>
        </p:nvSpPr>
        <p:spPr bwMode="auto">
          <a:xfrm>
            <a:off x="882204" y="1548383"/>
            <a:ext cx="9215437" cy="511256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rgbClr val="0071BC"/>
                </a:solidFill>
                <a:latin typeface="Arial" charset="0"/>
                <a:cs typeface="Arial" charset="0"/>
              </a:rPr>
              <a:t>Netržní neziskové </a:t>
            </a: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instituce </a:t>
            </a: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– poskytují své služby domácnostem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(</a:t>
            </a: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n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adace, 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o.p.s., </a:t>
            </a:r>
            <a:r>
              <a:rPr lang="en-US" sz="2400" dirty="0">
                <a:solidFill>
                  <a:srgbClr val="0071BC"/>
                </a:solidFill>
                <a:latin typeface="Arial" charset="0"/>
                <a:cs typeface="Arial" charset="0"/>
              </a:rPr>
              <a:t>ú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stavy, spolky, 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pobočn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é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 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spolky, 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církevn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í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 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organizace, 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profesní 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komory, 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politick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é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 </a:t>
            </a:r>
            <a:r>
              <a:rPr 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strany a hnut</a:t>
            </a:r>
            <a:r>
              <a:rPr lang="en-US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í</a:t>
            </a: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/>
            </a:r>
            <a:b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</a:br>
            <a:r>
              <a:rPr 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a další)</a:t>
            </a:r>
            <a:endParaRPr 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Tržní </a:t>
            </a:r>
            <a:r>
              <a:rPr lang="cs-CZ" altLang="cs-CZ" sz="2400" b="1" dirty="0">
                <a:solidFill>
                  <a:srgbClr val="0071BC"/>
                </a:solidFill>
                <a:latin typeface="Arial" charset="0"/>
                <a:cs typeface="Arial" charset="0"/>
              </a:rPr>
              <a:t>neziskové </a:t>
            </a: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instituce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 – poskytují </a:t>
            </a: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služby podnikatelským subjektům, které je založily a které je formou členských příspěvků převážně financují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(komory kromě profesních, o.p.s., </a:t>
            </a: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spolky,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zájmová sdružení právnických osob) </a:t>
            </a: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Veřejné vysoké školy, asociace zdravotních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pojišťoven</a:t>
            </a: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6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324247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Produkce neziskových institucí v roce 2020</a:t>
            </a:r>
          </a:p>
          <a:p>
            <a:pPr>
              <a:spcBef>
                <a:spcPct val="0"/>
              </a:spcBef>
            </a:pP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473016"/>
              </p:ext>
            </p:extLst>
          </p:nvPr>
        </p:nvGraphicFramePr>
        <p:xfrm>
          <a:off x="846138" y="972319"/>
          <a:ext cx="9397105" cy="27586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0340">
                  <a:extLst>
                    <a:ext uri="{9D8B030D-6E8A-4147-A177-3AD203B41FA5}">
                      <a16:colId xmlns:a16="http://schemas.microsoft.com/office/drawing/2014/main" val="3460423756"/>
                    </a:ext>
                  </a:extLst>
                </a:gridCol>
                <a:gridCol w="944136">
                  <a:extLst>
                    <a:ext uri="{9D8B030D-6E8A-4147-A177-3AD203B41FA5}">
                      <a16:colId xmlns:a16="http://schemas.microsoft.com/office/drawing/2014/main" val="705528552"/>
                    </a:ext>
                  </a:extLst>
                </a:gridCol>
                <a:gridCol w="944136">
                  <a:extLst>
                    <a:ext uri="{9D8B030D-6E8A-4147-A177-3AD203B41FA5}">
                      <a16:colId xmlns:a16="http://schemas.microsoft.com/office/drawing/2014/main" val="2881542647"/>
                    </a:ext>
                  </a:extLst>
                </a:gridCol>
                <a:gridCol w="1091657">
                  <a:extLst>
                    <a:ext uri="{9D8B030D-6E8A-4147-A177-3AD203B41FA5}">
                      <a16:colId xmlns:a16="http://schemas.microsoft.com/office/drawing/2014/main" val="1556145364"/>
                    </a:ext>
                  </a:extLst>
                </a:gridCol>
                <a:gridCol w="840872">
                  <a:extLst>
                    <a:ext uri="{9D8B030D-6E8A-4147-A177-3AD203B41FA5}">
                      <a16:colId xmlns:a16="http://schemas.microsoft.com/office/drawing/2014/main" val="1026253139"/>
                    </a:ext>
                  </a:extLst>
                </a:gridCol>
                <a:gridCol w="1209675">
                  <a:extLst>
                    <a:ext uri="{9D8B030D-6E8A-4147-A177-3AD203B41FA5}">
                      <a16:colId xmlns:a16="http://schemas.microsoft.com/office/drawing/2014/main" val="3273633090"/>
                    </a:ext>
                  </a:extLst>
                </a:gridCol>
                <a:gridCol w="885127">
                  <a:extLst>
                    <a:ext uri="{9D8B030D-6E8A-4147-A177-3AD203B41FA5}">
                      <a16:colId xmlns:a16="http://schemas.microsoft.com/office/drawing/2014/main" val="2457660003"/>
                    </a:ext>
                  </a:extLst>
                </a:gridCol>
                <a:gridCol w="1121162">
                  <a:extLst>
                    <a:ext uri="{9D8B030D-6E8A-4147-A177-3AD203B41FA5}">
                      <a16:colId xmlns:a16="http://schemas.microsoft.com/office/drawing/2014/main" val="1799363808"/>
                    </a:ext>
                  </a:extLst>
                </a:gridCol>
              </a:tblGrid>
              <a:tr h="40515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 </a:t>
                      </a:r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Produkce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Produkce celkem</a:t>
                      </a:r>
                      <a:endParaRPr lang="cs-CZ" sz="18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998736"/>
                  </a:ext>
                </a:extLst>
              </a:tr>
              <a:tr h="9260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tržní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poskytnutá za netržní ceny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poskytnutá bezplatně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243281"/>
                  </a:ext>
                </a:extLst>
              </a:tr>
              <a:tr h="10892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mil. Kč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mil. Kč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mil. Kč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mil. Kč</a:t>
                      </a:r>
                      <a:endParaRPr lang="cs-CZ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163773"/>
                  </a:ext>
                </a:extLst>
              </a:tr>
              <a:tr h="381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Netržní výrobci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9 973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11,2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19 866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22,3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66,5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89 198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0389263"/>
                  </a:ext>
                </a:extLst>
              </a:tr>
              <a:tr h="381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Tržní výrobci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4 405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4 405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623750"/>
                  </a:ext>
                </a:extLst>
              </a:tr>
              <a:tr h="381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VVŠ, </a:t>
                      </a:r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AZP 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24 676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35,5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3 694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41 061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59,1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69 431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276788"/>
                  </a:ext>
                </a:extLst>
              </a:tr>
            </a:tbl>
          </a:graphicData>
        </a:graphic>
      </p:graphicFrame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894323"/>
              </p:ext>
            </p:extLst>
          </p:nvPr>
        </p:nvGraphicFramePr>
        <p:xfrm>
          <a:off x="832788" y="4068663"/>
          <a:ext cx="8712968" cy="2370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21824">
                  <a:extLst>
                    <a:ext uri="{9D8B030D-6E8A-4147-A177-3AD203B41FA5}">
                      <a16:colId xmlns:a16="http://schemas.microsoft.com/office/drawing/2014/main" val="2541503575"/>
                    </a:ext>
                  </a:extLst>
                </a:gridCol>
                <a:gridCol w="1462752">
                  <a:extLst>
                    <a:ext uri="{9D8B030D-6E8A-4147-A177-3AD203B41FA5}">
                      <a16:colId xmlns:a16="http://schemas.microsoft.com/office/drawing/2014/main" val="204623899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5380739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514386247"/>
                    </a:ext>
                  </a:extLst>
                </a:gridCol>
              </a:tblGrid>
              <a:tr h="1266461">
                <a:tc>
                  <a:txBody>
                    <a:bodyPr/>
                    <a:lstStyle/>
                    <a:p>
                      <a:pPr marL="0" algn="ctr" defTabSz="1042990" rtl="0" eaLnBrk="1" fontAlgn="b" latinLnBrk="0" hangingPunct="1"/>
                      <a:r>
                        <a:rPr lang="cs-CZ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Ukazatel</a:t>
                      </a: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Neziskové instituce celkem</a:t>
                      </a:r>
                      <a:endParaRPr lang="cs-CZ" sz="20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Meziroční změna</a:t>
                      </a:r>
                      <a:endParaRPr lang="cs-CZ" sz="20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 NI (bez VVŠ)</a:t>
                      </a:r>
                      <a:endParaRPr lang="cs-CZ" sz="2000" b="0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065847"/>
                  </a:ext>
                </a:extLst>
              </a:tr>
              <a:tr h="585698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Hrubá přidaná hodnota (</a:t>
                      </a:r>
                      <a:r>
                        <a:rPr lang="cs-CZ" sz="200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mil.Kč</a:t>
                      </a:r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cs-CZ" sz="2000" u="none" strike="noStrike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108 978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2,71 %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49 535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8379318"/>
                  </a:ext>
                </a:extLst>
              </a:tr>
              <a:tr h="518605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Podíl </a:t>
                      </a:r>
                      <a:r>
                        <a:rPr lang="cs-CZ" sz="2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 </a:t>
                      </a:r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tvorbě HDP </a:t>
                      </a:r>
                      <a:r>
                        <a:rPr lang="cs-CZ" sz="2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ČR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1,91 %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0,08 </a:t>
                      </a:r>
                      <a:r>
                        <a:rPr lang="cs-CZ" sz="2000" u="none" strike="noStrike" baseline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p.b</a:t>
                      </a:r>
                      <a:r>
                        <a:rPr lang="cs-CZ" sz="20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0,87%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359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9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sz="2800" dirty="0" smtClean="0"/>
              <a:t>Zdroje financování Neziskových institucí sloužících domácnostem (2020)</a:t>
            </a:r>
            <a:endParaRPr lang="cs-CZ" sz="2800" dirty="0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5297810"/>
              </p:ext>
            </p:extLst>
          </p:nvPr>
        </p:nvGraphicFramePr>
        <p:xfrm>
          <a:off x="1189553" y="1512429"/>
          <a:ext cx="8693651" cy="500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82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684287"/>
            <a:ext cx="9847262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Dobrovolnická práce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sp>
        <p:nvSpPr>
          <p:cNvPr id="16" name="Zástupný symbol pro text 1"/>
          <p:cNvSpPr>
            <a:spLocks noGrp="1"/>
          </p:cNvSpPr>
          <p:nvPr>
            <p:ph type="body" sz="quarter" idx="4294967295"/>
          </p:nvPr>
        </p:nvSpPr>
        <p:spPr bwMode="auto">
          <a:xfrm>
            <a:off x="846138" y="2124447"/>
            <a:ext cx="9253090" cy="48245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Není součást HDP</a:t>
            </a:r>
            <a:endParaRPr lang="cs-CZ" altLang="cs-CZ" sz="2400" b="1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Šetřeny </a:t>
            </a: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odpracované hodiny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 a </a:t>
            </a:r>
            <a:r>
              <a:rPr lang="cs-CZ" altLang="cs-CZ" sz="2400" b="1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počty osob </a:t>
            </a: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 smtClean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Počet dobrovolníků se </a:t>
            </a:r>
            <a:r>
              <a:rPr lang="cs-CZ" altLang="cs-CZ" sz="2400" dirty="0">
                <a:solidFill>
                  <a:srgbClr val="0071BC"/>
                </a:solidFill>
                <a:latin typeface="Arial" charset="0"/>
                <a:cs typeface="Arial" charset="0"/>
              </a:rPr>
              <a:t>publikuje pouze jako </a:t>
            </a:r>
            <a:r>
              <a:rPr lang="cs-CZ" altLang="cs-CZ" sz="2400" b="1" dirty="0">
                <a:solidFill>
                  <a:srgbClr val="0071BC"/>
                </a:solidFill>
                <a:latin typeface="Arial" charset="0"/>
                <a:cs typeface="Arial" charset="0"/>
              </a:rPr>
              <a:t>počty úvazků přepočtených na plnou pracovní dobu </a:t>
            </a: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(FTE)</a:t>
            </a: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 smtClean="0">
              <a:solidFill>
                <a:srgbClr val="0071BC"/>
              </a:solidFill>
              <a:latin typeface="Arial" charset="0"/>
              <a:cs typeface="Arial" charset="0"/>
            </a:endParaRP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cs-CZ" altLang="cs-CZ" sz="2400" dirty="0" smtClean="0">
                <a:solidFill>
                  <a:srgbClr val="0071BC"/>
                </a:solidFill>
                <a:latin typeface="Arial" charset="0"/>
                <a:cs typeface="Arial" charset="0"/>
              </a:rPr>
              <a:t>Ocenění mediánem hodinové mzdy (193,38 Kč v roce 2021)</a:t>
            </a:r>
          </a:p>
          <a:p>
            <a:pPr marL="343562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cs-CZ" altLang="cs-CZ" sz="2400" dirty="0">
              <a:solidFill>
                <a:srgbClr val="0071B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71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1314252" y="445141"/>
            <a:ext cx="7920880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 smtClean="0">
                <a:latin typeface="Arial" charset="0"/>
                <a:cs typeface="Arial" charset="0"/>
              </a:rPr>
              <a:t>Ukazatele za neziskové instituce v roce 2021</a:t>
            </a:r>
            <a:endParaRPr lang="pt-BR" altLang="cs-CZ" sz="2800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424681"/>
              </p:ext>
            </p:extLst>
          </p:nvPr>
        </p:nvGraphicFramePr>
        <p:xfrm>
          <a:off x="810196" y="1758739"/>
          <a:ext cx="8712968" cy="3846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5187">
                  <a:extLst>
                    <a:ext uri="{9D8B030D-6E8A-4147-A177-3AD203B41FA5}">
                      <a16:colId xmlns:a16="http://schemas.microsoft.com/office/drawing/2014/main" val="3046301903"/>
                    </a:ext>
                  </a:extLst>
                </a:gridCol>
                <a:gridCol w="1699389">
                  <a:extLst>
                    <a:ext uri="{9D8B030D-6E8A-4147-A177-3AD203B41FA5}">
                      <a16:colId xmlns:a16="http://schemas.microsoft.com/office/drawing/2014/main" val="268761906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414413498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760388146"/>
                    </a:ext>
                  </a:extLst>
                </a:gridCol>
              </a:tblGrid>
              <a:tr h="1266461">
                <a:tc>
                  <a:txBody>
                    <a:bodyPr/>
                    <a:lstStyle/>
                    <a:p>
                      <a:pPr marL="0" algn="ctr" defTabSz="1042990" rtl="0" eaLnBrk="1" fontAlgn="b" latinLnBrk="0" hangingPunct="1"/>
                      <a:r>
                        <a:rPr lang="cs-CZ" sz="200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Ukazatel</a:t>
                      </a: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Neziskové instituce celkem</a:t>
                      </a:r>
                      <a:endParaRPr lang="cs-CZ" sz="20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Meziroční změna</a:t>
                      </a:r>
                      <a:endParaRPr lang="cs-CZ" sz="2000" b="1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 </a:t>
                      </a:r>
                      <a:r>
                        <a:rPr lang="cs-CZ" sz="20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 bez VVŠ</a:t>
                      </a:r>
                      <a:endParaRPr lang="cs-CZ" sz="2000" b="0" i="0" u="none" strike="noStrike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029450"/>
                  </a:ext>
                </a:extLst>
              </a:tr>
              <a:tr h="585698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Počet </a:t>
                      </a:r>
                      <a:r>
                        <a:rPr lang="cs-CZ" sz="2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zaměstnanců </a:t>
                      </a:r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FTE*</a:t>
                      </a:r>
                      <a:endParaRPr lang="cs-CZ" sz="2000" u="none" strike="noStrike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118 025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2,71 %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73 874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41483670"/>
                  </a:ext>
                </a:extLst>
              </a:tr>
              <a:tr h="518605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Podíl </a:t>
                      </a:r>
                      <a:r>
                        <a:rPr lang="cs-CZ" sz="2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 zaměstnanosti ČR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2,19%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0,05 </a:t>
                      </a:r>
                      <a:r>
                        <a:rPr lang="cs-CZ" sz="2000" u="none" strike="noStrike" baseline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p.b</a:t>
                      </a:r>
                      <a:r>
                        <a:rPr lang="cs-CZ" sz="20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1,41%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020877"/>
                  </a:ext>
                </a:extLst>
              </a:tr>
              <a:tr h="443216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Počet </a:t>
                      </a:r>
                      <a:r>
                        <a:rPr lang="cs-CZ" sz="20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dobrovolníků </a:t>
                      </a:r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FTE*</a:t>
                      </a:r>
                      <a:endParaRPr lang="cs-CZ" sz="2000" u="none" strike="noStrike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22 902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- 11,6 %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8774916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algn="l" defTabSz="1042990" rtl="0" eaLnBrk="1" fontAlgn="b" latinLnBrk="0" hangingPunct="1"/>
                      <a:r>
                        <a:rPr lang="cs-CZ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Počet odpracovaných hodin dobrovolníky (tis.)</a:t>
                      </a:r>
                      <a:endParaRPr lang="cs-CZ" sz="2000" u="none" strike="noStrike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40 264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-21,3 %</a:t>
                      </a:r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cs-CZ" sz="20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09441"/>
                  </a:ext>
                </a:extLst>
              </a:tr>
              <a:tr h="423000">
                <a:tc>
                  <a:txBody>
                    <a:bodyPr/>
                    <a:lstStyle/>
                    <a:p>
                      <a:pPr marL="0" algn="l" defTabSz="1042990" rtl="0" eaLnBrk="1" fontAlgn="ctr" latinLnBrk="0" hangingPunct="1"/>
                      <a:r>
                        <a:rPr lang="cs-CZ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Ocenění dobrovolnické práce </a:t>
                      </a:r>
                      <a:endParaRPr lang="cs-CZ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90" rtl="0" eaLnBrk="1" fontAlgn="ctr" latinLnBrk="0" hangingPunct="1"/>
                      <a:r>
                        <a:rPr lang="cs-CZ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7 785 mil. Kč</a:t>
                      </a:r>
                      <a:endParaRPr lang="cs-CZ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90" rtl="0" eaLnBrk="1" fontAlgn="ctr" latinLnBrk="0" hangingPunct="1"/>
                      <a:r>
                        <a:rPr lang="cs-CZ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- 5,9 %</a:t>
                      </a:r>
                      <a:endParaRPr lang="cs-CZ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90" rtl="0" eaLnBrk="1" fontAlgn="ctr" latinLnBrk="0" hangingPunct="1"/>
                      <a:endParaRPr lang="cs-CZ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95253"/>
                  </a:ext>
                </a:extLst>
              </a:tr>
            </a:tbl>
          </a:graphicData>
        </a:graphic>
      </p:graphicFrame>
      <p:sp>
        <p:nvSpPr>
          <p:cNvPr id="4" name="Zástupný symbol pro text 1"/>
          <p:cNvSpPr txBox="1">
            <a:spLocks/>
          </p:cNvSpPr>
          <p:nvPr/>
        </p:nvSpPr>
        <p:spPr>
          <a:xfrm>
            <a:off x="6210796" y="5968116"/>
            <a:ext cx="2880320" cy="504056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 algn="l" defTabSz="1042988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6138" indent="-325438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3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038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6325" indent="-260350" algn="l" defTabSz="1042988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8222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71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213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708" indent="-260748" algn="l" defTabSz="10429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cs-CZ" sz="1200" b="0" dirty="0" smtClean="0">
                <a:solidFill>
                  <a:schemeClr val="tx1"/>
                </a:solidFill>
              </a:rPr>
              <a:t>* Přepočtených na plný pracovní úvazek</a:t>
            </a:r>
            <a:endParaRPr lang="cs-CZ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ČSÚ Prezentace CZ - bílá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3600" b="1" cap="all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12098</TotalTime>
  <Words>844</Words>
  <Application>Microsoft Office PowerPoint</Application>
  <PresentationFormat>Vlastní</PresentationFormat>
  <Paragraphs>210</Paragraphs>
  <Slides>21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ČSÚ Prezentace CZ - bílá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ČSÚ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Chramecky3167</dc:creator>
  <cp:keywords>Prezentace,modrá,ČSÚ</cp:keywords>
  <cp:lastModifiedBy>Fořtová Jitka</cp:lastModifiedBy>
  <cp:revision>607</cp:revision>
  <cp:lastPrinted>2017-10-31T07:38:33Z</cp:lastPrinted>
  <dcterms:created xsi:type="dcterms:W3CDTF">2014-01-02T10:39:55Z</dcterms:created>
  <dcterms:modified xsi:type="dcterms:W3CDTF">2023-11-22T09:36:21Z</dcterms:modified>
</cp:coreProperties>
</file>