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y="5143500" cx="9144000"/>
  <p:notesSz cx="6858000" cy="9144000"/>
  <p:embeddedFontLst>
    <p:embeddedFont>
      <p:font typeface="Inter SemiBold"/>
      <p:regular r:id="rId41"/>
      <p:bold r:id="rId42"/>
    </p:embeddedFont>
    <p:embeddedFont>
      <p:font typeface="Roboto"/>
      <p:regular r:id="rId43"/>
      <p:bold r:id="rId44"/>
      <p:italic r:id="rId45"/>
      <p:boldItalic r:id="rId46"/>
    </p:embeddedFont>
    <p:embeddedFont>
      <p:font typeface="Maven Pro SemiBold"/>
      <p:regular r:id="rId47"/>
      <p:bold r:id="rId48"/>
    </p:embeddedFont>
    <p:embeddedFont>
      <p:font typeface="Nunito"/>
      <p:regular r:id="rId49"/>
      <p:bold r:id="rId50"/>
      <p:italic r:id="rId51"/>
      <p:boldItalic r:id="rId52"/>
    </p:embeddedFont>
    <p:embeddedFont>
      <p:font typeface="Inter"/>
      <p:regular r:id="rId53"/>
      <p:bold r:id="rId54"/>
    </p:embeddedFont>
    <p:embeddedFont>
      <p:font typeface="Source Code Pro"/>
      <p:regular r:id="rId55"/>
      <p:bold r:id="rId56"/>
      <p:italic r:id="rId57"/>
      <p:boldItalic r:id="rId58"/>
    </p:embeddedFont>
    <p:embeddedFont>
      <p:font typeface="Maven Pro"/>
      <p:regular r:id="rId59"/>
      <p:bold r:id="rId60"/>
    </p:embeddedFont>
    <p:embeddedFont>
      <p:font typeface="Average"/>
      <p:regular r:id="rId61"/>
    </p:embeddedFont>
    <p:embeddedFont>
      <p:font typeface="Oswald SemiBold"/>
      <p:regular r:id="rId62"/>
      <p:bold r:id="rId63"/>
    </p:embeddedFont>
    <p:embeddedFont>
      <p:font typeface="Oswald"/>
      <p:regular r:id="rId64"/>
      <p:bold r:id="rId65"/>
    </p:embeddedFont>
    <p:embeddedFont>
      <p:font typeface="Inter Medium"/>
      <p:regular r:id="rId66"/>
      <p:bold r:id="rId6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BEC05A2-E55F-4629-920F-E0E5C099FFAD}">
  <a:tblStyle styleId="{CBEC05A2-E55F-4629-920F-E0E5C099FFAD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font" Target="fonts/InterSemiBold-bold.fntdata"/><Relationship Id="rId41" Type="http://schemas.openxmlformats.org/officeDocument/2006/relationships/font" Target="fonts/InterSemiBold-regular.fntdata"/><Relationship Id="rId44" Type="http://schemas.openxmlformats.org/officeDocument/2006/relationships/font" Target="fonts/Roboto-bold.fntdata"/><Relationship Id="rId43" Type="http://schemas.openxmlformats.org/officeDocument/2006/relationships/font" Target="fonts/Roboto-regular.fntdata"/><Relationship Id="rId46" Type="http://schemas.openxmlformats.org/officeDocument/2006/relationships/font" Target="fonts/Roboto-boldItalic.fntdata"/><Relationship Id="rId45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MavenProSemiBold-bold.fntdata"/><Relationship Id="rId47" Type="http://schemas.openxmlformats.org/officeDocument/2006/relationships/font" Target="fonts/MavenProSemiBold-regular.fntdata"/><Relationship Id="rId49" Type="http://schemas.openxmlformats.org/officeDocument/2006/relationships/font" Target="fonts/Nunito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OswaldSemiBold-regular.fntdata"/><Relationship Id="rId61" Type="http://schemas.openxmlformats.org/officeDocument/2006/relationships/font" Target="fonts/Average-regular.fntdata"/><Relationship Id="rId20" Type="http://schemas.openxmlformats.org/officeDocument/2006/relationships/slide" Target="slides/slide14.xml"/><Relationship Id="rId64" Type="http://schemas.openxmlformats.org/officeDocument/2006/relationships/font" Target="fonts/Oswald-regular.fntdata"/><Relationship Id="rId63" Type="http://schemas.openxmlformats.org/officeDocument/2006/relationships/font" Target="fonts/OswaldSemiBold-bold.fntdata"/><Relationship Id="rId22" Type="http://schemas.openxmlformats.org/officeDocument/2006/relationships/slide" Target="slides/slide16.xml"/><Relationship Id="rId66" Type="http://schemas.openxmlformats.org/officeDocument/2006/relationships/font" Target="fonts/InterMedium-regular.fntdata"/><Relationship Id="rId21" Type="http://schemas.openxmlformats.org/officeDocument/2006/relationships/slide" Target="slides/slide15.xml"/><Relationship Id="rId65" Type="http://schemas.openxmlformats.org/officeDocument/2006/relationships/font" Target="fonts/Oswald-bold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7" Type="http://schemas.openxmlformats.org/officeDocument/2006/relationships/font" Target="fonts/InterMedium-bold.fntdata"/><Relationship Id="rId60" Type="http://schemas.openxmlformats.org/officeDocument/2006/relationships/font" Target="fonts/MavenPro-bold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Nunito-italic.fntdata"/><Relationship Id="rId50" Type="http://schemas.openxmlformats.org/officeDocument/2006/relationships/font" Target="fonts/Nunito-bold.fntdata"/><Relationship Id="rId53" Type="http://schemas.openxmlformats.org/officeDocument/2006/relationships/font" Target="fonts/Inter-regular.fntdata"/><Relationship Id="rId52" Type="http://schemas.openxmlformats.org/officeDocument/2006/relationships/font" Target="fonts/Nunito-boldItalic.fntdata"/><Relationship Id="rId11" Type="http://schemas.openxmlformats.org/officeDocument/2006/relationships/slide" Target="slides/slide5.xml"/><Relationship Id="rId55" Type="http://schemas.openxmlformats.org/officeDocument/2006/relationships/font" Target="fonts/SourceCodePro-regular.fntdata"/><Relationship Id="rId10" Type="http://schemas.openxmlformats.org/officeDocument/2006/relationships/slide" Target="slides/slide4.xml"/><Relationship Id="rId54" Type="http://schemas.openxmlformats.org/officeDocument/2006/relationships/font" Target="fonts/Inter-bold.fntdata"/><Relationship Id="rId13" Type="http://schemas.openxmlformats.org/officeDocument/2006/relationships/slide" Target="slides/slide7.xml"/><Relationship Id="rId57" Type="http://schemas.openxmlformats.org/officeDocument/2006/relationships/font" Target="fonts/SourceCodePro-italic.fntdata"/><Relationship Id="rId12" Type="http://schemas.openxmlformats.org/officeDocument/2006/relationships/slide" Target="slides/slide6.xml"/><Relationship Id="rId56" Type="http://schemas.openxmlformats.org/officeDocument/2006/relationships/font" Target="fonts/SourceCodePro-bold.fntdata"/><Relationship Id="rId15" Type="http://schemas.openxmlformats.org/officeDocument/2006/relationships/slide" Target="slides/slide9.xml"/><Relationship Id="rId59" Type="http://schemas.openxmlformats.org/officeDocument/2006/relationships/font" Target="fonts/MavenPro-regular.fntdata"/><Relationship Id="rId14" Type="http://schemas.openxmlformats.org/officeDocument/2006/relationships/slide" Target="slides/slide8.xml"/><Relationship Id="rId58" Type="http://schemas.openxmlformats.org/officeDocument/2006/relationships/font" Target="fonts/SourceCodePro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9d4c05a184_0_7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9d4c05a184_0_7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9d4c05a184_0_29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9d4c05a184_0_29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9d4c05a184_0_29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9d4c05a184_0_29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9d4c05a184_0_29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9d4c05a184_0_29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9d4c05a184_0_29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9d4c05a184_0_29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9d4c05a184_0_29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9d4c05a184_0_29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9d4c05a184_0_29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9d4c05a184_0_29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9d4c05a184_0_3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29d4c05a184_0_3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9d4c05a184_0_27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9d4c05a184_0_27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9d4c05a184_0_26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29d4c05a184_0_26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9d4c05a184_0_29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9d4c05a184_0_29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9d4c05a184_0_25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9d4c05a184_0_25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9d4c05a184_0_28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9d4c05a184_0_28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9d4c05a184_0_29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9d4c05a184_0_29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9d4c05a184_0_29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9d4c05a184_0_29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9d4c05a184_0_27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9d4c05a184_0_27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9d4c05a184_0_27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9d4c05a184_0_27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9d4c05a184_0_35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9d4c05a184_0_35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9d4c05a184_0_36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9d4c05a184_0_36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9d4c05a184_0_28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29d4c05a184_0_28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9d4c05a184_0_26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9d4c05a184_0_26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9d4c05a184_0_36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9d4c05a184_0_36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9d4c05a184_0_2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9d4c05a184_0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9d4c05a184_0_4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9d4c05a184_0_4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9d4c05a184_0_3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9d4c05a184_0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9d4c05a184_0_3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29d4c05a184_0_3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9d4c05a184_0_3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9d4c05a184_0_3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9d4c05a184_0_29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29d4c05a184_0_29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9d4c05a184_0_4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9d4c05a184_0_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9d4c05a184_0_32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9d4c05a184_0_32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9d4c05a18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9d4c05a18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9d4c05a184_0_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9d4c05a184_0_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9d4c05a184_0_27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9d4c05a184_0_27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9d4c05a184_0_4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9d4c05a184_0_4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Relationship Id="rId4" Type="http://schemas.openxmlformats.org/officeDocument/2006/relationships/image" Target="../media/image22.jpg"/><Relationship Id="rId5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4000" y="1344702"/>
            <a:ext cx="5743575" cy="139065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66050" y="2765625"/>
            <a:ext cx="8992800" cy="8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 sz="2200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Preference soukromých dárců pohledem platformy Darujme.cz</a:t>
            </a:r>
            <a:endParaRPr sz="2200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0" name="Google Shape;130;p22"/>
          <p:cNvPicPr preferRelativeResize="0"/>
          <p:nvPr/>
        </p:nvPicPr>
        <p:blipFill rotWithShape="1">
          <a:blip r:embed="rId3">
            <a:alphaModFix/>
          </a:blip>
          <a:srcRect b="49704" l="0" r="0" t="2998"/>
          <a:stretch/>
        </p:blipFill>
        <p:spPr>
          <a:xfrm>
            <a:off x="-22612" y="1317788"/>
            <a:ext cx="9189224" cy="250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6" name="Google Shape;13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200" y="235675"/>
            <a:ext cx="8947599" cy="4233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8650" y="51050"/>
            <a:ext cx="6979099" cy="4526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383" y="0"/>
            <a:ext cx="8237516" cy="467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1145" y="62400"/>
            <a:ext cx="2615000" cy="2955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9395" y="93600"/>
            <a:ext cx="2911980" cy="289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6"/>
          <p:cNvSpPr txBox="1"/>
          <p:nvPr/>
        </p:nvSpPr>
        <p:spPr>
          <a:xfrm>
            <a:off x="1013375" y="3309200"/>
            <a:ext cx="7656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 Medium"/>
              <a:buChar char="●"/>
            </a:pPr>
            <a:r>
              <a:rPr lang="cs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U 41% projektů se nejčastěji darovaná částka jednorázového daru rovná defaultně zaškrtnuté částce na widgetu. </a:t>
            </a:r>
            <a:br>
              <a:rPr lang="cs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endParaRPr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 Medium"/>
              <a:buChar char="●"/>
            </a:pPr>
            <a:r>
              <a:rPr lang="cs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U 28% projektů se nejčastěji darovaná částka pravidelného daru rovná defaultně zaškrtnuté částce na widgetu projektu.</a:t>
            </a:r>
            <a:endParaRPr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7"/>
          <p:cNvSpPr txBox="1"/>
          <p:nvPr/>
        </p:nvSpPr>
        <p:spPr>
          <a:xfrm>
            <a:off x="4608813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7"/>
          <p:cNvSpPr txBox="1"/>
          <p:nvPr/>
        </p:nvSpPr>
        <p:spPr>
          <a:xfrm>
            <a:off x="388550" y="336900"/>
            <a:ext cx="58680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300">
                <a:solidFill>
                  <a:srgbClr val="434343"/>
                </a:solidFill>
                <a:latin typeface="Maven Pro SemiBold"/>
                <a:ea typeface="Maven Pro SemiBold"/>
                <a:cs typeface="Maven Pro SemiBold"/>
                <a:sym typeface="Maven Pro SemiBold"/>
              </a:rPr>
              <a:t>Ako sa začína s darovaním? </a:t>
            </a:r>
            <a:endParaRPr sz="500">
              <a:solidFill>
                <a:srgbClr val="434343"/>
              </a:solidFill>
              <a:latin typeface="Maven Pro SemiBold"/>
              <a:ea typeface="Maven Pro SemiBold"/>
              <a:cs typeface="Maven Pro SemiBold"/>
              <a:sym typeface="Maven Pro SemiBold"/>
            </a:endParaRPr>
          </a:p>
        </p:txBody>
      </p:sp>
      <p:pic>
        <p:nvPicPr>
          <p:cNvPr id="163" name="Google Shape;16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0663" y="2124500"/>
            <a:ext cx="2383650" cy="241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7"/>
          <p:cNvSpPr txBox="1"/>
          <p:nvPr/>
        </p:nvSpPr>
        <p:spPr>
          <a:xfrm>
            <a:off x="1138288" y="1300150"/>
            <a:ext cx="2436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latin typeface="Nunito"/>
                <a:ea typeface="Nunito"/>
                <a:cs typeface="Nunito"/>
                <a:sym typeface="Nunito"/>
              </a:rPr>
              <a:t>91% darcov začne                s jednorazovým darom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65" name="Google Shape;16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6312" y="2124500"/>
            <a:ext cx="2328634" cy="241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7"/>
          <p:cNvSpPr txBox="1"/>
          <p:nvPr/>
        </p:nvSpPr>
        <p:spPr>
          <a:xfrm>
            <a:off x="5436325" y="1300150"/>
            <a:ext cx="2328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latin typeface="Nunito"/>
                <a:ea typeface="Nunito"/>
                <a:cs typeface="Nunito"/>
                <a:sym typeface="Nunito"/>
              </a:rPr>
              <a:t>64% pravidelných darcov darovalo už po prvom jednorazovom dare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7" name="Google Shape;167;p27"/>
          <p:cNvSpPr/>
          <p:nvPr/>
        </p:nvSpPr>
        <p:spPr>
          <a:xfrm>
            <a:off x="5380075" y="1366000"/>
            <a:ext cx="2289600" cy="686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E91D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68" name="Google Shape;168;p27"/>
          <p:cNvSpPr txBox="1"/>
          <p:nvPr/>
        </p:nvSpPr>
        <p:spPr>
          <a:xfrm>
            <a:off x="7866700" y="88900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3000">
                <a:solidFill>
                  <a:srgbClr val="E91D63"/>
                </a:solidFill>
                <a:latin typeface="Oswald"/>
                <a:ea typeface="Oswald"/>
                <a:cs typeface="Oswald"/>
                <a:sym typeface="Oswald"/>
              </a:rPr>
              <a:t>!!!</a:t>
            </a:r>
            <a:endParaRPr sz="3000">
              <a:solidFill>
                <a:srgbClr val="E91D6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4" name="Google Shape;17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5701" y="254050"/>
            <a:ext cx="1650596" cy="400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FFF2CC">
                <a:alpha val="50000"/>
              </a:srgbClr>
            </a:outerShdw>
          </a:effectLst>
        </p:spPr>
      </p:pic>
      <p:sp>
        <p:nvSpPr>
          <p:cNvPr id="175" name="Google Shape;175;p28"/>
          <p:cNvSpPr txBox="1"/>
          <p:nvPr>
            <p:ph type="ctrTitle"/>
          </p:nvPr>
        </p:nvSpPr>
        <p:spPr>
          <a:xfrm>
            <a:off x="671258" y="1188725"/>
            <a:ext cx="7801500" cy="1730100"/>
          </a:xfrm>
          <a:prstGeom prst="rect">
            <a:avLst/>
          </a:prstGeom>
          <a:solidFill>
            <a:srgbClr val="A7C088"/>
          </a:solidFill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2E3749"/>
                </a:solidFill>
              </a:rPr>
              <a:t>pravidelně / promyšleně a dlouhodobě</a:t>
            </a:r>
            <a:r>
              <a:rPr lang="cs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8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  <a:solidFill>
            <a:srgbClr val="FFEFDC"/>
          </a:solidFill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 sz="4800">
                <a:solidFill>
                  <a:srgbClr val="2E3749"/>
                </a:solidFill>
                <a:latin typeface="Oswald"/>
                <a:ea typeface="Oswald"/>
                <a:cs typeface="Oswald"/>
                <a:sym typeface="Oswald"/>
              </a:rPr>
              <a:t>udržitelné vícezdrojové financování </a:t>
            </a:r>
            <a:endParaRPr>
              <a:solidFill>
                <a:srgbClr val="2E3749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9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9"/>
          <p:cNvSpPr txBox="1"/>
          <p:nvPr/>
        </p:nvSpPr>
        <p:spPr>
          <a:xfrm>
            <a:off x="388550" y="1289400"/>
            <a:ext cx="6186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00">
                <a:solidFill>
                  <a:srgbClr val="E91D63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Priemerná výška NOVÉHO pravidelného daru</a:t>
            </a:r>
            <a:endParaRPr sz="400">
              <a:solidFill>
                <a:srgbClr val="E91D63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pic>
        <p:nvPicPr>
          <p:cNvPr id="183" name="Google Shape;18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450" y="1066550"/>
            <a:ext cx="6090093" cy="377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9"/>
          <p:cNvSpPr txBox="1"/>
          <p:nvPr/>
        </p:nvSpPr>
        <p:spPr>
          <a:xfrm>
            <a:off x="6864550" y="2354950"/>
            <a:ext cx="6186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00">
                <a:solidFill>
                  <a:srgbClr val="424242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PŘÍLEŽITOST?!</a:t>
            </a:r>
            <a:endParaRPr sz="2200">
              <a:solidFill>
                <a:srgbClr val="424242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00">
                <a:solidFill>
                  <a:srgbClr val="E91D63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SK &gt; 570 CZK</a:t>
            </a:r>
            <a:endParaRPr sz="2200">
              <a:solidFill>
                <a:srgbClr val="E91D63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00">
                <a:solidFill>
                  <a:srgbClr val="E91D63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CZ &lt; 300 CZK</a:t>
            </a:r>
            <a:endParaRPr sz="2200">
              <a:solidFill>
                <a:srgbClr val="E91D63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185" name="Google Shape;185;p29"/>
          <p:cNvSpPr txBox="1"/>
          <p:nvPr/>
        </p:nvSpPr>
        <p:spPr>
          <a:xfrm>
            <a:off x="388550" y="336900"/>
            <a:ext cx="6186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200">
                <a:solidFill>
                  <a:srgbClr val="E91D63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Priemerná výška NOVÉHO pravidelného daru</a:t>
            </a:r>
            <a:endParaRPr sz="400">
              <a:solidFill>
                <a:srgbClr val="E91D63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0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91" name="Google Shape;191;p30"/>
          <p:cNvGraphicFramePr/>
          <p:nvPr/>
        </p:nvGraphicFramePr>
        <p:xfrm>
          <a:off x="1631313" y="331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{CBEC05A2-E55F-4629-920F-E0E5C099FFAD}</a:tableStyleId>
              </a:tblPr>
              <a:tblGrid>
                <a:gridCol w="909800"/>
                <a:gridCol w="2886050"/>
                <a:gridCol w="2085525"/>
              </a:tblGrid>
              <a:tr h="430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SemiBold"/>
                          <a:ea typeface="Inter SemiBold"/>
                          <a:cs typeface="Inter SemiBold"/>
                          <a:sym typeface="Inter SemiBold"/>
                        </a:rPr>
                        <a:t>Rok</a:t>
                      </a:r>
                      <a:endParaRPr sz="13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SemiBold"/>
                          <a:ea typeface="Inter SemiBold"/>
                          <a:cs typeface="Inter SemiBold"/>
                          <a:sym typeface="Inter SemiBold"/>
                        </a:rPr>
                        <a:t>Suma darů</a:t>
                      </a:r>
                      <a:endParaRPr sz="13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SemiBold"/>
                          <a:ea typeface="Inter SemiBold"/>
                          <a:cs typeface="Inter SemiBold"/>
                          <a:sym typeface="Inter SemiBold"/>
                        </a:rPr>
                        <a:t>Počet pravidelných dárců</a:t>
                      </a:r>
                      <a:endParaRPr sz="13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2012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116 482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114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2013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546 259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357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2014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1 274 797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816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2015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2 577 702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1 531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2016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4 802 343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2 628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2017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8 858 314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4 606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2018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17 422 691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8 928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2019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32 945 066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15 533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2020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52 412 186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23 317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2021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84 899 794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31 251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2022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106 065 907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35 944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  <a:tr h="3316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2023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solidFill>
                            <a:srgbClr val="1D1C1D"/>
                          </a:solidFill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91 124 997 Kč</a:t>
                      </a:r>
                      <a:endParaRPr sz="1300">
                        <a:solidFill>
                          <a:srgbClr val="1D1C1D"/>
                        </a:solidFill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Inter Medium"/>
                          <a:ea typeface="Inter Medium"/>
                          <a:cs typeface="Inter Medium"/>
                          <a:sym typeface="Inter Medium"/>
                        </a:rPr>
                        <a:t>37 094</a:t>
                      </a:r>
                      <a:endParaRPr sz="1300">
                        <a:latin typeface="Inter Medium"/>
                        <a:ea typeface="Inter Medium"/>
                        <a:cs typeface="Inter Medium"/>
                        <a:sym typeface="Inter Medium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000000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A9DB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FFEFD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1"/>
          <p:cNvSpPr txBox="1"/>
          <p:nvPr/>
        </p:nvSpPr>
        <p:spPr>
          <a:xfrm>
            <a:off x="604950" y="504725"/>
            <a:ext cx="79341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2400">
                <a:latin typeface="Inter"/>
                <a:ea typeface="Inter"/>
                <a:cs typeface="Inter"/>
                <a:sym typeface="Inter"/>
              </a:rPr>
              <a:t>Trvalý příkaz je základ</a:t>
            </a:r>
            <a:r>
              <a:rPr lang="cs" sz="2400">
                <a:latin typeface="Inter"/>
                <a:ea typeface="Inter"/>
                <a:cs typeface="Inter"/>
                <a:sym typeface="Inter"/>
              </a:rPr>
              <a:t> </a:t>
            </a:r>
            <a:r>
              <a:rPr b="1" lang="cs" sz="2400">
                <a:latin typeface="Inter"/>
                <a:ea typeface="Inter"/>
                <a:cs typeface="Inter"/>
                <a:sym typeface="Inter"/>
              </a:rPr>
              <a:t>a vyjádření důvěry</a:t>
            </a:r>
            <a:endParaRPr b="1" sz="2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400">
                <a:latin typeface="Inter"/>
                <a:ea typeface="Inter"/>
                <a:cs typeface="Inter"/>
                <a:sym typeface="Inter"/>
              </a:rPr>
              <a:t>Češi umějí rychle a ochotně reagovat na nenadálé katastrofické události a poslat velkorysé částky </a:t>
            </a:r>
            <a:br>
              <a:rPr lang="cs" sz="2400">
                <a:latin typeface="Inter"/>
                <a:ea typeface="Inter"/>
                <a:cs typeface="Inter"/>
                <a:sym typeface="Inter"/>
              </a:rPr>
            </a:br>
            <a:r>
              <a:rPr lang="cs" sz="2400">
                <a:latin typeface="Inter"/>
                <a:ea typeface="Inter"/>
                <a:cs typeface="Inter"/>
                <a:sym typeface="Inter"/>
              </a:rPr>
              <a:t>i v momentě, kdy na tom nejsou finančně nejlépe, </a:t>
            </a:r>
            <a:br>
              <a:rPr lang="cs" sz="2400">
                <a:latin typeface="Inter"/>
                <a:ea typeface="Inter"/>
                <a:cs typeface="Inter"/>
                <a:sym typeface="Inter"/>
              </a:rPr>
            </a:br>
            <a:r>
              <a:rPr lang="cs" sz="2400">
                <a:latin typeface="Inter"/>
                <a:ea typeface="Inter"/>
                <a:cs typeface="Inter"/>
                <a:sym typeface="Inter"/>
              </a:rPr>
              <a:t>třeba v současné době zdražení energií a inflace.</a:t>
            </a:r>
            <a:br>
              <a:rPr lang="cs" sz="2400">
                <a:latin typeface="Inter"/>
                <a:ea typeface="Inter"/>
                <a:cs typeface="Inter"/>
                <a:sym typeface="Inter"/>
              </a:rPr>
            </a:br>
            <a:r>
              <a:rPr lang="cs" sz="2400">
                <a:latin typeface="Inter"/>
                <a:ea typeface="Inter"/>
                <a:cs typeface="Inter"/>
                <a:sym typeface="Inter"/>
              </a:rPr>
              <a:t> </a:t>
            </a:r>
            <a:endParaRPr sz="2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400">
                <a:latin typeface="Inter"/>
                <a:ea typeface="Inter"/>
                <a:cs typeface="Inter"/>
                <a:sym typeface="Inter"/>
              </a:rPr>
              <a:t>Jednorázové obrovské objemy peněz však nejsou pro neziskovky tak komfortní jako menší, ale pravidelné částky zadané trvalým příkazem. I v době klidu, kdy se zdánlivě nic neděje, totiž tyto organizace pracují naplno.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 txBox="1"/>
          <p:nvPr/>
        </p:nvSpPr>
        <p:spPr>
          <a:xfrm>
            <a:off x="1014300" y="785100"/>
            <a:ext cx="7115400" cy="357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2590" lvl="0" marL="457200" rtl="0" algn="l">
              <a:spcBef>
                <a:spcPts val="0"/>
              </a:spcBef>
              <a:spcAft>
                <a:spcPts val="0"/>
              </a:spcAft>
              <a:buClr>
                <a:srgbClr val="A7C088"/>
              </a:buClr>
              <a:buSzPts val="2740"/>
              <a:buFont typeface="Inter"/>
              <a:buChar char="●"/>
            </a:pPr>
            <a:r>
              <a:rPr b="1" lang="cs" sz="2740">
                <a:solidFill>
                  <a:srgbClr val="A7C088"/>
                </a:solidFill>
                <a:latin typeface="Inter"/>
                <a:ea typeface="Inter"/>
                <a:cs typeface="Inter"/>
                <a:sym typeface="Inter"/>
              </a:rPr>
              <a:t>celý svět ovlivnilo #emergency</a:t>
            </a:r>
            <a:endParaRPr b="1" sz="2740">
              <a:solidFill>
                <a:srgbClr val="A7C08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59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740"/>
              <a:buFont typeface="Inter"/>
              <a:buChar char="●"/>
            </a:pPr>
            <a:r>
              <a:rPr b="1" lang="cs" sz="2740">
                <a:solidFill>
                  <a:srgbClr val="073763"/>
                </a:solidFill>
                <a:latin typeface="Inter"/>
                <a:ea typeface="Inter"/>
                <a:cs typeface="Inter"/>
                <a:sym typeface="Inter"/>
              </a:rPr>
              <a:t>20-22 - růst, ale velké obavy z roku 2023 napříč zeměmi i kontinenty</a:t>
            </a:r>
            <a:endParaRPr b="1" sz="2740">
              <a:solidFill>
                <a:srgbClr val="07376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590" lvl="0" marL="457200" rtl="0" algn="l">
              <a:spcBef>
                <a:spcPts val="0"/>
              </a:spcBef>
              <a:spcAft>
                <a:spcPts val="0"/>
              </a:spcAft>
              <a:buClr>
                <a:srgbClr val="A7C088"/>
              </a:buClr>
              <a:buSzPts val="2740"/>
              <a:buFont typeface="Inter"/>
              <a:buChar char="●"/>
            </a:pPr>
            <a:r>
              <a:rPr b="1" lang="cs" sz="2740">
                <a:solidFill>
                  <a:srgbClr val="A7C088"/>
                </a:solidFill>
                <a:latin typeface="Inter"/>
                <a:ea typeface="Inter"/>
                <a:cs typeface="Inter"/>
                <a:sym typeface="Inter"/>
              </a:rPr>
              <a:t>CZ - významný potenciál nových dárců</a:t>
            </a:r>
            <a:endParaRPr b="1" sz="2740">
              <a:solidFill>
                <a:srgbClr val="A7C088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59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740"/>
              <a:buFont typeface="Inter"/>
              <a:buChar char="●"/>
            </a:pPr>
            <a:r>
              <a:rPr b="1" lang="cs" sz="2740">
                <a:solidFill>
                  <a:srgbClr val="073763"/>
                </a:solidFill>
                <a:latin typeface="Inter"/>
                <a:ea typeface="Inter"/>
                <a:cs typeface="Inter"/>
                <a:sym typeface="Inter"/>
              </a:rPr>
              <a:t>při srovnání ekonomiky/HDP </a:t>
            </a:r>
            <a:br>
              <a:rPr b="1" lang="cs" sz="2740">
                <a:solidFill>
                  <a:srgbClr val="073763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1" lang="cs" sz="2740">
                <a:solidFill>
                  <a:srgbClr val="073763"/>
                </a:solidFill>
                <a:latin typeface="Inter"/>
                <a:ea typeface="Inter"/>
                <a:cs typeface="Inter"/>
                <a:sym typeface="Inter"/>
              </a:rPr>
              <a:t>se v dárcovství nemáme za co stydět</a:t>
            </a:r>
            <a:endParaRPr b="1" sz="2740">
              <a:solidFill>
                <a:srgbClr val="073763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/>
          <p:nvPr/>
        </p:nvSpPr>
        <p:spPr>
          <a:xfrm rot="3195285">
            <a:off x="4337691" y="2182057"/>
            <a:ext cx="413701" cy="1549682"/>
          </a:xfrm>
          <a:prstGeom prst="rightBrace">
            <a:avLst>
              <a:gd fmla="val 78874" name="adj1"/>
              <a:gd fmla="val 50000" name="adj2"/>
            </a:avLst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EEEEEE"/>
              </a:solidFill>
            </a:endParaRPr>
          </a:p>
        </p:txBody>
      </p:sp>
      <p:pic>
        <p:nvPicPr>
          <p:cNvPr id="202" name="Google Shape;20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375" y="64025"/>
            <a:ext cx="7892348" cy="446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2"/>
          <p:cNvSpPr/>
          <p:nvPr/>
        </p:nvSpPr>
        <p:spPr>
          <a:xfrm>
            <a:off x="6482900" y="190500"/>
            <a:ext cx="657900" cy="176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1" cy="4309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0" cy="4412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5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175" y="573138"/>
            <a:ext cx="7655626" cy="399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6"/>
          <p:cNvSpPr txBox="1"/>
          <p:nvPr/>
        </p:nvSpPr>
        <p:spPr>
          <a:xfrm>
            <a:off x="270000" y="107100"/>
            <a:ext cx="8604000" cy="53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Organizace:</a:t>
            </a:r>
            <a:endParaRPr b="1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Finanční stabilita </a:t>
            </a:r>
            <a:endParaRPr b="1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Predikovatelnost příjmů</a:t>
            </a: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: Snazší plánování rozpočtů a dlouhodobá udržitelnost.</a:t>
            </a:r>
            <a:endParaRPr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Snížení administrativy</a:t>
            </a: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: Pravidelné dary snižují náklady a úsilí spojené s administrativou.</a:t>
            </a:r>
            <a:endParaRPr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Větší dopad</a:t>
            </a: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: Organizace může lépe alokovat zdroje a účinněji plnit své poslání, když má jistotu pravidelných finančních prostředků.</a:t>
            </a:r>
            <a:endParaRPr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Dlouhodobá podpora</a:t>
            </a: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: Pravidelní dárci často vyjadřují větší loajalitu a spojení s organizací, </a:t>
            </a:r>
            <a:b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což vede k dlouhodobé podpoře a zapojení do aktivit organizace.</a:t>
            </a:r>
            <a:endParaRPr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Dárce:</a:t>
            </a:r>
            <a:endParaRPr b="1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Pocit propojení a zapojení</a:t>
            </a: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: Pravidelní dárci mají často bližší a silnější vztah k organizaci.</a:t>
            </a:r>
            <a:b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Cítí se jako součást týmu podporujícího určitý cíl nebo vizi.</a:t>
            </a:r>
            <a:endParaRPr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Dlouhodobý vliv a značný dopad</a:t>
            </a: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: Díky pravidelnému darování mohou dárci sledovat dopad své podpory. Mají tak možnost vidět, jak jejich příspěvek přispívá k dosahování cílů organizace, </a:t>
            </a:r>
            <a:b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případně k systémovým změnám.</a:t>
            </a:r>
            <a:endParaRPr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Jednoduchost a pohodlí</a:t>
            </a:r>
            <a:endParaRPr b="1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400"/>
              <a:buFont typeface="Inter"/>
              <a:buChar char="●"/>
            </a:pPr>
            <a:r>
              <a:rPr b="1" lang="cs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Ocenění, poděkování, důvěra</a:t>
            </a:r>
            <a:endParaRPr b="1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t/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7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0" name="Google Shape;23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5701" y="254050"/>
            <a:ext cx="1650596" cy="400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FFF2CC">
                <a:alpha val="50000"/>
              </a:srgbClr>
            </a:outerShdw>
          </a:effectLst>
        </p:spPr>
      </p:pic>
      <p:sp>
        <p:nvSpPr>
          <p:cNvPr id="231" name="Google Shape;231;p37"/>
          <p:cNvSpPr txBox="1"/>
          <p:nvPr>
            <p:ph type="ctrTitle"/>
          </p:nvPr>
        </p:nvSpPr>
        <p:spPr>
          <a:xfrm>
            <a:off x="671258" y="1188725"/>
            <a:ext cx="7801500" cy="1730100"/>
          </a:xfrm>
          <a:prstGeom prst="rect">
            <a:avLst/>
          </a:prstGeom>
          <a:solidFill>
            <a:srgbClr val="A7C088"/>
          </a:solidFill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2E3749"/>
                </a:solidFill>
              </a:rPr>
              <a:t>Vánoce klepou na dveře</a:t>
            </a:r>
            <a:r>
              <a:rPr lang="cs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37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  <a:solidFill>
            <a:srgbClr val="FFEFDC"/>
          </a:solidFill>
        </p:spPr>
        <p:txBody>
          <a:bodyPr anchorCtr="0" anchor="t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 sz="4800">
                <a:solidFill>
                  <a:srgbClr val="2E3749"/>
                </a:solidFill>
                <a:latin typeface="Oswald"/>
                <a:ea typeface="Oswald"/>
                <a:cs typeface="Oswald"/>
                <a:sym typeface="Oswald"/>
              </a:rPr>
              <a:t>kdy jindy požádat, když ne v prosinci?!</a:t>
            </a:r>
            <a:r>
              <a:rPr lang="cs" sz="4800">
                <a:solidFill>
                  <a:srgbClr val="2E3749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>
              <a:solidFill>
                <a:srgbClr val="2E3749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38"/>
          <p:cNvPicPr preferRelativeResize="0"/>
          <p:nvPr/>
        </p:nvPicPr>
        <p:blipFill rotWithShape="1">
          <a:blip r:embed="rId3">
            <a:alphaModFix/>
          </a:blip>
          <a:srcRect b="21093" l="26254" r="43797" t="33584"/>
          <a:stretch/>
        </p:blipFill>
        <p:spPr>
          <a:xfrm>
            <a:off x="4937800" y="842612"/>
            <a:ext cx="4062101" cy="3458276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8"/>
          <p:cNvSpPr txBox="1"/>
          <p:nvPr/>
        </p:nvSpPr>
        <p:spPr>
          <a:xfrm>
            <a:off x="526800" y="9652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cs" sz="19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…data z Darujme potvrzují, že darování v prosinci probíhá intenzivně </a:t>
            </a:r>
            <a:endParaRPr i="1" sz="19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cs" sz="19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v minimálně 4 x vlnách…</a:t>
            </a:r>
            <a:endParaRPr i="1" sz="19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9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800"/>
              <a:buFont typeface="Source Code Pro"/>
              <a:buChar char="●"/>
            </a:pPr>
            <a:r>
              <a:rPr lang="cs" sz="18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Kampaň v prosinci? ANO! </a:t>
            </a:r>
            <a:endParaRPr sz="18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800"/>
              <a:buFont typeface="Source Code Pro"/>
              <a:buChar char="●"/>
            </a:pPr>
            <a:r>
              <a:rPr lang="cs" sz="18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Poslat “e-mail” víckrát než jednou? ANO!</a:t>
            </a:r>
            <a:endParaRPr sz="18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800"/>
              <a:buFont typeface="Source Code Pro"/>
              <a:buChar char="●"/>
            </a:pPr>
            <a:r>
              <a:rPr lang="cs" sz="18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Budu muset pracovat během svátků? ANO!</a:t>
            </a:r>
            <a:endParaRPr sz="18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1800"/>
              <a:buFont typeface="Source Code Pro"/>
              <a:buChar char="●"/>
            </a:pPr>
            <a:r>
              <a:rPr lang="cs" sz="18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Vyplatí se to? ANO!</a:t>
            </a:r>
            <a:endParaRPr i="1" sz="19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9"/>
          <p:cNvSpPr txBox="1"/>
          <p:nvPr/>
        </p:nvSpPr>
        <p:spPr>
          <a:xfrm>
            <a:off x="2139900" y="1194150"/>
            <a:ext cx="4864200" cy="2755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cs" sz="23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r>
              <a:rPr lang="cs" sz="2300" u="sng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Prosinec </a:t>
            </a:r>
            <a:r>
              <a:rPr lang="cs" sz="2300" u="sng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2022</a:t>
            </a:r>
            <a:br>
              <a:rPr lang="cs" sz="2300" u="sng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endParaRPr sz="2500" u="sng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400"/>
              <a:buFont typeface="Inter Medium"/>
              <a:buChar char="●"/>
            </a:pPr>
            <a:r>
              <a:rPr lang="cs" sz="24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+31% proti 12/2021</a:t>
            </a:r>
            <a:endParaRPr sz="24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400"/>
              <a:buFont typeface="Inter Medium"/>
              <a:buChar char="●"/>
            </a:pPr>
            <a:r>
              <a:rPr lang="cs" sz="24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od 19.12. přes 3,5 mio / den</a:t>
            </a:r>
            <a:endParaRPr sz="24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400"/>
              <a:buFont typeface="Inter Medium"/>
              <a:buChar char="●"/>
            </a:pPr>
            <a:r>
              <a:rPr lang="cs" sz="24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170 000 Kč / hod v “peaku”</a:t>
            </a:r>
            <a:endParaRPr sz="24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400"/>
              <a:buFont typeface="Inter Medium"/>
              <a:buChar char="●"/>
            </a:pPr>
            <a:r>
              <a:rPr lang="cs" sz="24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den D = 29.12. = 4,5 mio Kč</a:t>
            </a:r>
            <a:endParaRPr sz="24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01738"/>
            <a:ext cx="8839201" cy="4340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1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4" name="Google Shape;25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5701" y="254050"/>
            <a:ext cx="1650596" cy="400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FFF2CC">
                <a:alpha val="50000"/>
              </a:srgbClr>
            </a:outerShdw>
          </a:effectLst>
        </p:spPr>
      </p:pic>
      <p:sp>
        <p:nvSpPr>
          <p:cNvPr id="255" name="Google Shape;255;p41"/>
          <p:cNvSpPr txBox="1"/>
          <p:nvPr>
            <p:ph type="ctrTitle"/>
          </p:nvPr>
        </p:nvSpPr>
        <p:spPr>
          <a:xfrm>
            <a:off x="671258" y="1176025"/>
            <a:ext cx="7801500" cy="1730100"/>
          </a:xfrm>
          <a:prstGeom prst="rect">
            <a:avLst/>
          </a:prstGeom>
          <a:solidFill>
            <a:srgbClr val="A7C088"/>
          </a:solidFill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E374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E3749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2E3749"/>
                </a:solidFill>
              </a:rPr>
              <a:t>P2P osobní dárcovské výzvy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41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  <a:solidFill>
            <a:srgbClr val="FFEFDC"/>
          </a:solidFill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 sz="4800">
                <a:solidFill>
                  <a:srgbClr val="2E3749"/>
                </a:solidFill>
                <a:latin typeface="Oswald"/>
                <a:ea typeface="Oswald"/>
                <a:cs typeface="Oswald"/>
                <a:sym typeface="Oswald"/>
              </a:rPr>
              <a:t>zapojte do kampaně i lidi kolem vás</a:t>
            </a:r>
            <a:endParaRPr>
              <a:solidFill>
                <a:srgbClr val="2E374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7263" y="639088"/>
            <a:ext cx="7229475" cy="4143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" name="Google Shape;74;p15"/>
          <p:cNvCxnSpPr/>
          <p:nvPr/>
        </p:nvCxnSpPr>
        <p:spPr>
          <a:xfrm flipH="1" rot="10800000">
            <a:off x="2901950" y="4685850"/>
            <a:ext cx="442800" cy="28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5" name="Google Shape;75;p15"/>
          <p:cNvCxnSpPr/>
          <p:nvPr/>
        </p:nvCxnSpPr>
        <p:spPr>
          <a:xfrm rot="10800000">
            <a:off x="6894400" y="4652400"/>
            <a:ext cx="601800" cy="351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2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42"/>
          <p:cNvSpPr txBox="1"/>
          <p:nvPr/>
        </p:nvSpPr>
        <p:spPr>
          <a:xfrm>
            <a:off x="1093100" y="556500"/>
            <a:ext cx="65136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latin typeface="Nunito"/>
                <a:ea typeface="Nunito"/>
                <a:cs typeface="Nunito"/>
                <a:sym typeface="Nunito"/>
              </a:rPr>
              <a:t>	</a:t>
            </a:r>
            <a:r>
              <a:rPr b="1" lang="cs">
                <a:latin typeface="Nunito"/>
                <a:ea typeface="Nunito"/>
                <a:cs typeface="Nunito"/>
                <a:sym typeface="Nunito"/>
              </a:rPr>
              <a:t>														</a:t>
            </a:r>
            <a:r>
              <a:rPr lang="cs" sz="1100">
                <a:latin typeface="Calibri"/>
                <a:ea typeface="Calibri"/>
                <a:cs typeface="Calibri"/>
                <a:sym typeface="Calibri"/>
              </a:rPr>
              <a:t>																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3" name="Google Shape;263;p42"/>
          <p:cNvSpPr txBox="1"/>
          <p:nvPr/>
        </p:nvSpPr>
        <p:spPr>
          <a:xfrm>
            <a:off x="474600" y="354150"/>
            <a:ext cx="8194800" cy="44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P2P - má to smysl</a:t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000"/>
              <a:buFont typeface="Inter"/>
              <a:buChar char="●"/>
            </a:pPr>
            <a:r>
              <a:rPr b="1" lang="cs" sz="2000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2021 - 702 dárcovských výzev</a:t>
            </a:r>
            <a:endParaRPr b="1" sz="2000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000"/>
              <a:buFont typeface="Inter"/>
              <a:buChar char="●"/>
            </a:pPr>
            <a:r>
              <a:rPr b="1" lang="cs" sz="2000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2022 - 648 dárcovských výzev</a:t>
            </a:r>
            <a:endParaRPr b="1" sz="2000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2000"/>
              <a:buFont typeface="Inter"/>
              <a:buChar char="●"/>
            </a:pPr>
            <a:r>
              <a:rPr b="1" lang="cs" sz="2000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2023 - 491 dárcovských výzev</a:t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průměrná výše prvního daru: 1 150 Kč</a:t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nejčastější první dar: 500 Kč</a:t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nejčastější druhý dar: 1000 Kč	</a:t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31% dále daruje 	-&gt; 30% dárců dá stejnou částku</a:t>
            </a:r>
            <a:b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</a:b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			 		-&gt; 45% dárců dá vyšší částku </a:t>
            </a:r>
            <a:b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</a:br>
            <a:r>
              <a:rPr lang="cs" sz="2000">
                <a:solidFill>
                  <a:srgbClr val="2E3749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			 	 	-&gt;25% dá nižší částku </a:t>
            </a:r>
            <a:endParaRPr sz="20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264" name="Google Shape;26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1725" y="1176175"/>
            <a:ext cx="711025" cy="71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3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0" name="Google Shape;27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638" y="119800"/>
            <a:ext cx="8754724" cy="4903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4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6" name="Google Shape;27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900" y="239700"/>
            <a:ext cx="8152902" cy="466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5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2" name="Google Shape;28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12" y="460050"/>
            <a:ext cx="9001777" cy="4223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6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46"/>
          <p:cNvSpPr txBox="1"/>
          <p:nvPr/>
        </p:nvSpPr>
        <p:spPr>
          <a:xfrm>
            <a:off x="4572000" y="1722900"/>
            <a:ext cx="44796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n</a:t>
            </a: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ástroj na míru založený na vztahu s dárci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váš dárce = váš kontakt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online a okamžitě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dary na účet pravidelně, bezpečně </a:t>
            </a:r>
            <a:b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a rychle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kampaň pod kontrolou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milujeme společné výzvy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data, data, data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-279400" lvl="0" marL="457200" rtl="0" algn="l">
              <a:spcBef>
                <a:spcPts val="0"/>
              </a:spcBef>
              <a:spcAft>
                <a:spcPts val="0"/>
              </a:spcAft>
              <a:buClr>
                <a:srgbClr val="2E3749"/>
              </a:buClr>
              <a:buSzPts val="800"/>
              <a:buFont typeface="Inter Medium"/>
              <a:buChar char="❏"/>
            </a:pPr>
            <a:r>
              <a:rPr lang="cs" sz="1500">
                <a:solidFill>
                  <a:srgbClr val="2E3749"/>
                </a:solidFill>
                <a:latin typeface="Inter Medium"/>
                <a:ea typeface="Inter Medium"/>
                <a:cs typeface="Inter Medium"/>
                <a:sym typeface="Inter Medium"/>
              </a:rPr>
              <a:t>podpoříme vás ve všem</a:t>
            </a:r>
            <a:endParaRPr sz="1500">
              <a:solidFill>
                <a:srgbClr val="2E3749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pic>
        <p:nvPicPr>
          <p:cNvPr id="289" name="Google Shape;28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750" y="329825"/>
            <a:ext cx="3782526" cy="91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46"/>
          <p:cNvSpPr txBox="1"/>
          <p:nvPr/>
        </p:nvSpPr>
        <p:spPr>
          <a:xfrm>
            <a:off x="581325" y="4255800"/>
            <a:ext cx="8413500" cy="7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E3749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  <a:p>
            <a:pPr indent="457200" lvl="0" marL="91440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2E3749"/>
                </a:solidFill>
                <a:latin typeface="Inter"/>
                <a:ea typeface="Inter"/>
                <a:cs typeface="Inter"/>
                <a:sym typeface="Inter"/>
              </a:rPr>
              <a:t>podpora@darujme.cz </a:t>
            </a:r>
            <a:endParaRPr sz="1600">
              <a:solidFill>
                <a:srgbClr val="2E3749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1" name="Google Shape;291;p46"/>
          <p:cNvSpPr txBox="1"/>
          <p:nvPr/>
        </p:nvSpPr>
        <p:spPr>
          <a:xfrm>
            <a:off x="527750" y="1657800"/>
            <a:ext cx="3940200" cy="25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  <a:t>Aktivní organizace  </a:t>
            </a:r>
            <a:b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r>
              <a:rPr lang="cs" sz="1600">
                <a:solidFill>
                  <a:srgbClr val="ED8B00"/>
                </a:solidFill>
                <a:latin typeface="Inter Medium"/>
                <a:ea typeface="Inter Medium"/>
                <a:cs typeface="Inter Medium"/>
                <a:sym typeface="Inter Medium"/>
              </a:rPr>
              <a:t>+1200</a:t>
            </a:r>
            <a:endParaRPr sz="1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  <a:t>Počet dárců </a:t>
            </a:r>
            <a:r>
              <a:rPr lang="cs" sz="1600">
                <a:solidFill>
                  <a:srgbClr val="ED8B00"/>
                </a:solidFill>
                <a:latin typeface="Inter Medium"/>
                <a:ea typeface="Inter Medium"/>
                <a:cs typeface="Inter Medium"/>
                <a:sym typeface="Inter Medium"/>
              </a:rPr>
              <a:t> </a:t>
            </a:r>
            <a:br>
              <a:rPr lang="cs" sz="1600">
                <a:solidFill>
                  <a:srgbClr val="ED8B00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r>
              <a:rPr lang="cs" sz="1600">
                <a:solidFill>
                  <a:srgbClr val="ED8B00"/>
                </a:solidFill>
                <a:latin typeface="Inter Medium"/>
                <a:ea typeface="Inter Medium"/>
                <a:cs typeface="Inter Medium"/>
                <a:sym typeface="Inter Medium"/>
              </a:rPr>
              <a:t>758 994 (7% populace)</a:t>
            </a:r>
            <a:endParaRPr sz="1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  <a:t>Počet darů </a:t>
            </a:r>
            <a:b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r>
              <a:rPr lang="cs" sz="1600">
                <a:solidFill>
                  <a:srgbClr val="ED8B00"/>
                </a:solidFill>
                <a:latin typeface="Inter Medium"/>
                <a:ea typeface="Inter Medium"/>
                <a:cs typeface="Inter Medium"/>
                <a:sym typeface="Inter Medium"/>
              </a:rPr>
              <a:t>2 984 878</a:t>
            </a:r>
            <a:endParaRPr sz="1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  <a:t>Darovaná suma </a:t>
            </a:r>
            <a:br>
              <a:rPr lang="cs" sz="1600">
                <a:solidFill>
                  <a:srgbClr val="424242"/>
                </a:solidFill>
                <a:latin typeface="Inter Medium"/>
                <a:ea typeface="Inter Medium"/>
                <a:cs typeface="Inter Medium"/>
                <a:sym typeface="Inter Medium"/>
              </a:rPr>
            </a:br>
            <a:r>
              <a:rPr lang="cs" sz="1600">
                <a:solidFill>
                  <a:srgbClr val="ED8B00"/>
                </a:solidFill>
                <a:latin typeface="Inter Medium"/>
                <a:ea typeface="Inter Medium"/>
                <a:cs typeface="Inter Medium"/>
                <a:sym typeface="Inter Medium"/>
              </a:rPr>
              <a:t>+2 miliardy ​Kč / 84,3 milionů EUR</a:t>
            </a:r>
            <a:endParaRPr sz="1600">
              <a:solidFill>
                <a:srgbClr val="424242"/>
              </a:solidFill>
              <a:latin typeface="Inter Medium"/>
              <a:ea typeface="Inter Medium"/>
              <a:cs typeface="Inter Medium"/>
              <a:sym typeface="Inter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025" y="572963"/>
            <a:ext cx="7415175" cy="399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3">
            <a:alphaModFix/>
          </a:blip>
          <a:srcRect b="0" l="2850" r="9429" t="1922"/>
          <a:stretch/>
        </p:blipFill>
        <p:spPr>
          <a:xfrm>
            <a:off x="1056650" y="347975"/>
            <a:ext cx="6540500" cy="453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8950" y="1169725"/>
            <a:ext cx="418540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8869" y="1167300"/>
            <a:ext cx="4158368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442175" y="3834675"/>
            <a:ext cx="4158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latin typeface="Inter Medium"/>
                <a:ea typeface="Inter Medium"/>
                <a:cs typeface="Inter Medium"/>
                <a:sym typeface="Inter Medium"/>
              </a:rPr>
              <a:t>867 Kč -&gt; 940 Kč -&gt; 1132 Kč -&gt; 1802 Kč -&gt;1200 Kč</a:t>
            </a:r>
            <a:endParaRPr sz="1300"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4788838" y="3811575"/>
            <a:ext cx="4058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latin typeface="Maven Pro"/>
                <a:ea typeface="Maven Pro"/>
                <a:cs typeface="Maven Pro"/>
                <a:sym typeface="Maven Pro"/>
              </a:rPr>
              <a:t>  </a:t>
            </a:r>
            <a:r>
              <a:rPr lang="cs" sz="1300">
                <a:latin typeface="Inter Medium"/>
                <a:ea typeface="Inter Medium"/>
                <a:cs typeface="Inter Medium"/>
                <a:sym typeface="Inter Medium"/>
              </a:rPr>
              <a:t>245 Kč -&gt; 262 Kč -&gt; 274 Kč -&gt; </a:t>
            </a:r>
            <a:r>
              <a:rPr lang="cs" sz="1300">
                <a:latin typeface="Inter Medium"/>
                <a:ea typeface="Inter Medium"/>
                <a:cs typeface="Inter Medium"/>
                <a:sym typeface="Inter Medium"/>
              </a:rPr>
              <a:t>297</a:t>
            </a:r>
            <a:r>
              <a:rPr lang="cs" sz="1300">
                <a:latin typeface="Inter Medium"/>
                <a:ea typeface="Inter Medium"/>
                <a:cs typeface="Inter Medium"/>
                <a:sym typeface="Inter Medium"/>
              </a:rPr>
              <a:t> Kč -&gt; 285 Kč</a:t>
            </a:r>
            <a:endParaRPr sz="1300"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 rotWithShape="1">
          <a:blip r:embed="rId3">
            <a:alphaModFix/>
          </a:blip>
          <a:srcRect b="12643" l="20085" r="34431" t="25436"/>
          <a:stretch/>
        </p:blipFill>
        <p:spPr>
          <a:xfrm>
            <a:off x="331501" y="383438"/>
            <a:ext cx="4158974" cy="3184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9"/>
          <p:cNvPicPr preferRelativeResize="0"/>
          <p:nvPr/>
        </p:nvPicPr>
        <p:blipFill rotWithShape="1">
          <a:blip r:embed="rId4">
            <a:alphaModFix/>
          </a:blip>
          <a:srcRect b="9735" l="44141" r="23772" t="43505"/>
          <a:stretch/>
        </p:blipFill>
        <p:spPr>
          <a:xfrm>
            <a:off x="4653511" y="326400"/>
            <a:ext cx="4158974" cy="3409231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9"/>
          <p:cNvSpPr txBox="1"/>
          <p:nvPr/>
        </p:nvSpPr>
        <p:spPr>
          <a:xfrm>
            <a:off x="770350" y="3918625"/>
            <a:ext cx="7761900" cy="9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2540">
                <a:solidFill>
                  <a:srgbClr val="2E3749"/>
                </a:solidFill>
                <a:latin typeface="Maven Pro"/>
                <a:ea typeface="Maven Pro"/>
                <a:cs typeface="Maven Pro"/>
                <a:sym typeface="Maven Pro"/>
              </a:rPr>
              <a:t>TOP SECRET BREAKING NEWS…</a:t>
            </a:r>
            <a:endParaRPr b="1" sz="2540">
              <a:solidFill>
                <a:srgbClr val="2E3749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940">
                <a:solidFill>
                  <a:srgbClr val="2E3749"/>
                </a:solidFill>
                <a:latin typeface="Maven Pro"/>
                <a:ea typeface="Maven Pro"/>
                <a:cs typeface="Maven Pro"/>
                <a:sym typeface="Maven Pro"/>
              </a:rPr>
              <a:t>Emoce a lidé-lidem </a:t>
            </a:r>
            <a:endParaRPr b="1" sz="1940">
              <a:solidFill>
                <a:srgbClr val="2E3749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0"/>
          <p:cNvSpPr txBox="1"/>
          <p:nvPr>
            <p:ph type="ctrTitle"/>
          </p:nvPr>
        </p:nvSpPr>
        <p:spPr>
          <a:xfrm>
            <a:off x="671258" y="1188725"/>
            <a:ext cx="7801500" cy="1730100"/>
          </a:xfrm>
          <a:prstGeom prst="rect">
            <a:avLst/>
          </a:prstGeom>
          <a:solidFill>
            <a:srgbClr val="A7C088"/>
          </a:solidFill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2E3749"/>
                </a:solidFill>
              </a:rPr>
              <a:t>jednorázové / urgentní a naléhavé</a:t>
            </a:r>
            <a:endParaRPr>
              <a:solidFill>
                <a:srgbClr val="2E3749"/>
              </a:solidFill>
            </a:endParaRPr>
          </a:p>
        </p:txBody>
      </p:sp>
      <p:sp>
        <p:nvSpPr>
          <p:cNvPr id="111" name="Google Shape;111;p20"/>
          <p:cNvSpPr txBox="1"/>
          <p:nvPr>
            <p:ph idx="1" type="subTitle"/>
          </p:nvPr>
        </p:nvSpPr>
        <p:spPr>
          <a:xfrm>
            <a:off x="671250" y="3092726"/>
            <a:ext cx="7801500" cy="792600"/>
          </a:xfrm>
          <a:prstGeom prst="rect">
            <a:avLst/>
          </a:prstGeom>
          <a:solidFill>
            <a:srgbClr val="FFEFDC"/>
          </a:solidFill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 sz="4800">
                <a:solidFill>
                  <a:srgbClr val="2E3749"/>
                </a:solidFill>
                <a:latin typeface="Oswald"/>
                <a:ea typeface="Oswald"/>
                <a:cs typeface="Oswald"/>
                <a:sym typeface="Oswald"/>
              </a:rPr>
              <a:t>emoční </a:t>
            </a:r>
            <a:r>
              <a:rPr lang="cs" sz="4800">
                <a:solidFill>
                  <a:srgbClr val="2E3749"/>
                </a:solidFill>
                <a:latin typeface="Oswald"/>
                <a:ea typeface="Oswald"/>
                <a:cs typeface="Oswald"/>
                <a:sym typeface="Oswald"/>
              </a:rPr>
              <a:t>darování</a:t>
            </a:r>
            <a:endParaRPr>
              <a:solidFill>
                <a:srgbClr val="2E3749"/>
              </a:solidFill>
            </a:endParaRPr>
          </a:p>
        </p:txBody>
      </p:sp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5700" y="177850"/>
            <a:ext cx="1650601" cy="400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FFF2CC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/>
        </p:nvSpPr>
        <p:spPr>
          <a:xfrm>
            <a:off x="4773250" y="4404600"/>
            <a:ext cx="484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18" name="Google Shape;118;p21"/>
          <p:cNvGraphicFramePr/>
          <p:nvPr/>
        </p:nvGraphicFramePr>
        <p:xfrm>
          <a:off x="951675" y="1048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{CBEC05A2-E55F-4629-920F-E0E5C099FFAD}</a:tableStyleId>
              </a:tblPr>
              <a:tblGrid>
                <a:gridCol w="910900"/>
                <a:gridCol w="1043825"/>
                <a:gridCol w="972350"/>
                <a:gridCol w="1124450"/>
                <a:gridCol w="1153275"/>
                <a:gridCol w="1053025"/>
                <a:gridCol w="982800"/>
              </a:tblGrid>
              <a:tr h="33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Covid19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Tornádo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9D08E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Válka na Ukrajině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BC2E6"/>
                    </a:solidFill>
                  </a:tcPr>
                </a:tc>
                <a:tc hMerge="1"/>
              </a:tr>
              <a:tr h="479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Počet dárců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Průměrný zadaný dar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Počet dárců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Průměrný zadaný dar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Počet dárců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Průměrný zadaný dar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DEBF7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Celkový součet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132 50</a:t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1028</a:t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151 714</a:t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1354</a:t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158 154</a:t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100">
                          <a:latin typeface="Inter"/>
                          <a:ea typeface="Inter"/>
                          <a:cs typeface="Inter"/>
                          <a:sym typeface="Inter"/>
                        </a:rPr>
                        <a:t>2365</a:t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525" marB="91425" marR="9525" marL="9525" anchor="b">
                    <a:lnL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6500" y="3280688"/>
            <a:ext cx="2282295" cy="1183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6425" y="3229825"/>
            <a:ext cx="1938713" cy="128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4125" y="3280688"/>
            <a:ext cx="2113847" cy="118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1290450" y="2837675"/>
            <a:ext cx="961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latin typeface="Maven Pro"/>
                <a:ea typeface="Maven Pro"/>
                <a:cs typeface="Maven Pro"/>
                <a:sym typeface="Maven Pro"/>
              </a:rPr>
              <a:t>    </a:t>
            </a:r>
            <a:r>
              <a:rPr b="1" lang="cs" sz="1600">
                <a:latin typeface="Maven Pro"/>
                <a:ea typeface="Maven Pro"/>
                <a:cs typeface="Maven Pro"/>
                <a:sym typeface="Maven Pro"/>
              </a:rPr>
              <a:t>43 %</a:t>
            </a:r>
            <a:endParaRPr b="1" sz="1600"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23" name="Google Shape;123;p21"/>
          <p:cNvSpPr txBox="1"/>
          <p:nvPr/>
        </p:nvSpPr>
        <p:spPr>
          <a:xfrm>
            <a:off x="3787588" y="2837675"/>
            <a:ext cx="1016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latin typeface="Maven Pro"/>
                <a:ea typeface="Maven Pro"/>
                <a:cs typeface="Maven Pro"/>
                <a:sym typeface="Maven Pro"/>
              </a:rPr>
              <a:t>   </a:t>
            </a:r>
            <a:r>
              <a:rPr b="1" lang="cs" sz="1600">
                <a:latin typeface="Maven Pro"/>
                <a:ea typeface="Maven Pro"/>
                <a:cs typeface="Maven Pro"/>
                <a:sym typeface="Maven Pro"/>
              </a:rPr>
              <a:t>26 %</a:t>
            </a:r>
            <a:endParaRPr b="1" sz="1600"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7009196" y="2849600"/>
            <a:ext cx="576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latin typeface="Maven Pro"/>
                <a:ea typeface="Maven Pro"/>
                <a:cs typeface="Maven Pro"/>
                <a:sym typeface="Maven Pro"/>
              </a:rPr>
              <a:t>3 %</a:t>
            </a:r>
            <a:endParaRPr b="1" sz="1800"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