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handoutMasterIdLst>
    <p:handoutMasterId r:id="rId9"/>
  </p:handoutMasterIdLst>
  <p:sldIdLst>
    <p:sldId id="256" r:id="rId2"/>
    <p:sldId id="261" r:id="rId3"/>
    <p:sldId id="286" r:id="rId4"/>
    <p:sldId id="287" r:id="rId5"/>
    <p:sldId id="279" r:id="rId6"/>
    <p:sldId id="285" r:id="rId7"/>
    <p:sldId id="281" r:id="rId8"/>
  </p:sldIdLst>
  <p:sldSz cx="9144000" cy="5143500" type="screen16x9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3896"/>
    <a:srgbClr val="DFE1FF"/>
    <a:srgbClr val="FF73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0A06C4-BD56-40AB-BD0F-78BC74FAC3AA}" v="4" dt="2021-09-20T05:44:19.1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93"/>
    <p:restoredTop sz="94000"/>
  </p:normalViewPr>
  <p:slideViewPr>
    <p:cSldViewPr snapToGrid="0" snapToObjects="1">
      <p:cViewPr varScale="1">
        <p:scale>
          <a:sx n="150" d="100"/>
          <a:sy n="150" d="100"/>
        </p:scale>
        <p:origin x="126" y="4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8" d="100"/>
          <a:sy n="88" d="100"/>
        </p:scale>
        <p:origin x="-3870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oslav Kvapil" userId="d388fd81f80d90b0" providerId="LiveId" clId="{E80A06C4-BD56-40AB-BD0F-78BC74FAC3AA}"/>
    <pc:docChg chg="undo custSel modSld">
      <pc:chgData name="Miroslav Kvapil" userId="d388fd81f80d90b0" providerId="LiveId" clId="{E80A06C4-BD56-40AB-BD0F-78BC74FAC3AA}" dt="2021-09-20T05:44:37.051" v="63" actId="207"/>
      <pc:docMkLst>
        <pc:docMk/>
      </pc:docMkLst>
      <pc:sldChg chg="modSp mod">
        <pc:chgData name="Miroslav Kvapil" userId="d388fd81f80d90b0" providerId="LiveId" clId="{E80A06C4-BD56-40AB-BD0F-78BC74FAC3AA}" dt="2021-09-20T05:42:43.419" v="3" actId="1076"/>
        <pc:sldMkLst>
          <pc:docMk/>
          <pc:sldMk cId="2652009237" sldId="256"/>
        </pc:sldMkLst>
        <pc:picChg chg="mod">
          <ac:chgData name="Miroslav Kvapil" userId="d388fd81f80d90b0" providerId="LiveId" clId="{E80A06C4-BD56-40AB-BD0F-78BC74FAC3AA}" dt="2021-09-20T05:42:43.419" v="3" actId="1076"/>
          <ac:picMkLst>
            <pc:docMk/>
            <pc:sldMk cId="2652009237" sldId="256"/>
            <ac:picMk id="1027" creationId="{00000000-0000-0000-0000-000000000000}"/>
          </ac:picMkLst>
        </pc:picChg>
      </pc:sldChg>
      <pc:sldChg chg="modSp mod">
        <pc:chgData name="Miroslav Kvapil" userId="d388fd81f80d90b0" providerId="LiveId" clId="{E80A06C4-BD56-40AB-BD0F-78BC74FAC3AA}" dt="2021-09-20T05:44:37.051" v="63" actId="207"/>
        <pc:sldMkLst>
          <pc:docMk/>
          <pc:sldMk cId="2652009237" sldId="281"/>
        </pc:sldMkLst>
        <pc:spChg chg="mod">
          <ac:chgData name="Miroslav Kvapil" userId="d388fd81f80d90b0" providerId="LiveId" clId="{E80A06C4-BD56-40AB-BD0F-78BC74FAC3AA}" dt="2021-09-20T05:44:05.771" v="36" actId="1076"/>
          <ac:spMkLst>
            <pc:docMk/>
            <pc:sldMk cId="2652009237" sldId="281"/>
            <ac:spMk id="2" creationId="{5599F0D5-A5F3-C14F-AEC9-02D3C1FDE433}"/>
          </ac:spMkLst>
        </pc:spChg>
        <pc:spChg chg="mod">
          <ac:chgData name="Miroslav Kvapil" userId="d388fd81f80d90b0" providerId="LiveId" clId="{E80A06C4-BD56-40AB-BD0F-78BC74FAC3AA}" dt="2021-09-20T05:44:37.051" v="63" actId="207"/>
          <ac:spMkLst>
            <pc:docMk/>
            <pc:sldMk cId="2652009237" sldId="281"/>
            <ac:spMk id="13" creationId="{BBCA0DBC-FC3D-44BF-BBBE-E6D84CC8641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B7A9C-F2CD-4E30-AB87-43A59556E28F}" type="datetimeFigureOut">
              <a:rPr lang="cs-CZ" smtClean="0"/>
              <a:pPr/>
              <a:t>20.09.2021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25343C-9D2F-4411-9920-B73CC593292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dirty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901970"/>
            <a:ext cx="2057400" cy="273844"/>
          </a:xfrm>
        </p:spPr>
        <p:txBody>
          <a:bodyPr/>
          <a:lstStyle/>
          <a:p>
            <a:fld id="{EC72AD6A-CD4A-3245-BE7C-60BC40D737EA}" type="datetimeFigureOut">
              <a:rPr lang="cs-CZ" smtClean="0"/>
              <a:pPr/>
              <a:t>20.09.2021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846863"/>
            <a:ext cx="2057400" cy="273844"/>
          </a:xfrm>
        </p:spPr>
        <p:txBody>
          <a:bodyPr/>
          <a:lstStyle/>
          <a:p>
            <a:fld id="{2304EC7E-BC63-9A4D-B7EA-325FD69029F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7427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2AD6A-CD4A-3245-BE7C-60BC40D737EA}" type="datetimeFigureOut">
              <a:rPr lang="cs-CZ" smtClean="0"/>
              <a:pPr/>
              <a:t>20.09.2021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4EC7E-BC63-9A4D-B7EA-325FD69029F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3887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006283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006283"/>
          </a:xfrm>
        </p:spPr>
        <p:txBody>
          <a:bodyPr vert="eaVert"/>
          <a:lstStyle/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2AD6A-CD4A-3245-BE7C-60BC40D737EA}" type="datetimeFigureOut">
              <a:rPr lang="cs-CZ" smtClean="0"/>
              <a:pPr/>
              <a:t>20.09.2021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4EC7E-BC63-9A4D-B7EA-325FD69029F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2172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012" y="191957"/>
            <a:ext cx="8679976" cy="722442"/>
          </a:xfrm>
        </p:spPr>
        <p:txBody>
          <a:bodyPr>
            <a:normAutofit/>
          </a:bodyPr>
          <a:lstStyle>
            <a:lvl1pPr>
              <a:defRPr sz="3000"/>
            </a:lvl1pPr>
          </a:lstStyle>
          <a:p>
            <a:r>
              <a:rPr lang="cs-CZ" dirty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012" y="1071349"/>
            <a:ext cx="8679976" cy="3425588"/>
          </a:xfrm>
        </p:spPr>
        <p:txBody>
          <a:bodyPr/>
          <a:lstStyle>
            <a:lvl1pPr>
              <a:lnSpc>
                <a:spcPct val="100000"/>
              </a:lnSpc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cs-CZ" dirty="0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2AD6A-CD4A-3245-BE7C-60BC40D737EA}" type="datetimeFigureOut">
              <a:rPr lang="cs-CZ" smtClean="0"/>
              <a:pPr/>
              <a:t>20.09.2021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4EC7E-BC63-9A4D-B7EA-325FD69029F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5956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679692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dirty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2819245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2AD6A-CD4A-3245-BE7C-60BC40D737EA}" type="datetimeFigureOut">
              <a:rPr lang="cs-CZ" smtClean="0"/>
              <a:pPr/>
              <a:t>20.09.2021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4EC7E-BC63-9A4D-B7EA-325FD69029F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6017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2978264"/>
          </a:xfrm>
        </p:spPr>
        <p:txBody>
          <a:bodyPr/>
          <a:lstStyle/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2978264"/>
          </a:xfrm>
        </p:spPr>
        <p:txBody>
          <a:bodyPr/>
          <a:lstStyle/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2AD6A-CD4A-3245-BE7C-60BC40D737EA}" type="datetimeFigureOut">
              <a:rPr lang="cs-CZ" smtClean="0"/>
              <a:pPr/>
              <a:t>20.09.2021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4EC7E-BC63-9A4D-B7EA-325FD69029F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2708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7"/>
            <a:ext cx="3868340" cy="2487046"/>
          </a:xfrm>
        </p:spPr>
        <p:txBody>
          <a:bodyPr/>
          <a:lstStyle/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7"/>
            <a:ext cx="3887391" cy="2487046"/>
          </a:xfrm>
        </p:spPr>
        <p:txBody>
          <a:bodyPr/>
          <a:lstStyle/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2AD6A-CD4A-3245-BE7C-60BC40D737EA}" type="datetimeFigureOut">
              <a:rPr lang="cs-CZ" smtClean="0"/>
              <a:pPr/>
              <a:t>20.09.2021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4EC7E-BC63-9A4D-B7EA-325FD69029F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2716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2AD6A-CD4A-3245-BE7C-60BC40D737EA}" type="datetimeFigureOut">
              <a:rPr lang="cs-CZ" smtClean="0"/>
              <a:pPr/>
              <a:t>20.09.2021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4EC7E-BC63-9A4D-B7EA-325FD69029F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4466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2AD6A-CD4A-3245-BE7C-60BC40D737EA}" type="datetimeFigureOut">
              <a:rPr lang="cs-CZ" smtClean="0"/>
              <a:pPr/>
              <a:t>20.09.2021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4EC7E-BC63-9A4D-B7EA-325FD69029F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7504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2AD6A-CD4A-3245-BE7C-60BC40D737EA}" type="datetimeFigureOut">
              <a:rPr lang="cs-CZ" smtClean="0"/>
              <a:pPr/>
              <a:t>20.09.2021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4EC7E-BC63-9A4D-B7EA-325FD69029F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2826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2AD6A-CD4A-3245-BE7C-60BC40D737EA}" type="datetimeFigureOut">
              <a:rPr lang="cs-CZ" smtClean="0"/>
              <a:pPr/>
              <a:t>20.09.2021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4EC7E-BC63-9A4D-B7EA-325FD69029F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9556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0153" y="239725"/>
            <a:ext cx="8658659" cy="6610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153" y="1016758"/>
            <a:ext cx="8658659" cy="3507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Upravte styly předlohy textu.
Druhá úroveň
Třetí úroveň
Čtvrtá úroveň
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2AD6A-CD4A-3245-BE7C-60BC40D737EA}" type="datetimeFigureOut">
              <a:rPr lang="cs-CZ" smtClean="0"/>
              <a:pPr/>
              <a:t>20.09.2021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4EC7E-BC63-9A4D-B7EA-325FD69029F2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Obdélník 7"/>
          <p:cNvSpPr/>
          <p:nvPr userDrawn="1"/>
        </p:nvSpPr>
        <p:spPr>
          <a:xfrm>
            <a:off x="0" y="4652494"/>
            <a:ext cx="9144000" cy="491006"/>
          </a:xfrm>
          <a:prstGeom prst="rect">
            <a:avLst/>
          </a:prstGeom>
          <a:solidFill>
            <a:srgbClr val="3138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9" name="Obrázek 8" descr="oznam-to.pn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34322" y="4748030"/>
            <a:ext cx="1260102" cy="292681"/>
          </a:xfrm>
          <a:prstGeom prst="rect">
            <a:avLst/>
          </a:prstGeom>
        </p:spPr>
      </p:pic>
      <p:sp>
        <p:nvSpPr>
          <p:cNvPr id="10" name="TextovéPole 9"/>
          <p:cNvSpPr txBox="1"/>
          <p:nvPr userDrawn="1"/>
        </p:nvSpPr>
        <p:spPr>
          <a:xfrm>
            <a:off x="5800300" y="4732934"/>
            <a:ext cx="3239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400" dirty="0">
                <a:solidFill>
                  <a:srgbClr val="DFE1FF"/>
                </a:solidFill>
              </a:rPr>
              <a:t>Oznamovací kanál pro </a:t>
            </a:r>
            <a:r>
              <a:rPr lang="cs-CZ" sz="1400" dirty="0" err="1">
                <a:solidFill>
                  <a:srgbClr val="DFE1FF"/>
                </a:solidFill>
              </a:rPr>
              <a:t>whistleblowery</a:t>
            </a:r>
            <a:endParaRPr lang="cs-CZ" sz="1400" dirty="0">
              <a:solidFill>
                <a:srgbClr val="DFE1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643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31389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tiff"/><Relationship Id="rId5" Type="http://schemas.openxmlformats.org/officeDocument/2006/relationships/image" Target="../media/image11.tiff"/><Relationship Id="rId4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3" name="Rectangle 92">
            <a:extLst>
              <a:ext uri="{FF2B5EF4-FFF2-40B4-BE49-F238E27FC236}">
                <a16:creationId xmlns:a16="http://schemas.microsoft.com/office/drawing/2014/main" id="{E2EB7817-E168-4C54-A112-A79DDCDB3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77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5599F0D5-A5F3-C14F-AEC9-02D3C1FDE4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7887" y="668655"/>
            <a:ext cx="4399642" cy="3055556"/>
          </a:xfrm>
        </p:spPr>
        <p:txBody>
          <a:bodyPr>
            <a:normAutofit/>
          </a:bodyPr>
          <a:lstStyle/>
          <a:p>
            <a:pPr algn="l"/>
            <a:br>
              <a:rPr lang="cs-CZ" sz="3600" dirty="0"/>
            </a:br>
            <a:r>
              <a:rPr lang="cs-CZ" sz="3600" dirty="0"/>
              <a:t>Řešení reagující na novou právní úpravu ochrany oznamovatelů</a:t>
            </a:r>
            <a:br>
              <a:rPr lang="cs-CZ" sz="3600" dirty="0"/>
            </a:br>
            <a:r>
              <a:rPr lang="cs-CZ" sz="3600" dirty="0"/>
              <a:t> </a:t>
            </a:r>
            <a:br>
              <a:rPr lang="cs-CZ" sz="3600" dirty="0"/>
            </a:br>
            <a:r>
              <a:rPr lang="cs-CZ" sz="3600" b="0" dirty="0"/>
              <a:t>(</a:t>
            </a:r>
            <a:r>
              <a:rPr lang="cs-CZ" sz="3600" b="0" dirty="0" err="1"/>
              <a:t>whistleblowing</a:t>
            </a:r>
            <a:r>
              <a:rPr lang="cs-CZ" sz="3600" b="0" dirty="0"/>
              <a:t>)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8358AEE7-96E5-490E-93E2-263A0D51B1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68655"/>
            <a:ext cx="541782" cy="3803332"/>
          </a:xfrm>
          <a:prstGeom prst="rect">
            <a:avLst/>
          </a:prstGeom>
          <a:solidFill>
            <a:srgbClr val="4C52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 descr="D:\DOWNLOAD\_Oznam.to\Dokumenty zdarma\Zadání\Bubble 3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325718" y="668655"/>
            <a:ext cx="3599498" cy="3477895"/>
          </a:xfrm>
          <a:prstGeom prst="rect">
            <a:avLst/>
          </a:prstGeom>
          <a:noFill/>
          <a:effectLst>
            <a:outerShdw blurRad="406400" dist="317500" dir="5400000" sx="89000" sy="89000" rotWithShape="0">
              <a:prstClr val="black">
                <a:alpha val="15000"/>
              </a:prstClr>
            </a:outerShdw>
          </a:effectLst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E7429E45-63C0-4940-8107-84BE909E16E9}"/>
              </a:ext>
            </a:extLst>
          </p:cNvPr>
          <p:cNvSpPr/>
          <p:nvPr/>
        </p:nvSpPr>
        <p:spPr>
          <a:xfrm>
            <a:off x="-1" y="668655"/>
            <a:ext cx="517185" cy="3803332"/>
          </a:xfrm>
          <a:prstGeom prst="rect">
            <a:avLst/>
          </a:prstGeom>
          <a:solidFill>
            <a:srgbClr val="3138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200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90B64BB-2A17-8241-8EDB-6747339E8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Nová právní úprava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11F37F82-0C0E-AA45-BB41-77F6F17376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012" y="989461"/>
            <a:ext cx="8679976" cy="3425588"/>
          </a:xfrm>
        </p:spPr>
        <p:txBody>
          <a:bodyPr>
            <a:noAutofit/>
          </a:bodyPr>
          <a:lstStyle/>
          <a:p>
            <a:pPr marL="355600" indent="-355600"/>
            <a:r>
              <a:rPr lang="cs-CZ" sz="1600" b="1" dirty="0"/>
              <a:t>Směrnice evropského parlamentu a rady </a:t>
            </a:r>
            <a:r>
              <a:rPr lang="cs-CZ" sz="1600" dirty="0"/>
              <a:t>(EU) 2019/1937 ze dne 23. </a:t>
            </a:r>
            <a:r>
              <a:rPr lang="cs-CZ" sz="1600" dirty="0" err="1"/>
              <a:t>října</a:t>
            </a:r>
            <a:r>
              <a:rPr lang="cs-CZ" sz="1600" dirty="0"/>
              <a:t> </a:t>
            </a:r>
            <a:r>
              <a:rPr lang="cs-CZ" sz="1600" b="1" dirty="0"/>
              <a:t>2019 o </a:t>
            </a:r>
            <a:r>
              <a:rPr lang="cs-CZ" sz="1600" b="1" dirty="0" err="1"/>
              <a:t>ochrane</a:t>
            </a:r>
            <a:r>
              <a:rPr lang="cs-CZ" sz="1600" b="1" dirty="0"/>
              <a:t>̌ osob, </a:t>
            </a:r>
            <a:r>
              <a:rPr lang="cs-CZ" sz="1600" b="1" dirty="0" err="1"/>
              <a:t>ktere</a:t>
            </a:r>
            <a:r>
              <a:rPr lang="cs-CZ" sz="1600" b="1" dirty="0"/>
              <a:t>́ oznamují </a:t>
            </a:r>
            <a:r>
              <a:rPr lang="cs-CZ" sz="1600" b="1" dirty="0" err="1"/>
              <a:t>porušení</a:t>
            </a:r>
            <a:r>
              <a:rPr lang="cs-CZ" sz="1600" b="1" dirty="0"/>
              <a:t> </a:t>
            </a:r>
            <a:r>
              <a:rPr lang="cs-CZ" sz="1600" b="1" dirty="0" err="1"/>
              <a:t>práva</a:t>
            </a:r>
            <a:r>
              <a:rPr lang="cs-CZ" sz="1600" dirty="0"/>
              <a:t> Unie</a:t>
            </a:r>
          </a:p>
          <a:p>
            <a:pPr marL="355600" indent="-355600"/>
            <a:r>
              <a:rPr lang="cs-CZ" sz="1600" b="1" dirty="0"/>
              <a:t>Vzniká nový zákon o ochraně oznamovatelů</a:t>
            </a:r>
            <a:r>
              <a:rPr lang="cs-CZ" sz="1600" dirty="0"/>
              <a:t>, který transponuje Směrnici evropského parlamentu a rady EU do české právní úpravy</a:t>
            </a:r>
          </a:p>
          <a:p>
            <a:pPr marL="355600" indent="-355600"/>
            <a:r>
              <a:rPr lang="cs-CZ" sz="1600" b="1" dirty="0"/>
              <a:t>Směrnice nabývá účinnosti dnem 17. prosince 2021</a:t>
            </a:r>
          </a:p>
          <a:p>
            <a:pPr marL="355600" indent="-355600"/>
            <a:r>
              <a:rPr lang="cs-CZ" sz="1600" b="1" dirty="0"/>
              <a:t>Cílem nové právní úpravy je nastavit</a:t>
            </a:r>
          </a:p>
          <a:p>
            <a:pPr lvl="1"/>
            <a:r>
              <a:rPr lang="cs-CZ" sz="1400" dirty="0"/>
              <a:t>Podmínky podávání oznámení podle tohoto zákona</a:t>
            </a:r>
          </a:p>
          <a:p>
            <a:pPr lvl="1"/>
            <a:r>
              <a:rPr lang="cs-CZ" sz="1400" dirty="0"/>
              <a:t>Podmínky, za kterých je poskytována ochrana osobám, které oznámení učinily</a:t>
            </a:r>
          </a:p>
          <a:p>
            <a:pPr lvl="1"/>
            <a:r>
              <a:rPr lang="cs-CZ" sz="1400" dirty="0"/>
              <a:t>Sankční opatření</a:t>
            </a:r>
          </a:p>
          <a:p>
            <a:pPr marL="0" lvl="1" indent="0">
              <a:buNone/>
            </a:pPr>
            <a:endParaRPr lang="cs-CZ" sz="1600" dirty="0"/>
          </a:p>
          <a:p>
            <a:pPr marL="0" lvl="1" indent="0">
              <a:buNone/>
            </a:pPr>
            <a:r>
              <a:rPr lang="cs-CZ" sz="1600" b="1" dirty="0">
                <a:solidFill>
                  <a:srgbClr val="313896"/>
                </a:solidFill>
              </a:rPr>
              <a:t>NOVÁ PRÁVNÍ ÚPRAVA DÁVÁ ŠKOLÁM A ORGANIZACÍM NOVĚ POVINNOST ZAJISTIT NEZÁVISLÝ INTERNÍ NEBO JINÝ KOMUNIKAČNÍ KANÁL PRO OZNAMOVATELE …</a:t>
            </a:r>
            <a:endParaRPr lang="cs-CZ" sz="1600" b="1" dirty="0">
              <a:solidFill>
                <a:srgbClr val="313896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821683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90B64BB-2A17-8241-8EDB-6747339E8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Koho se nová právní úprava týká?</a:t>
            </a:r>
            <a:endParaRPr lang="cs-CZ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11F37F82-0C0E-AA45-BB41-77F6F17376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012" y="832509"/>
            <a:ext cx="8679976" cy="4121628"/>
          </a:xfrm>
        </p:spPr>
        <p:txBody>
          <a:bodyPr>
            <a:noAutofit/>
          </a:bodyPr>
          <a:lstStyle/>
          <a:p>
            <a:pPr lvl="0"/>
            <a:r>
              <a:rPr lang="cs-CZ" sz="1600" dirty="0"/>
              <a:t>Vnitřní oznamovací systém (Oznam.to), který může být spravován třetí osobou </a:t>
            </a:r>
            <a:r>
              <a:rPr lang="cs-CZ" sz="1600" b="1" dirty="0"/>
              <a:t>musí zavést každý zaměstnavatel, který</a:t>
            </a:r>
          </a:p>
          <a:p>
            <a:pPr lvl="1"/>
            <a:r>
              <a:rPr lang="cs-CZ" sz="1300" dirty="0"/>
              <a:t>Má více než 25/50 zaměstnanců</a:t>
            </a:r>
          </a:p>
          <a:p>
            <a:pPr lvl="1"/>
            <a:r>
              <a:rPr lang="cs-CZ" sz="1300" dirty="0"/>
              <a:t>Je veřejným zadavatelem podle zákona o zadávání veřejných zakázek, s výjimkou obcí s </a:t>
            </a:r>
            <a:r>
              <a:rPr lang="cs-CZ" sz="1300" b="1" dirty="0"/>
              <a:t>méně než 5 000 </a:t>
            </a:r>
            <a:r>
              <a:rPr lang="cs-CZ" sz="1300" dirty="0"/>
              <a:t>obyvateli; </a:t>
            </a:r>
          </a:p>
          <a:p>
            <a:pPr lvl="1"/>
            <a:r>
              <a:rPr lang="cs-CZ" sz="1300" dirty="0"/>
              <a:t>Je zaměstnavatelem vykonávajícím činnost v oblasti finančních služeb, finančních produktů a finančních trhů, daní, předcházení legalizaci výnosů z trestné činnosti a financování terorismu, bezpečnosti dopravy, přepravy a provozu na pozemních komunikacích, ochrany životního prostředí, veterinární ochrany a ochrany spotřebitele. </a:t>
            </a:r>
          </a:p>
          <a:p>
            <a:pPr lvl="0"/>
            <a:r>
              <a:rPr lang="cs-CZ" sz="1600" dirty="0"/>
              <a:t>Vnitřní oznamovací systém (Oznam.to) je </a:t>
            </a:r>
            <a:r>
              <a:rPr lang="cs-CZ" sz="1600" b="1" dirty="0"/>
              <a:t>soubor postupů a pravidel stanovených zaměstnavatelem pro podávání oznámení, který splňuje podmínky stanovené zákonem</a:t>
            </a:r>
            <a:r>
              <a:rPr lang="cs-CZ" sz="1600" dirty="0"/>
              <a:t>. </a:t>
            </a:r>
          </a:p>
          <a:p>
            <a:pPr lvl="0"/>
            <a:r>
              <a:rPr lang="cs-CZ" sz="1600" dirty="0"/>
              <a:t>V rámci vnitřního oznamovacího systému (Oznam.to) </a:t>
            </a:r>
            <a:r>
              <a:rPr lang="cs-CZ" sz="1600" b="1" dirty="0"/>
              <a:t>zaměstnavatel zajistí zejména </a:t>
            </a:r>
          </a:p>
          <a:p>
            <a:pPr lvl="1"/>
            <a:r>
              <a:rPr lang="cs-CZ" sz="1300" dirty="0"/>
              <a:t>určení příslušné osoby,</a:t>
            </a:r>
          </a:p>
          <a:p>
            <a:pPr lvl="1"/>
            <a:r>
              <a:rPr lang="cs-CZ" sz="1300" dirty="0"/>
              <a:t>organizační opatření k podávání oznámení,</a:t>
            </a:r>
          </a:p>
          <a:p>
            <a:pPr lvl="1"/>
            <a:r>
              <a:rPr lang="cs-CZ" sz="1300" dirty="0"/>
              <a:t>opatření, aby se s oznámeními mohla seznámit pouze příslušná osoba,</a:t>
            </a:r>
          </a:p>
          <a:p>
            <a:pPr lvl="1"/>
            <a:r>
              <a:rPr lang="cs-CZ" sz="1300" dirty="0"/>
              <a:t>informování oznamovatele o průběhu a výsledcích posouzení důvodnosti oznámení příslušnou osobou.</a:t>
            </a:r>
          </a:p>
        </p:txBody>
      </p:sp>
    </p:spTree>
    <p:extLst>
      <p:ext uri="{BB962C8B-B14F-4D97-AF65-F5344CB8AC3E}">
        <p14:creationId xmlns:p14="http://schemas.microsoft.com/office/powerpoint/2010/main" val="3821683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90B64BB-2A17-8241-8EDB-6747339E8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Sankce za nedodržení</a:t>
            </a:r>
            <a:endParaRPr lang="cs-CZ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11F37F82-0C0E-AA45-BB41-77F6F17376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012" y="781709"/>
            <a:ext cx="8679976" cy="1829693"/>
          </a:xfrm>
        </p:spPr>
        <p:txBody>
          <a:bodyPr>
            <a:noAutofit/>
          </a:bodyPr>
          <a:lstStyle/>
          <a:p>
            <a:pPr marL="355600" indent="-355600"/>
            <a:r>
              <a:rPr lang="cs-CZ" sz="1600" dirty="0"/>
              <a:t>Za </a:t>
            </a:r>
            <a:r>
              <a:rPr lang="cs-CZ" sz="1600" dirty="0" err="1"/>
              <a:t>neimplementaci</a:t>
            </a:r>
            <a:r>
              <a:rPr lang="cs-CZ" sz="1600" dirty="0"/>
              <a:t> zákona o ochraně oznamovatelů lze </a:t>
            </a:r>
            <a:r>
              <a:rPr lang="cs-CZ" sz="1600" b="1" dirty="0"/>
              <a:t>uložit pokutu do 1 000 </a:t>
            </a:r>
            <a:r>
              <a:rPr lang="cs-CZ" sz="1600" b="1" dirty="0" err="1"/>
              <a:t>000</a:t>
            </a:r>
            <a:r>
              <a:rPr lang="cs-CZ" sz="1600" b="1" dirty="0"/>
              <a:t> Kč nebo 5 % z čistého obratu</a:t>
            </a:r>
            <a:r>
              <a:rPr lang="cs-CZ" sz="1600" dirty="0"/>
              <a:t> dosaženého povinným subjektem za poslední ukončené účetní období. </a:t>
            </a:r>
          </a:p>
          <a:p>
            <a:pPr marL="355600" indent="-355600"/>
            <a:r>
              <a:rPr lang="cs-CZ" sz="1600" dirty="0"/>
              <a:t>Osoba se dopustí přestupku tím, že v souvislosti s učiněným oznámením učiní vůči oznamovateli a osobám, které nejsou zaměstnanci, </a:t>
            </a:r>
            <a:r>
              <a:rPr lang="cs-CZ" sz="1600" b="1" dirty="0"/>
              <a:t>odvetná opatření</a:t>
            </a:r>
            <a:r>
              <a:rPr lang="cs-CZ" sz="1600" dirty="0"/>
              <a:t>. Za to lze uložit </a:t>
            </a:r>
            <a:r>
              <a:rPr lang="cs-CZ" sz="1600" b="1" dirty="0"/>
              <a:t>pokutu až do 1 000 </a:t>
            </a:r>
            <a:r>
              <a:rPr lang="cs-CZ" sz="1600" b="1" dirty="0" err="1"/>
              <a:t>000</a:t>
            </a:r>
            <a:r>
              <a:rPr lang="cs-CZ" sz="1600" b="1" dirty="0"/>
              <a:t> Kč</a:t>
            </a:r>
            <a:r>
              <a:rPr lang="cs-CZ" sz="1600" dirty="0"/>
              <a:t>. </a:t>
            </a:r>
          </a:p>
          <a:p>
            <a:pPr marL="355600" indent="-355600"/>
            <a:r>
              <a:rPr lang="cs-CZ" sz="1600" dirty="0"/>
              <a:t>Fyzická osoba se dopustí přestupku tím, že učiní </a:t>
            </a:r>
            <a:r>
              <a:rPr lang="cs-CZ" sz="1600" b="1" dirty="0"/>
              <a:t>vědomě nepravdivé oznámení o protiprávním jednání</a:t>
            </a:r>
            <a:r>
              <a:rPr lang="cs-CZ" sz="1600" dirty="0"/>
              <a:t> podle tohoto zákona. Za to lze </a:t>
            </a:r>
            <a:r>
              <a:rPr lang="cs-CZ" sz="1600" b="1" dirty="0"/>
              <a:t>uložit pokutu až do 50 000 Kč</a:t>
            </a:r>
            <a:r>
              <a:rPr lang="cs-CZ" sz="1600" dirty="0"/>
              <a:t>.</a:t>
            </a:r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590B64BB-2A17-8241-8EDB-6747339E82D9}"/>
              </a:ext>
            </a:extLst>
          </p:cNvPr>
          <p:cNvSpPr txBox="1">
            <a:spLocks/>
          </p:cNvSpPr>
          <p:nvPr/>
        </p:nvSpPr>
        <p:spPr>
          <a:xfrm>
            <a:off x="232012" y="2598988"/>
            <a:ext cx="8679976" cy="7224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pt-BR" sz="3000" b="1" dirty="0">
                <a:solidFill>
                  <a:srgbClr val="313896"/>
                </a:solidFill>
                <a:latin typeface="+mj-lt"/>
                <a:ea typeface="+mj-ea"/>
                <a:cs typeface="+mj-cs"/>
              </a:rPr>
              <a:t>Oznam.To se o Vás komplexně postará</a:t>
            </a:r>
            <a:endParaRPr kumimoji="0" lang="cs-CZ" sz="3000" b="1" i="0" u="none" strike="noStrike" kern="1200" cap="none" spc="0" normalizeH="0" baseline="0" noProof="0" dirty="0">
              <a:ln>
                <a:noFill/>
              </a:ln>
              <a:solidFill>
                <a:srgbClr val="31389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Zástupný symbol pro obsah 2">
            <a:extLst>
              <a:ext uri="{FF2B5EF4-FFF2-40B4-BE49-F238E27FC236}">
                <a16:creationId xmlns:a16="http://schemas.microsoft.com/office/drawing/2014/main" id="{11F37F82-0C0E-AA45-BB41-77F6F17376C8}"/>
              </a:ext>
            </a:extLst>
          </p:cNvPr>
          <p:cNvSpPr txBox="1">
            <a:spLocks/>
          </p:cNvSpPr>
          <p:nvPr/>
        </p:nvSpPr>
        <p:spPr>
          <a:xfrm>
            <a:off x="232012" y="3189278"/>
            <a:ext cx="8679976" cy="15703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cs-CZ" sz="1600" dirty="0"/>
              <a:t>Zákon č. 418/2011 Sb., o trestní odpovědnosti právnických osob říká, že </a:t>
            </a:r>
            <a:r>
              <a:rPr lang="cs-CZ" sz="1600" b="1" dirty="0"/>
              <a:t>právnická osoba se trestní odpovědnosti zprostí, pokud vynaložila veškeré úsilí</a:t>
            </a:r>
            <a:r>
              <a:rPr lang="cs-CZ" sz="1600" dirty="0"/>
              <a:t>, které na ní bylo možno spravedlivě požadovat, aby </a:t>
            </a:r>
            <a:r>
              <a:rPr lang="cs-CZ" sz="1600" b="1" dirty="0"/>
              <a:t>spáchání protiprávního činu zabránila</a:t>
            </a:r>
            <a:r>
              <a:rPr lang="cs-CZ" sz="1600" dirty="0"/>
              <a:t>. </a:t>
            </a:r>
            <a:r>
              <a:rPr lang="cs-CZ" sz="1600" dirty="0" err="1"/>
              <a:t>Oznam</a:t>
            </a:r>
            <a:r>
              <a:rPr lang="cs-CZ" sz="1600" dirty="0"/>
              <a:t>.To Vám se vším pomůže.</a:t>
            </a:r>
          </a:p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cs-CZ" sz="1600" dirty="0"/>
              <a:t>Informace získané díky Oznam.to jsou cenným zdrojem námětů na zdokonalení interních procesů. Oznam.to v praxi ukazuje, že oznamovatelé často poukazují na nedostatky ve fungování organizace.</a:t>
            </a:r>
          </a:p>
        </p:txBody>
      </p:sp>
    </p:spTree>
    <p:extLst>
      <p:ext uri="{BB962C8B-B14F-4D97-AF65-F5344CB8AC3E}">
        <p14:creationId xmlns:p14="http://schemas.microsoft.com/office/powerpoint/2010/main" val="3821683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DOWNLOAD\app-oznam-to-pi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9433" y="914399"/>
            <a:ext cx="3482559" cy="3476313"/>
          </a:xfrm>
          <a:prstGeom prst="rect">
            <a:avLst/>
          </a:prstGeom>
          <a:noFill/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68D341BA-42F8-0840-933D-A9B749939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Oznam.To  –  Bez starostí a vše na jednom místě</a:t>
            </a:r>
            <a:endParaRPr lang="cs-CZ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8EBE2C2C-0064-1F4D-B6E0-25C534F6A6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012" y="1071349"/>
            <a:ext cx="5616054" cy="23132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1800" b="1" dirty="0"/>
              <a:t>Naší ambicí je maximálně usnadnit školám a organizacím agendu </a:t>
            </a:r>
            <a:r>
              <a:rPr lang="cs-CZ" sz="1800" b="1" dirty="0" err="1"/>
              <a:t>whistleblowingu</a:t>
            </a:r>
            <a:r>
              <a:rPr lang="cs-CZ" sz="1800" b="1" dirty="0"/>
              <a:t> za minimální náklady. </a:t>
            </a:r>
          </a:p>
          <a:p>
            <a:pPr marL="0" indent="0">
              <a:buNone/>
            </a:pPr>
            <a:r>
              <a:rPr lang="cs-CZ" sz="1600" dirty="0"/>
              <a:t>Oznam.to je komplexní platforma, která zajistí vše, co nová právní úprava vyžaduje. Spoluprací s Oznam.to získáte důvěryhodného partnera, který Vám umožní soustředit se na V</a:t>
            </a:r>
            <a:r>
              <a:rPr lang="en-US" sz="1600" dirty="0" err="1"/>
              <a:t>aši</a:t>
            </a:r>
            <a:r>
              <a:rPr lang="en-US" sz="1600" dirty="0"/>
              <a:t> </a:t>
            </a:r>
            <a:r>
              <a:rPr lang="en-US" sz="1600" dirty="0" err="1"/>
              <a:t>agendu</a:t>
            </a:r>
            <a:r>
              <a:rPr lang="cs-CZ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3248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8D341BA-42F8-0840-933D-A9B749939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cs-CZ" sz="3200" dirty="0"/>
              <a:t>Co umí náš oznamovací systém?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8EBE2C2C-0064-1F4D-B6E0-25C534F6A6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68" y="1057701"/>
            <a:ext cx="3487005" cy="3657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1800" b="1" dirty="0">
                <a:solidFill>
                  <a:srgbClr val="05C3E7"/>
                </a:solidFill>
              </a:rPr>
              <a:t>Aplikaci Oznam.to</a:t>
            </a:r>
            <a:br>
              <a:rPr lang="cs-CZ" sz="1800" b="1" dirty="0">
                <a:solidFill>
                  <a:srgbClr val="05C3E7"/>
                </a:solidFill>
              </a:rPr>
            </a:br>
            <a:r>
              <a:rPr lang="cs-CZ" sz="1600" dirty="0">
                <a:solidFill>
                  <a:srgbClr val="2D2D2D"/>
                </a:solidFill>
              </a:rPr>
              <a:t>Interní oznamovací kanál pro zaměstnance s přehlednou administrací včetně přihlašovacích kartiček pro zaměstnance.</a:t>
            </a:r>
          </a:p>
          <a:p>
            <a:pPr marL="0" indent="0">
              <a:buNone/>
            </a:pPr>
            <a:br>
              <a:rPr lang="cs-CZ" sz="1600" b="1" dirty="0">
                <a:solidFill>
                  <a:srgbClr val="2D2D2D"/>
                </a:solidFill>
              </a:rPr>
            </a:br>
            <a:r>
              <a:rPr lang="cs-CZ" sz="1400" b="1" dirty="0">
                <a:solidFill>
                  <a:srgbClr val="2D2D2D"/>
                </a:solidFill>
              </a:rPr>
              <a:t>Aplikace umožňuje</a:t>
            </a:r>
          </a:p>
          <a:p>
            <a:pPr marL="355600" indent="-355600"/>
            <a:r>
              <a:rPr lang="cs-CZ" sz="1400" dirty="0"/>
              <a:t>Anonymně podávat a spravovat oznámení  </a:t>
            </a:r>
          </a:p>
          <a:p>
            <a:pPr marL="355600" indent="-355600"/>
            <a:r>
              <a:rPr lang="cs-CZ" sz="1400" dirty="0"/>
              <a:t>Vytvářet přehledně statistiky  </a:t>
            </a:r>
          </a:p>
          <a:p>
            <a:pPr marL="355600" indent="-355600"/>
            <a:r>
              <a:rPr lang="cs-CZ" sz="1400" dirty="0"/>
              <a:t>Dvoufázové zabezpečení  </a:t>
            </a:r>
          </a:p>
          <a:p>
            <a:pPr marL="355600" indent="-355600"/>
            <a:r>
              <a:rPr lang="cs-CZ" sz="1400" dirty="0"/>
              <a:t>Správu uživatelů a exportování dat</a:t>
            </a:r>
          </a:p>
          <a:p>
            <a:pPr marL="0" indent="0">
              <a:buNone/>
            </a:pPr>
            <a:endParaRPr lang="cs-CZ" sz="1600" b="1" dirty="0">
              <a:solidFill>
                <a:srgbClr val="05C3E7"/>
              </a:solidFill>
            </a:endParaRPr>
          </a:p>
        </p:txBody>
      </p:sp>
      <p:pic>
        <p:nvPicPr>
          <p:cNvPr id="2050" name="Picture 2" descr="D:\DOWNLOAD\blurb-app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132" y="968989"/>
            <a:ext cx="581055" cy="581055"/>
          </a:xfrm>
          <a:prstGeom prst="rect">
            <a:avLst/>
          </a:prstGeom>
          <a:noFill/>
        </p:spPr>
      </p:pic>
      <p:sp>
        <p:nvSpPr>
          <p:cNvPr id="5" name="Zástupný symbol pro obsah 2">
            <a:extLst>
              <a:ext uri="{FF2B5EF4-FFF2-40B4-BE49-F238E27FC236}">
                <a16:creationId xmlns:a16="http://schemas.microsoft.com/office/drawing/2014/main" id="{8EBE2C2C-0064-1F4D-B6E0-25C534F6A6AA}"/>
              </a:ext>
            </a:extLst>
          </p:cNvPr>
          <p:cNvSpPr txBox="1">
            <a:spLocks/>
          </p:cNvSpPr>
          <p:nvPr/>
        </p:nvSpPr>
        <p:spPr>
          <a:xfrm>
            <a:off x="4881347" y="1057702"/>
            <a:ext cx="3937379" cy="12828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ts val="1000"/>
              </a:spcBef>
            </a:pPr>
            <a:r>
              <a:rPr lang="cs-CZ" b="1" dirty="0">
                <a:solidFill>
                  <a:srgbClr val="05C3E7"/>
                </a:solidFill>
              </a:rPr>
              <a:t>Pověřence pro </a:t>
            </a:r>
            <a:r>
              <a:rPr lang="cs-CZ" b="1" dirty="0" err="1">
                <a:solidFill>
                  <a:srgbClr val="05C3E7"/>
                </a:solidFill>
              </a:rPr>
              <a:t>whistleblowing</a:t>
            </a:r>
            <a:br>
              <a:rPr lang="cs-CZ" b="1" dirty="0">
                <a:solidFill>
                  <a:srgbClr val="05C3E7"/>
                </a:solidFill>
              </a:rPr>
            </a:br>
            <a:r>
              <a:rPr lang="cs-CZ" sz="1600" dirty="0">
                <a:solidFill>
                  <a:srgbClr val="2D2D2D"/>
                </a:solidFill>
              </a:rPr>
              <a:t>Poskytneme vám služby našeho pověřence, který se bude starat o celou oblast </a:t>
            </a:r>
            <a:r>
              <a:rPr lang="cs-CZ" sz="1600" dirty="0" err="1">
                <a:solidFill>
                  <a:srgbClr val="2D2D2D"/>
                </a:solidFill>
              </a:rPr>
              <a:t>whistleblowingu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2D2D2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Picture 3" descr="D:\DOWNLOAD\blurb-poverenec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61708" y="968989"/>
            <a:ext cx="581055" cy="581055"/>
          </a:xfrm>
          <a:prstGeom prst="rect">
            <a:avLst/>
          </a:prstGeom>
          <a:noFill/>
        </p:spPr>
      </p:pic>
      <p:sp>
        <p:nvSpPr>
          <p:cNvPr id="8" name="Zástupný symbol pro obsah 2">
            <a:extLst>
              <a:ext uri="{FF2B5EF4-FFF2-40B4-BE49-F238E27FC236}">
                <a16:creationId xmlns:a16="http://schemas.microsoft.com/office/drawing/2014/main" id="{8EBE2C2C-0064-1F4D-B6E0-25C534F6A6AA}"/>
              </a:ext>
            </a:extLst>
          </p:cNvPr>
          <p:cNvSpPr txBox="1">
            <a:spLocks/>
          </p:cNvSpPr>
          <p:nvPr/>
        </p:nvSpPr>
        <p:spPr>
          <a:xfrm>
            <a:off x="4881347" y="2263654"/>
            <a:ext cx="3937379" cy="12828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cs-CZ" b="1" dirty="0">
                <a:solidFill>
                  <a:srgbClr val="FC6D5D"/>
                </a:solidFill>
              </a:rPr>
              <a:t>Dokumentaci</a:t>
            </a:r>
            <a:br>
              <a:rPr lang="cs-CZ" b="1" dirty="0">
                <a:solidFill>
                  <a:srgbClr val="FC6D5D"/>
                </a:solidFill>
              </a:rPr>
            </a:br>
            <a:r>
              <a:rPr lang="cs-CZ" sz="1600" dirty="0">
                <a:solidFill>
                  <a:srgbClr val="2D2D2D"/>
                </a:solidFill>
              </a:rPr>
              <a:t>Zpracujeme pro Vás veškerou potřebnou vnitřní řídící dokumentaci požadovanou novou právní úpravou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2D2D2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obsah 2">
            <a:extLst>
              <a:ext uri="{FF2B5EF4-FFF2-40B4-BE49-F238E27FC236}">
                <a16:creationId xmlns:a16="http://schemas.microsoft.com/office/drawing/2014/main" id="{8EBE2C2C-0064-1F4D-B6E0-25C534F6A6AA}"/>
              </a:ext>
            </a:extLst>
          </p:cNvPr>
          <p:cNvSpPr txBox="1">
            <a:spLocks/>
          </p:cNvSpPr>
          <p:nvPr/>
        </p:nvSpPr>
        <p:spPr>
          <a:xfrm>
            <a:off x="4881347" y="3491763"/>
            <a:ext cx="3937379" cy="12828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cs-CZ" b="1" dirty="0">
                <a:solidFill>
                  <a:srgbClr val="313896"/>
                </a:solidFill>
              </a:rPr>
              <a:t>Školení</a:t>
            </a:r>
            <a:br>
              <a:rPr lang="cs-CZ" b="1" dirty="0">
                <a:solidFill>
                  <a:srgbClr val="313896"/>
                </a:solidFill>
              </a:rPr>
            </a:br>
            <a:r>
              <a:rPr lang="cs-CZ" sz="1600" dirty="0">
                <a:solidFill>
                  <a:srgbClr val="2D2D2D"/>
                </a:solidFill>
              </a:rPr>
              <a:t>Kompletně, rychle a efektivně proškolíme Vaše zaměstnance prostřednictvím online školení, prezenčně či formou e-</a:t>
            </a:r>
            <a:r>
              <a:rPr lang="cs-CZ" sz="1600" dirty="0" err="1">
                <a:solidFill>
                  <a:srgbClr val="2D2D2D"/>
                </a:solidFill>
              </a:rPr>
              <a:t>learningu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2D2D2D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3" name="Picture 5" descr="D:\DOWNLOAD\blurb-dokumentac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61708" y="2172649"/>
            <a:ext cx="581055" cy="581055"/>
          </a:xfrm>
          <a:prstGeom prst="rect">
            <a:avLst/>
          </a:prstGeom>
          <a:noFill/>
        </p:spPr>
      </p:pic>
      <p:pic>
        <p:nvPicPr>
          <p:cNvPr id="2054" name="Picture 6" descr="D:\DOWNLOAD\blurb-skoleni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61708" y="3387111"/>
            <a:ext cx="581055" cy="5842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73248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38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599F0D5-A5F3-C14F-AEC9-02D3C1FDE4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-19050"/>
            <a:ext cx="8537338" cy="812185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cs-CZ" sz="4800" dirty="0">
                <a:solidFill>
                  <a:schemeClr val="bg1"/>
                </a:solidFill>
              </a:rPr>
              <a:t>Děkujeme za pozornost!</a:t>
            </a:r>
            <a:endParaRPr lang="cs-CZ" sz="3000" b="0" dirty="0">
              <a:solidFill>
                <a:srgbClr val="DFE1FF"/>
              </a:solidFill>
            </a:endParaRPr>
          </a:p>
        </p:txBody>
      </p:sp>
      <p:pic>
        <p:nvPicPr>
          <p:cNvPr id="1027" name="Picture 3" descr="D:\DOWNLOAD\_Oznam.to\Dokumenty zdarma\Zadání\Bubble 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44518" y="255226"/>
            <a:ext cx="2023282" cy="1954928"/>
          </a:xfrm>
          <a:prstGeom prst="rect">
            <a:avLst/>
          </a:prstGeom>
          <a:noFill/>
        </p:spPr>
      </p:pic>
      <p:pic>
        <p:nvPicPr>
          <p:cNvPr id="6146" name="Picture 2" descr="D:\DOWNLOAD\lexnova-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1000" y="4777133"/>
            <a:ext cx="958850" cy="239713"/>
          </a:xfrm>
          <a:prstGeom prst="rect">
            <a:avLst/>
          </a:prstGeom>
          <a:noFill/>
        </p:spPr>
      </p:pic>
      <p:sp>
        <p:nvSpPr>
          <p:cNvPr id="7" name="Obdélník 6"/>
          <p:cNvSpPr/>
          <p:nvPr/>
        </p:nvSpPr>
        <p:spPr>
          <a:xfrm>
            <a:off x="6153150" y="4754909"/>
            <a:ext cx="2914650" cy="261938"/>
          </a:xfrm>
          <a:prstGeom prst="rect">
            <a:avLst/>
          </a:prstGeom>
          <a:solidFill>
            <a:srgbClr val="3138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7C0526C9-EAB4-8C44-AE62-62027D6886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0741" y="2307915"/>
            <a:ext cx="2605642" cy="1980000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DF799BFF-328C-604D-BD5B-7A67636222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030" y="2303433"/>
            <a:ext cx="2605642" cy="1980000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0336BACA-E00C-6443-B084-3D530F1E59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0452" y="2303433"/>
            <a:ext cx="2605640" cy="1980000"/>
          </a:xfrm>
          <a:prstGeom prst="rect">
            <a:avLst/>
          </a:prstGeom>
        </p:spPr>
      </p:pic>
      <p:sp>
        <p:nvSpPr>
          <p:cNvPr id="10" name="Nadpis 1">
            <a:extLst>
              <a:ext uri="{FF2B5EF4-FFF2-40B4-BE49-F238E27FC236}">
                <a16:creationId xmlns:a16="http://schemas.microsoft.com/office/drawing/2014/main" id="{4165A52F-8912-4C05-87C0-491293734A77}"/>
              </a:ext>
            </a:extLst>
          </p:cNvPr>
          <p:cNvSpPr txBox="1">
            <a:spLocks/>
          </p:cNvSpPr>
          <p:nvPr/>
        </p:nvSpPr>
        <p:spPr>
          <a:xfrm>
            <a:off x="2641740" y="4469991"/>
            <a:ext cx="6426060" cy="56983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rgbClr val="31389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2400" dirty="0">
                <a:solidFill>
                  <a:schemeClr val="bg1"/>
                </a:solidFill>
              </a:rPr>
              <a:t>Pro více informací nám zavolejte: 737 328 987</a:t>
            </a:r>
            <a:endParaRPr lang="cs-CZ" sz="1400" dirty="0">
              <a:solidFill>
                <a:srgbClr val="DFE1FF"/>
              </a:solidFill>
            </a:endParaRPr>
          </a:p>
        </p:txBody>
      </p:sp>
      <p:sp>
        <p:nvSpPr>
          <p:cNvPr id="13" name="Nadpis 1">
            <a:extLst>
              <a:ext uri="{FF2B5EF4-FFF2-40B4-BE49-F238E27FC236}">
                <a16:creationId xmlns:a16="http://schemas.microsoft.com/office/drawing/2014/main" id="{BBCA0DBC-FC3D-44BF-BBBE-E6D84CC8641B}"/>
              </a:ext>
            </a:extLst>
          </p:cNvPr>
          <p:cNvSpPr txBox="1">
            <a:spLocks/>
          </p:cNvSpPr>
          <p:nvPr/>
        </p:nvSpPr>
        <p:spPr>
          <a:xfrm>
            <a:off x="161980" y="1176597"/>
            <a:ext cx="6734120" cy="56983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rgbClr val="31389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000" dirty="0">
                <a:solidFill>
                  <a:schemeClr val="bg1"/>
                </a:solidFill>
              </a:rPr>
              <a:t>www.lexnova.cz              info@oznam.to</a:t>
            </a:r>
          </a:p>
        </p:txBody>
      </p:sp>
    </p:spTree>
    <p:extLst>
      <p:ext uri="{BB962C8B-B14F-4D97-AF65-F5344CB8AC3E}">
        <p14:creationId xmlns:p14="http://schemas.microsoft.com/office/powerpoint/2010/main" val="2652009237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2957</TotalTime>
  <Words>654</Words>
  <Application>Microsoft Office PowerPoint</Application>
  <PresentationFormat>Předvádění na obrazovce (16:9)</PresentationFormat>
  <Paragraphs>45</Paragraphs>
  <Slides>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Motiv Office</vt:lpstr>
      <vt:lpstr> Řešení reagující na novou právní úpravu ochrany oznamovatelů   (whistleblowing)</vt:lpstr>
      <vt:lpstr>Nová právní úprava</vt:lpstr>
      <vt:lpstr>Koho se nová právní úprava týká?</vt:lpstr>
      <vt:lpstr>Sankce za nedodržení</vt:lpstr>
      <vt:lpstr>Oznam.To  –  Bez starostí a vše na jednom místě</vt:lpstr>
      <vt:lpstr>Co umí náš oznamovací systém?</vt:lpstr>
      <vt:lpstr>Děkujeme za pozornost!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Právní úprava  ochrany oznamovatelů (whistleblowing)</dc:title>
  <dc:creator>Oznam.to</dc:creator>
  <cp:lastModifiedBy>Miroslav Kvapil</cp:lastModifiedBy>
  <cp:revision>88</cp:revision>
  <dcterms:created xsi:type="dcterms:W3CDTF">2020-10-05T20:04:31Z</dcterms:created>
  <dcterms:modified xsi:type="dcterms:W3CDTF">2021-09-20T05:44:48Z</dcterms:modified>
</cp:coreProperties>
</file>