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 bookmarkIdSeed="2">
  <p:sldMasterIdLst>
    <p:sldMasterId id="2147483673" r:id="rId4"/>
  </p:sldMasterIdLst>
  <p:notesMasterIdLst>
    <p:notesMasterId r:id="rId30"/>
  </p:notesMasterIdLst>
  <p:handoutMasterIdLst>
    <p:handoutMasterId r:id="rId31"/>
  </p:handoutMasterIdLst>
  <p:sldIdLst>
    <p:sldId id="727" r:id="rId5"/>
    <p:sldId id="706" r:id="rId6"/>
    <p:sldId id="636" r:id="rId7"/>
    <p:sldId id="637" r:id="rId8"/>
    <p:sldId id="638" r:id="rId9"/>
    <p:sldId id="708" r:id="rId10"/>
    <p:sldId id="682" r:id="rId11"/>
    <p:sldId id="683" r:id="rId12"/>
    <p:sldId id="684" r:id="rId13"/>
    <p:sldId id="685" r:id="rId14"/>
    <p:sldId id="530" r:id="rId15"/>
    <p:sldId id="537" r:id="rId16"/>
    <p:sldId id="723" r:id="rId17"/>
    <p:sldId id="724" r:id="rId18"/>
    <p:sldId id="538" r:id="rId19"/>
    <p:sldId id="722" r:id="rId20"/>
    <p:sldId id="578" r:id="rId21"/>
    <p:sldId id="729" r:id="rId22"/>
    <p:sldId id="721" r:id="rId23"/>
    <p:sldId id="725" r:id="rId24"/>
    <p:sldId id="726" r:id="rId25"/>
    <p:sldId id="728" r:id="rId26"/>
    <p:sldId id="718" r:id="rId27"/>
    <p:sldId id="719" r:id="rId28"/>
    <p:sldId id="557" r:id="rId29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řeček Pavel, Ing." initials="KPI" lastIdx="1" clrIdx="0">
    <p:extLst>
      <p:ext uri="{19B8F6BF-5375-455C-9EA6-DF929625EA0E}">
        <p15:presenceInfo xmlns:p15="http://schemas.microsoft.com/office/powerpoint/2012/main" userId="S-1-5-21-1024343765-948047755-1557874966-2102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Styl s motivem 1 – zvýraznění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0A15C55-8517-42AA-B614-E9B94910E393}" styleName="Střední styl 2 – zvýraznění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51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94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commentAuthors" Target="commentAuthors.xml"/><Relationship Id="rId37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lášek Jiří" userId="0c557831-5dc5-45e9-b0d2-acdb2d890dea" providerId="ADAL" clId="{22425F9D-6732-42F1-A5C6-C2FCFC79D82E}"/>
    <pc:docChg chg="custSel addSld delSld modSld sldOrd">
      <pc:chgData name="Plášek Jiří" userId="0c557831-5dc5-45e9-b0d2-acdb2d890dea" providerId="ADAL" clId="{22425F9D-6732-42F1-A5C6-C2FCFC79D82E}" dt="2021-09-22T15:35:40.420" v="352" actId="14100"/>
      <pc:docMkLst>
        <pc:docMk/>
      </pc:docMkLst>
      <pc:sldChg chg="del">
        <pc:chgData name="Plášek Jiří" userId="0c557831-5dc5-45e9-b0d2-acdb2d890dea" providerId="ADAL" clId="{22425F9D-6732-42F1-A5C6-C2FCFC79D82E}" dt="2021-09-22T14:23:31.414" v="9" actId="2696"/>
        <pc:sldMkLst>
          <pc:docMk/>
          <pc:sldMk cId="1658902684" sldId="258"/>
        </pc:sldMkLst>
      </pc:sldChg>
      <pc:sldChg chg="modSp ord">
        <pc:chgData name="Plášek Jiří" userId="0c557831-5dc5-45e9-b0d2-acdb2d890dea" providerId="ADAL" clId="{22425F9D-6732-42F1-A5C6-C2FCFC79D82E}" dt="2021-09-22T15:35:27.964" v="350" actId="14100"/>
        <pc:sldMkLst>
          <pc:docMk/>
          <pc:sldMk cId="2899376828" sldId="530"/>
        </pc:sldMkLst>
        <pc:spChg chg="mod">
          <ac:chgData name="Plášek Jiří" userId="0c557831-5dc5-45e9-b0d2-acdb2d890dea" providerId="ADAL" clId="{22425F9D-6732-42F1-A5C6-C2FCFC79D82E}" dt="2021-09-22T15:35:27.964" v="350" actId="14100"/>
          <ac:spMkLst>
            <pc:docMk/>
            <pc:sldMk cId="2899376828" sldId="530"/>
            <ac:spMk id="2" creationId="{00000000-0000-0000-0000-000000000000}"/>
          </ac:spMkLst>
        </pc:spChg>
        <pc:spChg chg="mod">
          <ac:chgData name="Plášek Jiří" userId="0c557831-5dc5-45e9-b0d2-acdb2d890dea" providerId="ADAL" clId="{22425F9D-6732-42F1-A5C6-C2FCFC79D82E}" dt="2021-09-22T15:34:36.181" v="347" actId="6549"/>
          <ac:spMkLst>
            <pc:docMk/>
            <pc:sldMk cId="2899376828" sldId="530"/>
            <ac:spMk id="3" creationId="{00000000-0000-0000-0000-000000000000}"/>
          </ac:spMkLst>
        </pc:spChg>
      </pc:sldChg>
      <pc:sldChg chg="del">
        <pc:chgData name="Plášek Jiří" userId="0c557831-5dc5-45e9-b0d2-acdb2d890dea" providerId="ADAL" clId="{22425F9D-6732-42F1-A5C6-C2FCFC79D82E}" dt="2021-09-22T14:22:39.567" v="1" actId="2696"/>
        <pc:sldMkLst>
          <pc:docMk/>
          <pc:sldMk cId="277594824" sldId="531"/>
        </pc:sldMkLst>
      </pc:sldChg>
      <pc:sldChg chg="del">
        <pc:chgData name="Plášek Jiří" userId="0c557831-5dc5-45e9-b0d2-acdb2d890dea" providerId="ADAL" clId="{22425F9D-6732-42F1-A5C6-C2FCFC79D82E}" dt="2021-09-22T14:22:47.059" v="2" actId="2696"/>
        <pc:sldMkLst>
          <pc:docMk/>
          <pc:sldMk cId="1369848540" sldId="532"/>
        </pc:sldMkLst>
      </pc:sldChg>
      <pc:sldChg chg="del">
        <pc:chgData name="Plášek Jiří" userId="0c557831-5dc5-45e9-b0d2-acdb2d890dea" providerId="ADAL" clId="{22425F9D-6732-42F1-A5C6-C2FCFC79D82E}" dt="2021-09-22T14:22:49.751" v="3" actId="2696"/>
        <pc:sldMkLst>
          <pc:docMk/>
          <pc:sldMk cId="2290943096" sldId="533"/>
        </pc:sldMkLst>
      </pc:sldChg>
      <pc:sldChg chg="modSp">
        <pc:chgData name="Plášek Jiří" userId="0c557831-5dc5-45e9-b0d2-acdb2d890dea" providerId="ADAL" clId="{22425F9D-6732-42F1-A5C6-C2FCFC79D82E}" dt="2021-09-22T14:28:58.435" v="28" actId="5793"/>
        <pc:sldMkLst>
          <pc:docMk/>
          <pc:sldMk cId="1701900401" sldId="537"/>
        </pc:sldMkLst>
        <pc:spChg chg="mod">
          <ac:chgData name="Plášek Jiří" userId="0c557831-5dc5-45e9-b0d2-acdb2d890dea" providerId="ADAL" clId="{22425F9D-6732-42F1-A5C6-C2FCFC79D82E}" dt="2021-09-22T14:28:58.435" v="28" actId="5793"/>
          <ac:spMkLst>
            <pc:docMk/>
            <pc:sldMk cId="1701900401" sldId="537"/>
            <ac:spMk id="3" creationId="{C8CB0013-F2E0-4107-A7FA-E9F5ACBAD966}"/>
          </ac:spMkLst>
        </pc:spChg>
      </pc:sldChg>
      <pc:sldChg chg="add">
        <pc:chgData name="Plášek Jiří" userId="0c557831-5dc5-45e9-b0d2-acdb2d890dea" providerId="ADAL" clId="{22425F9D-6732-42F1-A5C6-C2FCFC79D82E}" dt="2021-09-22T15:32:03.392" v="342"/>
        <pc:sldMkLst>
          <pc:docMk/>
          <pc:sldMk cId="3178656237" sldId="578"/>
        </pc:sldMkLst>
      </pc:sldChg>
      <pc:sldChg chg="del">
        <pc:chgData name="Plášek Jiří" userId="0c557831-5dc5-45e9-b0d2-acdb2d890dea" providerId="ADAL" clId="{22425F9D-6732-42F1-A5C6-C2FCFC79D82E}" dt="2021-09-22T14:26:32.048" v="14" actId="2696"/>
        <pc:sldMkLst>
          <pc:docMk/>
          <pc:sldMk cId="2619114373" sldId="649"/>
        </pc:sldMkLst>
      </pc:sldChg>
      <pc:sldChg chg="del">
        <pc:chgData name="Plášek Jiří" userId="0c557831-5dc5-45e9-b0d2-acdb2d890dea" providerId="ADAL" clId="{22425F9D-6732-42F1-A5C6-C2FCFC79D82E}" dt="2021-09-22T14:30:59.523" v="34" actId="2696"/>
        <pc:sldMkLst>
          <pc:docMk/>
          <pc:sldMk cId="3706072787" sldId="674"/>
        </pc:sldMkLst>
      </pc:sldChg>
      <pc:sldChg chg="del">
        <pc:chgData name="Plášek Jiří" userId="0c557831-5dc5-45e9-b0d2-acdb2d890dea" providerId="ADAL" clId="{22425F9D-6732-42F1-A5C6-C2FCFC79D82E}" dt="2021-09-22T14:31:08.887" v="35" actId="2696"/>
        <pc:sldMkLst>
          <pc:docMk/>
          <pc:sldMk cId="1939141006" sldId="675"/>
        </pc:sldMkLst>
      </pc:sldChg>
      <pc:sldChg chg="del">
        <pc:chgData name="Plášek Jiří" userId="0c557831-5dc5-45e9-b0d2-acdb2d890dea" providerId="ADAL" clId="{22425F9D-6732-42F1-A5C6-C2FCFC79D82E}" dt="2021-09-22T14:31:15.034" v="36" actId="2696"/>
        <pc:sldMkLst>
          <pc:docMk/>
          <pc:sldMk cId="742217995" sldId="676"/>
        </pc:sldMkLst>
      </pc:sldChg>
      <pc:sldChg chg="del">
        <pc:chgData name="Plášek Jiří" userId="0c557831-5dc5-45e9-b0d2-acdb2d890dea" providerId="ADAL" clId="{22425F9D-6732-42F1-A5C6-C2FCFC79D82E}" dt="2021-09-22T14:31:22.272" v="37" actId="2696"/>
        <pc:sldMkLst>
          <pc:docMk/>
          <pc:sldMk cId="2144183677" sldId="677"/>
        </pc:sldMkLst>
      </pc:sldChg>
      <pc:sldChg chg="del">
        <pc:chgData name="Plášek Jiří" userId="0c557831-5dc5-45e9-b0d2-acdb2d890dea" providerId="ADAL" clId="{22425F9D-6732-42F1-A5C6-C2FCFC79D82E}" dt="2021-09-22T14:31:31.144" v="38" actId="2696"/>
        <pc:sldMkLst>
          <pc:docMk/>
          <pc:sldMk cId="289004878" sldId="678"/>
        </pc:sldMkLst>
      </pc:sldChg>
      <pc:sldChg chg="del">
        <pc:chgData name="Plášek Jiří" userId="0c557831-5dc5-45e9-b0d2-acdb2d890dea" providerId="ADAL" clId="{22425F9D-6732-42F1-A5C6-C2FCFC79D82E}" dt="2021-09-22T14:29:51.623" v="33" actId="2696"/>
        <pc:sldMkLst>
          <pc:docMk/>
          <pc:sldMk cId="3702564020" sldId="679"/>
        </pc:sldMkLst>
      </pc:sldChg>
      <pc:sldChg chg="del">
        <pc:chgData name="Plášek Jiří" userId="0c557831-5dc5-45e9-b0d2-acdb2d890dea" providerId="ADAL" clId="{22425F9D-6732-42F1-A5C6-C2FCFC79D82E}" dt="2021-09-22T14:29:46.891" v="32" actId="2696"/>
        <pc:sldMkLst>
          <pc:docMk/>
          <pc:sldMk cId="28243538" sldId="681"/>
        </pc:sldMkLst>
      </pc:sldChg>
      <pc:sldChg chg="del">
        <pc:chgData name="Plášek Jiří" userId="0c557831-5dc5-45e9-b0d2-acdb2d890dea" providerId="ADAL" clId="{22425F9D-6732-42F1-A5C6-C2FCFC79D82E}" dt="2021-09-22T14:29:40.956" v="31" actId="2696"/>
        <pc:sldMkLst>
          <pc:docMk/>
          <pc:sldMk cId="875502321" sldId="686"/>
        </pc:sldMkLst>
      </pc:sldChg>
      <pc:sldChg chg="del">
        <pc:chgData name="Plášek Jiří" userId="0c557831-5dc5-45e9-b0d2-acdb2d890dea" providerId="ADAL" clId="{22425F9D-6732-42F1-A5C6-C2FCFC79D82E}" dt="2021-09-22T14:26:42.055" v="15" actId="2696"/>
        <pc:sldMkLst>
          <pc:docMk/>
          <pc:sldMk cId="2863092966" sldId="692"/>
        </pc:sldMkLst>
      </pc:sldChg>
      <pc:sldChg chg="del">
        <pc:chgData name="Plášek Jiří" userId="0c557831-5dc5-45e9-b0d2-acdb2d890dea" providerId="ADAL" clId="{22425F9D-6732-42F1-A5C6-C2FCFC79D82E}" dt="2021-09-22T14:48:34.924" v="39" actId="2696"/>
        <pc:sldMkLst>
          <pc:docMk/>
          <pc:sldMk cId="3126589770" sldId="694"/>
        </pc:sldMkLst>
      </pc:sldChg>
      <pc:sldChg chg="del">
        <pc:chgData name="Plášek Jiří" userId="0c557831-5dc5-45e9-b0d2-acdb2d890dea" providerId="ADAL" clId="{22425F9D-6732-42F1-A5C6-C2FCFC79D82E}" dt="2021-09-22T14:24:35.008" v="11" actId="2696"/>
        <pc:sldMkLst>
          <pc:docMk/>
          <pc:sldMk cId="3273229727" sldId="695"/>
        </pc:sldMkLst>
      </pc:sldChg>
      <pc:sldChg chg="del">
        <pc:chgData name="Plášek Jiří" userId="0c557831-5dc5-45e9-b0d2-acdb2d890dea" providerId="ADAL" clId="{22425F9D-6732-42F1-A5C6-C2FCFC79D82E}" dt="2021-09-22T14:26:29.109" v="13" actId="2696"/>
        <pc:sldMkLst>
          <pc:docMk/>
          <pc:sldMk cId="1884449058" sldId="701"/>
        </pc:sldMkLst>
      </pc:sldChg>
      <pc:sldChg chg="modSp">
        <pc:chgData name="Plášek Jiří" userId="0c557831-5dc5-45e9-b0d2-acdb2d890dea" providerId="ADAL" clId="{22425F9D-6732-42F1-A5C6-C2FCFC79D82E}" dt="2021-09-22T15:35:16.196" v="348" actId="14100"/>
        <pc:sldMkLst>
          <pc:docMk/>
          <pc:sldMk cId="3460949210" sldId="706"/>
        </pc:sldMkLst>
        <pc:spChg chg="mod">
          <ac:chgData name="Plášek Jiří" userId="0c557831-5dc5-45e9-b0d2-acdb2d890dea" providerId="ADAL" clId="{22425F9D-6732-42F1-A5C6-C2FCFC79D82E}" dt="2021-09-22T15:35:16.196" v="348" actId="14100"/>
          <ac:spMkLst>
            <pc:docMk/>
            <pc:sldMk cId="3460949210" sldId="706"/>
            <ac:spMk id="2" creationId="{00000000-0000-0000-0000-000000000000}"/>
          </ac:spMkLst>
        </pc:spChg>
      </pc:sldChg>
      <pc:sldChg chg="del">
        <pc:chgData name="Plášek Jiří" userId="0c557831-5dc5-45e9-b0d2-acdb2d890dea" providerId="ADAL" clId="{22425F9D-6732-42F1-A5C6-C2FCFC79D82E}" dt="2021-09-22T14:26:23.703" v="12" actId="2696"/>
        <pc:sldMkLst>
          <pc:docMk/>
          <pc:sldMk cId="1313628452" sldId="707"/>
        </pc:sldMkLst>
      </pc:sldChg>
      <pc:sldChg chg="modSp">
        <pc:chgData name="Plášek Jiří" userId="0c557831-5dc5-45e9-b0d2-acdb2d890dea" providerId="ADAL" clId="{22425F9D-6732-42F1-A5C6-C2FCFC79D82E}" dt="2021-09-22T15:35:21.628" v="349" actId="14100"/>
        <pc:sldMkLst>
          <pc:docMk/>
          <pc:sldMk cId="2633171939" sldId="708"/>
        </pc:sldMkLst>
        <pc:spChg chg="mod">
          <ac:chgData name="Plášek Jiří" userId="0c557831-5dc5-45e9-b0d2-acdb2d890dea" providerId="ADAL" clId="{22425F9D-6732-42F1-A5C6-C2FCFC79D82E}" dt="2021-09-22T15:35:21.628" v="349" actId="14100"/>
          <ac:spMkLst>
            <pc:docMk/>
            <pc:sldMk cId="2633171939" sldId="708"/>
            <ac:spMk id="3" creationId="{C7179982-1218-4797-A7BE-6A936106057B}"/>
          </ac:spMkLst>
        </pc:spChg>
      </pc:sldChg>
      <pc:sldChg chg="del ord">
        <pc:chgData name="Plášek Jiří" userId="0c557831-5dc5-45e9-b0d2-acdb2d890dea" providerId="ADAL" clId="{22425F9D-6732-42F1-A5C6-C2FCFC79D82E}" dt="2021-09-22T14:29:31.373" v="30" actId="2696"/>
        <pc:sldMkLst>
          <pc:docMk/>
          <pc:sldMk cId="241496499" sldId="709"/>
        </pc:sldMkLst>
      </pc:sldChg>
      <pc:sldChg chg="del">
        <pc:chgData name="Plášek Jiří" userId="0c557831-5dc5-45e9-b0d2-acdb2d890dea" providerId="ADAL" clId="{22425F9D-6732-42F1-A5C6-C2FCFC79D82E}" dt="2021-09-22T14:23:03.738" v="5" actId="2696"/>
        <pc:sldMkLst>
          <pc:docMk/>
          <pc:sldMk cId="2600009902" sldId="710"/>
        </pc:sldMkLst>
      </pc:sldChg>
      <pc:sldChg chg="del">
        <pc:chgData name="Plášek Jiří" userId="0c557831-5dc5-45e9-b0d2-acdb2d890dea" providerId="ADAL" clId="{22425F9D-6732-42F1-A5C6-C2FCFC79D82E}" dt="2021-09-22T14:23:11.579" v="6" actId="2696"/>
        <pc:sldMkLst>
          <pc:docMk/>
          <pc:sldMk cId="2442794049" sldId="711"/>
        </pc:sldMkLst>
      </pc:sldChg>
      <pc:sldChg chg="del">
        <pc:chgData name="Plášek Jiří" userId="0c557831-5dc5-45e9-b0d2-acdb2d890dea" providerId="ADAL" clId="{22425F9D-6732-42F1-A5C6-C2FCFC79D82E}" dt="2021-09-22T14:23:19.248" v="7" actId="2696"/>
        <pc:sldMkLst>
          <pc:docMk/>
          <pc:sldMk cId="3033591557" sldId="712"/>
        </pc:sldMkLst>
      </pc:sldChg>
      <pc:sldChg chg="del">
        <pc:chgData name="Plášek Jiří" userId="0c557831-5dc5-45e9-b0d2-acdb2d890dea" providerId="ADAL" clId="{22425F9D-6732-42F1-A5C6-C2FCFC79D82E}" dt="2021-09-22T14:23:37.289" v="10" actId="2696"/>
        <pc:sldMkLst>
          <pc:docMk/>
          <pc:sldMk cId="3128366326" sldId="713"/>
        </pc:sldMkLst>
      </pc:sldChg>
      <pc:sldChg chg="del">
        <pc:chgData name="Plášek Jiří" userId="0c557831-5dc5-45e9-b0d2-acdb2d890dea" providerId="ADAL" clId="{22425F9D-6732-42F1-A5C6-C2FCFC79D82E}" dt="2021-09-22T14:23:25.254" v="8" actId="2696"/>
        <pc:sldMkLst>
          <pc:docMk/>
          <pc:sldMk cId="2219434448" sldId="714"/>
        </pc:sldMkLst>
      </pc:sldChg>
      <pc:sldChg chg="del">
        <pc:chgData name="Plášek Jiří" userId="0c557831-5dc5-45e9-b0d2-acdb2d890dea" providerId="ADAL" clId="{22425F9D-6732-42F1-A5C6-C2FCFC79D82E}" dt="2021-09-22T14:22:34.807" v="0" actId="2696"/>
        <pc:sldMkLst>
          <pc:docMk/>
          <pc:sldMk cId="3096809814" sldId="716"/>
        </pc:sldMkLst>
      </pc:sldChg>
      <pc:sldChg chg="del">
        <pc:chgData name="Plášek Jiří" userId="0c557831-5dc5-45e9-b0d2-acdb2d890dea" providerId="ADAL" clId="{22425F9D-6732-42F1-A5C6-C2FCFC79D82E}" dt="2021-09-22T14:22:53.118" v="4" actId="2696"/>
        <pc:sldMkLst>
          <pc:docMk/>
          <pc:sldMk cId="1080266337" sldId="717"/>
        </pc:sldMkLst>
      </pc:sldChg>
      <pc:sldChg chg="ord">
        <pc:chgData name="Plášek Jiří" userId="0c557831-5dc5-45e9-b0d2-acdb2d890dea" providerId="ADAL" clId="{22425F9D-6732-42F1-A5C6-C2FCFC79D82E}" dt="2021-09-22T15:19:48.903" v="211"/>
        <pc:sldMkLst>
          <pc:docMk/>
          <pc:sldMk cId="801087415" sldId="718"/>
        </pc:sldMkLst>
      </pc:sldChg>
      <pc:sldChg chg="ord">
        <pc:chgData name="Plášek Jiří" userId="0c557831-5dc5-45e9-b0d2-acdb2d890dea" providerId="ADAL" clId="{22425F9D-6732-42F1-A5C6-C2FCFC79D82E}" dt="2021-09-22T15:19:16.073" v="210"/>
        <pc:sldMkLst>
          <pc:docMk/>
          <pc:sldMk cId="1433507572" sldId="719"/>
        </pc:sldMkLst>
      </pc:sldChg>
      <pc:sldChg chg="del">
        <pc:chgData name="Plášek Jiří" userId="0c557831-5dc5-45e9-b0d2-acdb2d890dea" providerId="ADAL" clId="{22425F9D-6732-42F1-A5C6-C2FCFC79D82E}" dt="2021-09-22T14:28:45.532" v="26" actId="2696"/>
        <pc:sldMkLst>
          <pc:docMk/>
          <pc:sldMk cId="4149654666" sldId="720"/>
        </pc:sldMkLst>
      </pc:sldChg>
      <pc:sldChg chg="modSp">
        <pc:chgData name="Plášek Jiří" userId="0c557831-5dc5-45e9-b0d2-acdb2d890dea" providerId="ADAL" clId="{22425F9D-6732-42F1-A5C6-C2FCFC79D82E}" dt="2021-09-22T15:34:17.541" v="346" actId="20577"/>
        <pc:sldMkLst>
          <pc:docMk/>
          <pc:sldMk cId="976121412" sldId="721"/>
        </pc:sldMkLst>
        <pc:spChg chg="mod">
          <ac:chgData name="Plášek Jiří" userId="0c557831-5dc5-45e9-b0d2-acdb2d890dea" providerId="ADAL" clId="{22425F9D-6732-42F1-A5C6-C2FCFC79D82E}" dt="2021-09-22T15:34:17.541" v="346" actId="20577"/>
          <ac:spMkLst>
            <pc:docMk/>
            <pc:sldMk cId="976121412" sldId="721"/>
            <ac:spMk id="3" creationId="{E4E2A7A1-D7E6-4DAC-B2D7-88B78D4F1F1C}"/>
          </ac:spMkLst>
        </pc:spChg>
      </pc:sldChg>
      <pc:sldChg chg="modSp">
        <pc:chgData name="Plášek Jiří" userId="0c557831-5dc5-45e9-b0d2-acdb2d890dea" providerId="ADAL" clId="{22425F9D-6732-42F1-A5C6-C2FCFC79D82E}" dt="2021-09-22T15:35:40.420" v="352" actId="14100"/>
        <pc:sldMkLst>
          <pc:docMk/>
          <pc:sldMk cId="123587400" sldId="728"/>
        </pc:sldMkLst>
        <pc:spChg chg="mod">
          <ac:chgData name="Plášek Jiří" userId="0c557831-5dc5-45e9-b0d2-acdb2d890dea" providerId="ADAL" clId="{22425F9D-6732-42F1-A5C6-C2FCFC79D82E}" dt="2021-09-22T15:35:40.420" v="352" actId="14100"/>
          <ac:spMkLst>
            <pc:docMk/>
            <pc:sldMk cId="123587400" sldId="728"/>
            <ac:spMk id="2" creationId="{00000000-0000-0000-0000-000000000000}"/>
          </ac:spMkLst>
        </pc:spChg>
        <pc:spChg chg="mod">
          <ac:chgData name="Plášek Jiří" userId="0c557831-5dc5-45e9-b0d2-acdb2d890dea" providerId="ADAL" clId="{22425F9D-6732-42F1-A5C6-C2FCFC79D82E}" dt="2021-09-22T15:15:01.198" v="168" actId="6549"/>
          <ac:spMkLst>
            <pc:docMk/>
            <pc:sldMk cId="123587400" sldId="728"/>
            <ac:spMk id="3" creationId="{00000000-0000-0000-0000-000000000000}"/>
          </ac:spMkLst>
        </pc:spChg>
      </pc:sldChg>
      <pc:sldChg chg="modSp">
        <pc:chgData name="Plášek Jiří" userId="0c557831-5dc5-45e9-b0d2-acdb2d890dea" providerId="ADAL" clId="{22425F9D-6732-42F1-A5C6-C2FCFC79D82E}" dt="2021-09-22T15:35:35.149" v="351" actId="14100"/>
        <pc:sldMkLst>
          <pc:docMk/>
          <pc:sldMk cId="2091539152" sldId="729"/>
        </pc:sldMkLst>
        <pc:spChg chg="mod">
          <ac:chgData name="Plášek Jiří" userId="0c557831-5dc5-45e9-b0d2-acdb2d890dea" providerId="ADAL" clId="{22425F9D-6732-42F1-A5C6-C2FCFC79D82E}" dt="2021-09-22T15:35:35.149" v="351" actId="14100"/>
          <ac:spMkLst>
            <pc:docMk/>
            <pc:sldMk cId="2091539152" sldId="729"/>
            <ac:spMk id="2" creationId="{00000000-0000-0000-0000-000000000000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sz="2000"/>
              <a:t>Průměrná hrubá měsíční mzda/plat učitelů (bez ředitelů) - ČSÚ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>
        <c:manualLayout>
          <c:layoutTarget val="inner"/>
          <c:xMode val="edge"/>
          <c:yMode val="edge"/>
          <c:x val="0.11005039719452707"/>
          <c:y val="0.18022130013831261"/>
          <c:w val="0.85944488844052558"/>
          <c:h val="0.61658190029150917"/>
        </c:manualLayout>
      </c:layout>
      <c:lineChart>
        <c:grouping val="standard"/>
        <c:varyColors val="0"/>
        <c:ser>
          <c:idx val="0"/>
          <c:order val="0"/>
          <c:tx>
            <c:strRef>
              <c:f>'T1.5'!$C$5</c:f>
              <c:strCache>
                <c:ptCount val="1"/>
                <c:pt idx="0">
                  <c:v>MŠ</c:v>
                </c:pt>
              </c:strCache>
            </c:strRef>
          </c:tx>
          <c:spPr>
            <a:ln w="508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'T1.5'!$A$7:$A$14</c:f>
              <c:numCache>
                <c:formatCode>General</c:formatCode>
                <c:ptCount val="8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</c:numCache>
            </c:numRef>
          </c:cat>
          <c:val>
            <c:numRef>
              <c:f>'T1.5'!$C$7:$C$14</c:f>
              <c:numCache>
                <c:formatCode>#,##0</c:formatCode>
                <c:ptCount val="8"/>
                <c:pt idx="0">
                  <c:v>23012.2435</c:v>
                </c:pt>
                <c:pt idx="1">
                  <c:v>23572.8999</c:v>
                </c:pt>
                <c:pt idx="2">
                  <c:v>23981.170300000002</c:v>
                </c:pt>
                <c:pt idx="3">
                  <c:v>25056.8809</c:v>
                </c:pt>
                <c:pt idx="4">
                  <c:v>26720.254199999999</c:v>
                </c:pt>
                <c:pt idx="5">
                  <c:v>29382.540700000001</c:v>
                </c:pt>
                <c:pt idx="6">
                  <c:v>33622.974900000001</c:v>
                </c:pt>
                <c:pt idx="7">
                  <c:v>36501.6639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6B6-4233-96F0-C64BCA80E575}"/>
            </c:ext>
          </c:extLst>
        </c:ser>
        <c:ser>
          <c:idx val="1"/>
          <c:order val="1"/>
          <c:tx>
            <c:strRef>
              <c:f>'T1.5'!$D$5</c:f>
              <c:strCache>
                <c:ptCount val="1"/>
                <c:pt idx="0">
                  <c:v>ZŠ</c:v>
                </c:pt>
              </c:strCache>
            </c:strRef>
          </c:tx>
          <c:spPr>
            <a:ln w="508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'T1.5'!$A$7:$A$14</c:f>
              <c:numCache>
                <c:formatCode>General</c:formatCode>
                <c:ptCount val="8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</c:numCache>
            </c:numRef>
          </c:cat>
          <c:val>
            <c:numRef>
              <c:f>'T1.5'!$D$7:$D$14</c:f>
              <c:numCache>
                <c:formatCode>#,##0</c:formatCode>
                <c:ptCount val="8"/>
                <c:pt idx="0">
                  <c:v>26756.1</c:v>
                </c:pt>
                <c:pt idx="1">
                  <c:v>27517.529699999999</c:v>
                </c:pt>
                <c:pt idx="2">
                  <c:v>28365.492699999999</c:v>
                </c:pt>
                <c:pt idx="3">
                  <c:v>29778.933700000001</c:v>
                </c:pt>
                <c:pt idx="4">
                  <c:v>32114.154299999998</c:v>
                </c:pt>
                <c:pt idx="5">
                  <c:v>35692.280899999998</c:v>
                </c:pt>
                <c:pt idx="6">
                  <c:v>41207.345099999999</c:v>
                </c:pt>
                <c:pt idx="7">
                  <c:v>45067.118699999999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6B6-4233-96F0-C64BCA80E575}"/>
            </c:ext>
          </c:extLst>
        </c:ser>
        <c:ser>
          <c:idx val="2"/>
          <c:order val="2"/>
          <c:tx>
            <c:strRef>
              <c:f>'T1.5'!$E$5</c:f>
              <c:strCache>
                <c:ptCount val="1"/>
                <c:pt idx="0">
                  <c:v>SŠ</c:v>
                </c:pt>
              </c:strCache>
            </c:strRef>
          </c:tx>
          <c:spPr>
            <a:ln w="5080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'T1.5'!$A$7:$A$14</c:f>
              <c:numCache>
                <c:formatCode>General</c:formatCode>
                <c:ptCount val="8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</c:numCache>
            </c:numRef>
          </c:cat>
          <c:val>
            <c:numRef>
              <c:f>'T1.5'!$E$7:$E$14</c:f>
              <c:numCache>
                <c:formatCode>#,##0</c:formatCode>
                <c:ptCount val="8"/>
                <c:pt idx="0">
                  <c:v>27159.154999999999</c:v>
                </c:pt>
                <c:pt idx="1">
                  <c:v>27852.859899999999</c:v>
                </c:pt>
                <c:pt idx="2">
                  <c:v>28951.870599999998</c:v>
                </c:pt>
                <c:pt idx="3">
                  <c:v>30276.9444</c:v>
                </c:pt>
                <c:pt idx="4">
                  <c:v>32283.097399999999</c:v>
                </c:pt>
                <c:pt idx="5">
                  <c:v>36433.638700000003</c:v>
                </c:pt>
                <c:pt idx="6">
                  <c:v>41866.616499999996</c:v>
                </c:pt>
                <c:pt idx="7">
                  <c:v>45760.044099999999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F6B6-4233-96F0-C64BCA80E5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35201872"/>
        <c:axId val="613410176"/>
      </c:lineChart>
      <c:catAx>
        <c:axId val="7352018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13410176"/>
        <c:crosses val="autoZero"/>
        <c:auto val="1"/>
        <c:lblAlgn val="ctr"/>
        <c:lblOffset val="100"/>
        <c:noMultiLvlLbl val="0"/>
      </c:catAx>
      <c:valAx>
        <c:axId val="613410176"/>
        <c:scaling>
          <c:orientation val="minMax"/>
          <c:min val="22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7352018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sz="2000" dirty="0"/>
              <a:t>Poměr k průměru mezd/platů zaměstnanců v ČR celkem (%) - ČSÚ</a:t>
            </a:r>
          </a:p>
        </c:rich>
      </c:tx>
      <c:layout>
        <c:manualLayout>
          <c:xMode val="edge"/>
          <c:yMode val="edge"/>
          <c:x val="0.27011811023622045"/>
          <c:y val="2.549253721837545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'T1.5'!$C$5</c:f>
              <c:strCache>
                <c:ptCount val="1"/>
                <c:pt idx="0">
                  <c:v>MŠ</c:v>
                </c:pt>
              </c:strCache>
            </c:strRef>
          </c:tx>
          <c:spPr>
            <a:ln w="508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numRef>
              <c:f>'T1.5'!$A$20:$A$27</c:f>
              <c:numCache>
                <c:formatCode>General</c:formatCode>
                <c:ptCount val="8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</c:numCache>
            </c:numRef>
          </c:cat>
          <c:val>
            <c:numRef>
              <c:f>'T1.5'!$C$20:$C$27</c:f>
              <c:numCache>
                <c:formatCode>#\ ##0.0</c:formatCode>
                <c:ptCount val="8"/>
                <c:pt idx="0">
                  <c:v>87.796129487619694</c:v>
                </c:pt>
                <c:pt idx="1">
                  <c:v>87.952018132975155</c:v>
                </c:pt>
                <c:pt idx="2">
                  <c:v>86.229083096616449</c:v>
                </c:pt>
                <c:pt idx="3">
                  <c:v>86.222998910031095</c:v>
                </c:pt>
                <c:pt idx="4">
                  <c:v>85.89342939710528</c:v>
                </c:pt>
                <c:pt idx="5">
                  <c:v>87.229951236943919</c:v>
                </c:pt>
                <c:pt idx="6">
                  <c:v>92.533926886595367</c:v>
                </c:pt>
                <c:pt idx="7">
                  <c:v>94.743929953300338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D74-4A34-83F0-1F90881E6DA4}"/>
            </c:ext>
          </c:extLst>
        </c:ser>
        <c:ser>
          <c:idx val="1"/>
          <c:order val="1"/>
          <c:tx>
            <c:strRef>
              <c:f>'T1.5'!$D$5</c:f>
              <c:strCache>
                <c:ptCount val="1"/>
                <c:pt idx="0">
                  <c:v>ZŠ</c:v>
                </c:pt>
              </c:strCache>
            </c:strRef>
          </c:tx>
          <c:spPr>
            <a:ln w="508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numRef>
              <c:f>'T1.5'!$A$20:$A$27</c:f>
              <c:numCache>
                <c:formatCode>General</c:formatCode>
                <c:ptCount val="8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</c:numCache>
            </c:numRef>
          </c:cat>
          <c:val>
            <c:numRef>
              <c:f>'T1.5'!$D$20:$D$27</c:f>
              <c:numCache>
                <c:formatCode>#\ ##0.0</c:formatCode>
                <c:ptCount val="8"/>
                <c:pt idx="0">
                  <c:v>102.07966121094196</c:v>
                </c:pt>
                <c:pt idx="1">
                  <c:v>102.66968770987239</c:v>
                </c:pt>
                <c:pt idx="2">
                  <c:v>101.99378914817878</c:v>
                </c:pt>
                <c:pt idx="3">
                  <c:v>102.47201071051857</c:v>
                </c:pt>
                <c:pt idx="4">
                  <c:v>103.23235790978347</c:v>
                </c:pt>
                <c:pt idx="5">
                  <c:v>105.96210702916868</c:v>
                </c:pt>
                <c:pt idx="6">
                  <c:v>113.40690316709909</c:v>
                </c:pt>
                <c:pt idx="7">
                  <c:v>116.97647397684443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D74-4A34-83F0-1F90881E6DA4}"/>
            </c:ext>
          </c:extLst>
        </c:ser>
        <c:ser>
          <c:idx val="2"/>
          <c:order val="2"/>
          <c:tx>
            <c:strRef>
              <c:f>'T1.5'!$E$5</c:f>
              <c:strCache>
                <c:ptCount val="1"/>
                <c:pt idx="0">
                  <c:v>SŠ</c:v>
                </c:pt>
              </c:strCache>
            </c:strRef>
          </c:tx>
          <c:spPr>
            <a:ln w="508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numRef>
              <c:f>'T1.5'!$A$20:$A$27</c:f>
              <c:numCache>
                <c:formatCode>General</c:formatCode>
                <c:ptCount val="8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</c:numCache>
            </c:numRef>
          </c:cat>
          <c:val>
            <c:numRef>
              <c:f>'T1.5'!$E$20:$E$27</c:f>
              <c:numCache>
                <c:formatCode>#\ ##0.0</c:formatCode>
                <c:ptCount val="8"/>
                <c:pt idx="0">
                  <c:v>103.61739346076075</c:v>
                </c:pt>
                <c:pt idx="1">
                  <c:v>103.92082643086336</c:v>
                </c:pt>
                <c:pt idx="2">
                  <c:v>104.10222789543707</c:v>
                </c:pt>
                <c:pt idx="3">
                  <c:v>104.18571068038528</c:v>
                </c:pt>
                <c:pt idx="4">
                  <c:v>103.77543291660652</c:v>
                </c:pt>
                <c:pt idx="5">
                  <c:v>108.16302645963604</c:v>
                </c:pt>
                <c:pt idx="6">
                  <c:v>115.22128668632847</c:v>
                </c:pt>
                <c:pt idx="7">
                  <c:v>118.77503515313271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D74-4A34-83F0-1F90881E6DA4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537010272"/>
        <c:axId val="736167664"/>
      </c:lineChart>
      <c:catAx>
        <c:axId val="5370102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736167664"/>
        <c:crosses val="autoZero"/>
        <c:auto val="1"/>
        <c:lblAlgn val="ctr"/>
        <c:lblOffset val="100"/>
        <c:noMultiLvlLbl val="0"/>
      </c:catAx>
      <c:valAx>
        <c:axId val="736167664"/>
        <c:scaling>
          <c:orientation val="minMax"/>
          <c:max val="120"/>
          <c:min val="8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\ ##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370102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sz="2000" dirty="0"/>
              <a:t>Medián hrubé měsíční mzdy/platu učitelů</a:t>
            </a:r>
            <a:r>
              <a:rPr lang="cs-CZ" sz="2000" baseline="0" dirty="0"/>
              <a:t> (bez ředitelů)</a:t>
            </a:r>
            <a:r>
              <a:rPr lang="cs-CZ" sz="2000" dirty="0"/>
              <a:t> - ČSÚ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'T1.5'!$G$5</c:f>
              <c:strCache>
                <c:ptCount val="1"/>
                <c:pt idx="0">
                  <c:v>MŠ</c:v>
                </c:pt>
              </c:strCache>
            </c:strRef>
          </c:tx>
          <c:spPr>
            <a:ln w="508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'T1.5'!$A$7:$A$14</c:f>
              <c:numCache>
                <c:formatCode>General</c:formatCode>
                <c:ptCount val="8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</c:numCache>
            </c:numRef>
          </c:cat>
          <c:val>
            <c:numRef>
              <c:f>'T1.5'!$G$7:$G$14</c:f>
              <c:numCache>
                <c:formatCode>#,##0</c:formatCode>
                <c:ptCount val="8"/>
                <c:pt idx="0">
                  <c:v>22876.0458</c:v>
                </c:pt>
                <c:pt idx="1">
                  <c:v>23373.335200000001</c:v>
                </c:pt>
                <c:pt idx="2">
                  <c:v>23683.246800000001</c:v>
                </c:pt>
                <c:pt idx="3">
                  <c:v>24803.5033</c:v>
                </c:pt>
                <c:pt idx="4">
                  <c:v>26419.198700000001</c:v>
                </c:pt>
                <c:pt idx="5">
                  <c:v>29241.796999999999</c:v>
                </c:pt>
                <c:pt idx="6">
                  <c:v>33566.998899999999</c:v>
                </c:pt>
                <c:pt idx="7">
                  <c:v>36520.038800000002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DF6-4077-B019-E474F9141776}"/>
            </c:ext>
          </c:extLst>
        </c:ser>
        <c:ser>
          <c:idx val="2"/>
          <c:order val="1"/>
          <c:tx>
            <c:strRef>
              <c:f>'T1.5'!$H$5</c:f>
              <c:strCache>
                <c:ptCount val="1"/>
                <c:pt idx="0">
                  <c:v>ZŠ</c:v>
                </c:pt>
              </c:strCache>
            </c:strRef>
          </c:tx>
          <c:spPr>
            <a:ln w="5080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'T1.5'!$A$7:$A$14</c:f>
              <c:numCache>
                <c:formatCode>General</c:formatCode>
                <c:ptCount val="8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</c:numCache>
            </c:numRef>
          </c:cat>
          <c:val>
            <c:numRef>
              <c:f>'T1.5'!$H$7:$H$14</c:f>
              <c:numCache>
                <c:formatCode>#,##0</c:formatCode>
                <c:ptCount val="8"/>
                <c:pt idx="0">
                  <c:v>26476.7683</c:v>
                </c:pt>
                <c:pt idx="1">
                  <c:v>27204.217499999999</c:v>
                </c:pt>
                <c:pt idx="2">
                  <c:v>28006.035199999998</c:v>
                </c:pt>
                <c:pt idx="3">
                  <c:v>29451.8603</c:v>
                </c:pt>
                <c:pt idx="4">
                  <c:v>31676.640800000001</c:v>
                </c:pt>
                <c:pt idx="5">
                  <c:v>35251.660499999998</c:v>
                </c:pt>
                <c:pt idx="6">
                  <c:v>40757.062599999997</c:v>
                </c:pt>
                <c:pt idx="7">
                  <c:v>44828.499000000003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DF6-4077-B019-E474F9141776}"/>
            </c:ext>
          </c:extLst>
        </c:ser>
        <c:ser>
          <c:idx val="3"/>
          <c:order val="2"/>
          <c:tx>
            <c:strRef>
              <c:f>'T1.5'!$I$5</c:f>
              <c:strCache>
                <c:ptCount val="1"/>
                <c:pt idx="0">
                  <c:v>SŠ</c:v>
                </c:pt>
              </c:strCache>
            </c:strRef>
          </c:tx>
          <c:spPr>
            <a:ln w="5080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'T1.5'!$A$7:$A$14</c:f>
              <c:numCache>
                <c:formatCode>General</c:formatCode>
                <c:ptCount val="8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</c:numCache>
            </c:numRef>
          </c:cat>
          <c:val>
            <c:numRef>
              <c:f>'T1.5'!$I$7:$I$14</c:f>
              <c:numCache>
                <c:formatCode>#,##0</c:formatCode>
                <c:ptCount val="8"/>
                <c:pt idx="0">
                  <c:v>26689.2235</c:v>
                </c:pt>
                <c:pt idx="1">
                  <c:v>27318.737700000001</c:v>
                </c:pt>
                <c:pt idx="2">
                  <c:v>28305.927199999998</c:v>
                </c:pt>
                <c:pt idx="3">
                  <c:v>29703.382300000001</c:v>
                </c:pt>
                <c:pt idx="4">
                  <c:v>31640.3158</c:v>
                </c:pt>
                <c:pt idx="5">
                  <c:v>35597.405599999998</c:v>
                </c:pt>
                <c:pt idx="6">
                  <c:v>41038.352400000003</c:v>
                </c:pt>
                <c:pt idx="7">
                  <c:v>45128.341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DF6-4077-B019-E474F91417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23889520"/>
        <c:axId val="613408928"/>
      </c:lineChart>
      <c:catAx>
        <c:axId val="10238895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13408928"/>
        <c:crosses val="autoZero"/>
        <c:auto val="1"/>
        <c:lblAlgn val="ctr"/>
        <c:lblOffset val="100"/>
        <c:noMultiLvlLbl val="0"/>
      </c:catAx>
      <c:valAx>
        <c:axId val="613408928"/>
        <c:scaling>
          <c:orientation val="minMax"/>
          <c:min val="22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0238895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sz="2000"/>
              <a:t>Poměr k mediánu mezd zaměstnanců v ČR celkem (%) - ČSÚ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lineChart>
        <c:grouping val="standard"/>
        <c:varyColors val="0"/>
        <c:ser>
          <c:idx val="1"/>
          <c:order val="1"/>
          <c:tx>
            <c:strRef>
              <c:f>'T1.5'!$G$5</c:f>
              <c:strCache>
                <c:ptCount val="1"/>
                <c:pt idx="0">
                  <c:v>MŠ</c:v>
                </c:pt>
              </c:strCache>
            </c:strRef>
          </c:tx>
          <c:spPr>
            <a:ln w="508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'T1.5'!$A$20:$A$27</c:f>
              <c:numCache>
                <c:formatCode>General</c:formatCode>
                <c:ptCount val="8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</c:numCache>
            </c:numRef>
          </c:cat>
          <c:val>
            <c:numRef>
              <c:f>'T1.5'!$G$20:$G$27</c:f>
              <c:numCache>
                <c:formatCode>#\ ##0.0</c:formatCode>
                <c:ptCount val="8"/>
                <c:pt idx="0">
                  <c:v>102.73980867690649</c:v>
                </c:pt>
                <c:pt idx="1">
                  <c:v>102.31717387497812</c:v>
                </c:pt>
                <c:pt idx="2">
                  <c:v>99.819804433954317</c:v>
                </c:pt>
                <c:pt idx="3">
                  <c:v>99.475882665309371</c:v>
                </c:pt>
                <c:pt idx="4">
                  <c:v>98.421853088761793</c:v>
                </c:pt>
                <c:pt idx="5">
                  <c:v>100.19704951186151</c:v>
                </c:pt>
                <c:pt idx="6">
                  <c:v>106.78591370859306</c:v>
                </c:pt>
                <c:pt idx="7">
                  <c:v>109.81597994615595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D2C-4676-A150-E8FAAE63A413}"/>
            </c:ext>
          </c:extLst>
        </c:ser>
        <c:ser>
          <c:idx val="2"/>
          <c:order val="2"/>
          <c:tx>
            <c:strRef>
              <c:f>'T1.5'!$H$5</c:f>
              <c:strCache>
                <c:ptCount val="1"/>
                <c:pt idx="0">
                  <c:v>ZŠ</c:v>
                </c:pt>
              </c:strCache>
            </c:strRef>
          </c:tx>
          <c:spPr>
            <a:ln w="508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'T1.5'!$A$20:$A$27</c:f>
              <c:numCache>
                <c:formatCode>General</c:formatCode>
                <c:ptCount val="8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</c:numCache>
            </c:numRef>
          </c:cat>
          <c:val>
            <c:numRef>
              <c:f>'T1.5'!$H$20:$H$27</c:f>
              <c:numCache>
                <c:formatCode>#\ ##0.0</c:formatCode>
                <c:ptCount val="8"/>
                <c:pt idx="0">
                  <c:v>118.91120228150542</c:v>
                </c:pt>
                <c:pt idx="1">
                  <c:v>119.08692654526351</c:v>
                </c:pt>
                <c:pt idx="2">
                  <c:v>118.0394301610048</c:v>
                </c:pt>
                <c:pt idx="3">
                  <c:v>118.11838690858978</c:v>
                </c:pt>
                <c:pt idx="4">
                  <c:v>118.0078821680189</c:v>
                </c:pt>
                <c:pt idx="5">
                  <c:v>120.78985339012623</c:v>
                </c:pt>
                <c:pt idx="6">
                  <c:v>129.65949630425033</c:v>
                </c:pt>
                <c:pt idx="7">
                  <c:v>134.7995705634429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D2C-4676-A150-E8FAAE63A413}"/>
            </c:ext>
          </c:extLst>
        </c:ser>
        <c:ser>
          <c:idx val="3"/>
          <c:order val="3"/>
          <c:tx>
            <c:strRef>
              <c:f>'T1.5'!$I$5</c:f>
              <c:strCache>
                <c:ptCount val="1"/>
                <c:pt idx="0">
                  <c:v>SŠ</c:v>
                </c:pt>
              </c:strCache>
            </c:strRef>
          </c:tx>
          <c:spPr>
            <a:ln w="5080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'T1.5'!$A$20:$A$27</c:f>
              <c:numCache>
                <c:formatCode>General</c:formatCode>
                <c:ptCount val="8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</c:numCache>
            </c:numRef>
          </c:cat>
          <c:val>
            <c:numRef>
              <c:f>'T1.5'!$I$20:$I$27</c:f>
              <c:numCache>
                <c:formatCode>#\ ##0.0</c:formatCode>
                <c:ptCount val="8"/>
                <c:pt idx="0">
                  <c:v>119.86537096919069</c:v>
                </c:pt>
                <c:pt idx="1">
                  <c:v>119.58824067588864</c:v>
                </c:pt>
                <c:pt idx="2">
                  <c:v>119.30341060440024</c:v>
                </c:pt>
                <c:pt idx="3">
                  <c:v>119.12713041780785</c:v>
                </c:pt>
                <c:pt idx="4">
                  <c:v>117.87255732891053</c:v>
                </c:pt>
                <c:pt idx="5">
                  <c:v>121.97454935471362</c:v>
                </c:pt>
                <c:pt idx="6">
                  <c:v>130.55435700953393</c:v>
                </c:pt>
                <c:pt idx="7">
                  <c:v>135.70119729060329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D2C-4676-A150-E8FAAE63A4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17929472"/>
        <c:axId val="1029567568"/>
        <c:extLst>
          <c:ext xmlns:c15="http://schemas.microsoft.com/office/drawing/2012/chart" uri="{02D57815-91ED-43cb-92C2-25804820EDAC}">
            <c15:filteredLineSeries>
              <c15:ser>
                <c:idx val="0"/>
                <c:order val="0"/>
                <c:spPr>
                  <a:ln w="28575" cap="rnd">
                    <a:solidFill>
                      <a:schemeClr val="accent1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/>
                    </a:solidFill>
                    <a:ln w="9525">
                      <a:solidFill>
                        <a:schemeClr val="accent1"/>
                      </a:solidFill>
                    </a:ln>
                    <a:effectLst/>
                  </c:spPr>
                </c:marker>
                <c:cat>
                  <c:numRef>
                    <c:extLst>
                      <c:ext uri="{02D57815-91ED-43cb-92C2-25804820EDAC}">
                        <c15:formulaRef>
                          <c15:sqref>'T1.5'!$A$20:$A$27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2013</c:v>
                      </c:pt>
                      <c:pt idx="1">
                        <c:v>2014</c:v>
                      </c:pt>
                      <c:pt idx="2">
                        <c:v>2015</c:v>
                      </c:pt>
                      <c:pt idx="3">
                        <c:v>2016</c:v>
                      </c:pt>
                      <c:pt idx="4">
                        <c:v>2017</c:v>
                      </c:pt>
                      <c:pt idx="5">
                        <c:v>2018</c:v>
                      </c:pt>
                      <c:pt idx="6">
                        <c:v>2019</c:v>
                      </c:pt>
                      <c:pt idx="7">
                        <c:v>2020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'T1.5'!$B$20:$B$27</c15:sqref>
                        </c15:formulaRef>
                      </c:ext>
                    </c:extLst>
                    <c:numCache>
                      <c:formatCode>General</c:formatCode>
                      <c:ptCount val="8"/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3-DD2C-4676-A150-E8FAAE63A413}"/>
                  </c:ext>
                </c:extLst>
              </c15:ser>
            </c15:filteredLineSeries>
            <c15:filteredLine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'T1.5'!$J$5</c15:sqref>
                        </c15:formulaRef>
                      </c:ext>
                    </c:extLst>
                    <c:strCache>
                      <c:ptCount val="1"/>
                      <c:pt idx="0">
                        <c:v>pro SVP</c:v>
                      </c:pt>
                    </c:strCache>
                  </c:strRef>
                </c:tx>
                <c:spPr>
                  <a:ln w="28575" cap="rnd">
                    <a:solidFill>
                      <a:schemeClr val="accent5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'T1.5'!$A$20:$A$27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2013</c:v>
                      </c:pt>
                      <c:pt idx="1">
                        <c:v>2014</c:v>
                      </c:pt>
                      <c:pt idx="2">
                        <c:v>2015</c:v>
                      </c:pt>
                      <c:pt idx="3">
                        <c:v>2016</c:v>
                      </c:pt>
                      <c:pt idx="4">
                        <c:v>2017</c:v>
                      </c:pt>
                      <c:pt idx="5">
                        <c:v>2018</c:v>
                      </c:pt>
                      <c:pt idx="6">
                        <c:v>2019</c:v>
                      </c:pt>
                      <c:pt idx="7">
                        <c:v>2020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'T1.5'!$J$20:$J$27</c15:sqref>
                        </c15:formulaRef>
                      </c:ext>
                    </c:extLst>
                    <c:numCache>
                      <c:formatCode>#\ ##0.0</c:formatCode>
                      <c:ptCount val="8"/>
                      <c:pt idx="0">
                        <c:v>123.84584748046348</c:v>
                      </c:pt>
                      <c:pt idx="1">
                        <c:v>123.27872001400806</c:v>
                      </c:pt>
                      <c:pt idx="2">
                        <c:v>121.54973657590828</c:v>
                      </c:pt>
                      <c:pt idx="3">
                        <c:v>122.82410707929338</c:v>
                      </c:pt>
                      <c:pt idx="4">
                        <c:v>121.82496615537882</c:v>
                      </c:pt>
                      <c:pt idx="5">
                        <c:v>124.8441066211326</c:v>
                      </c:pt>
                      <c:pt idx="6">
                        <c:v>132.53740238228383</c:v>
                      </c:pt>
                      <c:pt idx="7">
                        <c:v>135.10318466304196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DD2C-4676-A150-E8FAAE63A413}"/>
                  </c:ext>
                </c:extLst>
              </c15:ser>
            </c15:filteredLineSeries>
          </c:ext>
        </c:extLst>
      </c:lineChart>
      <c:catAx>
        <c:axId val="8179294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029567568"/>
        <c:crosses val="autoZero"/>
        <c:auto val="1"/>
        <c:lblAlgn val="ctr"/>
        <c:lblOffset val="100"/>
        <c:noMultiLvlLbl val="0"/>
      </c:catAx>
      <c:valAx>
        <c:axId val="1029567568"/>
        <c:scaling>
          <c:orientation val="minMax"/>
          <c:min val="9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\ ##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8179294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FFFE37-5B72-41CD-A3D0-D4A2922361B1}" type="datetimeFigureOut">
              <a:rPr lang="cs-CZ" smtClean="0"/>
              <a:t>22.09.2021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951891-3EBD-45A6-8A7F-A43C96ABE34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10896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2C9A5B-1EE5-41B1-A14D-0086EB452C30}" type="datetimeFigureOut">
              <a:rPr lang="cs-CZ" smtClean="0"/>
              <a:t>22.09.2021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375547-E490-4E46-896A-3B9E014CC75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39627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F951AA-9F8B-428B-A8AB-0848D2BC2380}" type="slidenum">
              <a:rPr lang="cs-CZ" smtClean="0"/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014661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F951AA-9F8B-428B-A8AB-0848D2BC2380}" type="slidenum">
              <a:rPr lang="cs-CZ" smtClean="0"/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377432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hasCustomPrompt="1"/>
          </p:nvPr>
        </p:nvSpPr>
        <p:spPr>
          <a:xfrm>
            <a:off x="768000" y="1224000"/>
            <a:ext cx="7824000" cy="1522800"/>
          </a:xfrm>
        </p:spPr>
        <p:txBody>
          <a:bodyPr lIns="0" tIns="0" rIns="0" bIns="0" anchor="b">
            <a:noAutofit/>
          </a:bodyPr>
          <a:lstStyle>
            <a:lvl1pPr algn="l">
              <a:defRPr sz="3400" cap="small" baseline="0">
                <a:solidFill>
                  <a:srgbClr val="87888A"/>
                </a:solidFill>
                <a:latin typeface="Calibri" panose="020F0502020204030204" pitchFamily="34" charset="0"/>
              </a:defRPr>
            </a:lvl1pPr>
          </a:lstStyle>
          <a:p>
            <a:r>
              <a:rPr lang="cs-CZ"/>
              <a:t>Změny financování </a:t>
            </a:r>
            <a:br>
              <a:rPr lang="cs-CZ"/>
            </a:br>
            <a:r>
              <a:rPr lang="cs-CZ"/>
              <a:t>regionálního školství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768000" y="6022800"/>
            <a:ext cx="5181696" cy="415200"/>
          </a:xfr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 cap="small" baseline="0">
                <a:solidFill>
                  <a:srgbClr val="87888A"/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592383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cs-CZ"/>
              <a:t>Aktuální stav přípravy změny financování </a:t>
            </a:r>
            <a:r>
              <a:rPr lang="cs-CZ" err="1"/>
              <a:t>RgŠ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729599" y="1825625"/>
            <a:ext cx="10515600" cy="4351338"/>
          </a:xfrm>
        </p:spPr>
        <p:txBody>
          <a:bodyPr>
            <a:noAutofit/>
          </a:bodyPr>
          <a:lstStyle>
            <a:lvl1pPr>
              <a:defRPr/>
            </a:lvl1pPr>
            <a:lvl2pPr marL="108000" indent="0">
              <a:buNone/>
              <a:defRPr/>
            </a:lvl2pPr>
            <a:lvl3pPr marL="612000" indent="-180000">
              <a:defRPr/>
            </a:lvl3pPr>
            <a:lvl4pPr>
              <a:defRPr lang="cs-CZ" sz="1900" kern="1200" baseline="0" dirty="0" smtClean="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432000" indent="0">
              <a:buFont typeface="Arial" panose="020B0604020202020204" pitchFamily="34" charset="0"/>
              <a:buNone/>
              <a:defRPr baseline="0"/>
            </a:lvl5pPr>
            <a:lvl6pPr marL="1260000">
              <a:defRPr lang="cs-CZ" sz="1900" b="0" kern="120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</a:lstStyle>
          <a:p>
            <a:pPr lvl="0"/>
            <a:r>
              <a:rPr lang="cs-CZ"/>
              <a:t>zákon č. 167/2018 Sb. posunul účinnost změny financování o 1 rok, </a:t>
            </a:r>
            <a:br>
              <a:rPr lang="cs-CZ"/>
            </a:br>
            <a:r>
              <a:rPr lang="cs-CZ"/>
              <a:t>tj. na 1. ledna 2020</a:t>
            </a:r>
          </a:p>
          <a:p>
            <a:pPr lvl="0"/>
            <a:r>
              <a:rPr lang="cs-CZ"/>
              <a:t>rok 2019 – přechodový rok </a:t>
            </a:r>
          </a:p>
          <a:p>
            <a:pPr marL="612000" lvl="3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cs-CZ"/>
              <a:t>financování jako doposud (republikové a krajské normativy)</a:t>
            </a:r>
          </a:p>
          <a:p>
            <a:pPr lvl="3"/>
            <a:r>
              <a:rPr lang="cs-CZ"/>
              <a:t>doplněny 3 nové jednoroční rozvojové programy:</a:t>
            </a:r>
          </a:p>
          <a:p>
            <a:pPr lvl="4"/>
            <a:r>
              <a:rPr lang="cs-CZ"/>
              <a:t>	od 1. 1. 2019</a:t>
            </a:r>
          </a:p>
          <a:p>
            <a:pPr lvl="5"/>
            <a:r>
              <a:rPr lang="cs-CZ"/>
              <a:t>RP na vyrovnávání mezikrajových rozdílů v odměňování pedagogů </a:t>
            </a:r>
            <a:br>
              <a:rPr lang="cs-CZ"/>
            </a:br>
            <a:r>
              <a:rPr lang="cs-CZ"/>
              <a:t>v MŠ, ZŠ, ŠD a SŠ – peníze jsou již na školách </a:t>
            </a:r>
          </a:p>
          <a:p>
            <a:pPr lvl="5"/>
            <a:r>
              <a:rPr lang="cs-CZ"/>
              <a:t>RP pro MŠ (překryv a rozšíření provozu MŠ)</a:t>
            </a:r>
          </a:p>
          <a:p>
            <a:pPr lvl="4"/>
            <a:r>
              <a:rPr lang="cs-CZ"/>
              <a:t>	od 1. 9. 2019</a:t>
            </a:r>
          </a:p>
          <a:p>
            <a:pPr marL="1260000" lvl="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cs-CZ"/>
              <a:t>RP pro ZŠ a SŠ na zohlednění náběhu </a:t>
            </a:r>
            <a:r>
              <a:rPr lang="cs-CZ" err="1"/>
              <a:t>PHmax</a:t>
            </a:r>
            <a:endParaRPr lang="cs-CZ"/>
          </a:p>
          <a:p>
            <a:pPr lvl="2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4252370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ul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19667" y="944564"/>
            <a:ext cx="10515600" cy="609917"/>
          </a:xfrm>
        </p:spPr>
        <p:txBody>
          <a:bodyPr anchor="t" anchorCtr="0">
            <a:noAutofit/>
          </a:bodyPr>
          <a:lstStyle>
            <a:lvl1pPr>
              <a:lnSpc>
                <a:spcPct val="100000"/>
              </a:lnSpc>
              <a:defRPr sz="2100" baseline="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‹#›</a:t>
            </a:fld>
            <a:endParaRPr lang="cs-CZ"/>
          </a:p>
        </p:txBody>
      </p:sp>
      <p:graphicFrame>
        <p:nvGraphicFramePr>
          <p:cNvPr id="7" name="Tabulka 6"/>
          <p:cNvGraphicFramePr>
            <a:graphicFrameLocks noGrp="1"/>
          </p:cNvGraphicFramePr>
          <p:nvPr userDrawn="1"/>
        </p:nvGraphicFramePr>
        <p:xfrm>
          <a:off x="729599" y="3546686"/>
          <a:ext cx="105156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>
                  <a:extLst>
                    <a:ext uri="{9D8B030D-6E8A-4147-A177-3AD203B41FA5}">
                      <a16:colId xmlns:a16="http://schemas.microsoft.com/office/drawing/2014/main" val="3532208531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446159533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3828646843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071330293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3500415985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18001944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marL="121920" marR="121920"/>
                </a:tc>
                <a:extLst>
                  <a:ext uri="{0D108BD9-81ED-4DB2-BD59-A6C34878D82A}">
                    <a16:rowId xmlns:a16="http://schemas.microsoft.com/office/drawing/2014/main" val="13982664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marL="121920" marR="121920"/>
                </a:tc>
                <a:extLst>
                  <a:ext uri="{0D108BD9-81ED-4DB2-BD59-A6C34878D82A}">
                    <a16:rowId xmlns:a16="http://schemas.microsoft.com/office/drawing/2014/main" val="2215755881"/>
                  </a:ext>
                </a:extLst>
              </a:tr>
            </a:tbl>
          </a:graphicData>
        </a:graphic>
      </p:graphicFrame>
      <p:sp>
        <p:nvSpPr>
          <p:cNvPr id="8" name="Zástupný symbol pro obsah 2"/>
          <p:cNvSpPr>
            <a:spLocks noGrp="1"/>
          </p:cNvSpPr>
          <p:nvPr>
            <p:ph idx="13"/>
          </p:nvPr>
        </p:nvSpPr>
        <p:spPr>
          <a:xfrm>
            <a:off x="729599" y="1825625"/>
            <a:ext cx="10935352" cy="1472776"/>
          </a:xfrm>
        </p:spPr>
        <p:txBody>
          <a:bodyPr>
            <a:no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9" name="Zástupný symbol pro obsah 2"/>
          <p:cNvSpPr>
            <a:spLocks noGrp="1"/>
          </p:cNvSpPr>
          <p:nvPr>
            <p:ph idx="14"/>
          </p:nvPr>
        </p:nvSpPr>
        <p:spPr>
          <a:xfrm>
            <a:off x="719667" y="4636559"/>
            <a:ext cx="10935352" cy="1472776"/>
          </a:xfrm>
        </p:spPr>
        <p:txBody>
          <a:bodyPr>
            <a:no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297619204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729599" y="1849437"/>
            <a:ext cx="51562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280964" y="1849437"/>
            <a:ext cx="51562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8197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88721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86863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lední stránk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1989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729600" y="936001"/>
            <a:ext cx="10838169" cy="62213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cs-CZ"/>
              <a:t>Aktuální stav přípravy změny financování </a:t>
            </a:r>
            <a:r>
              <a:rPr lang="cs-CZ" err="1"/>
              <a:t>RgŠ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9600" y="1825625"/>
            <a:ext cx="105156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cs-CZ"/>
              <a:t>zákon č. 167/2018 Sb. posunul účinnost změny financování o 1 rok, </a:t>
            </a:r>
            <a:br>
              <a:rPr lang="cs-CZ"/>
            </a:br>
            <a:r>
              <a:rPr lang="cs-CZ"/>
              <a:t>tj. na 1. ledna 2020</a:t>
            </a:r>
          </a:p>
          <a:p>
            <a:pPr lvl="0"/>
            <a:r>
              <a:rPr lang="cs-CZ"/>
              <a:t>rok 2019 – přechodový rok </a:t>
            </a:r>
          </a:p>
          <a:p>
            <a:pPr marL="612000" lvl="3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cs-CZ"/>
              <a:t>financování jako doposud (republikové a krajské normativy)</a:t>
            </a:r>
          </a:p>
          <a:p>
            <a:pPr lvl="3"/>
            <a:r>
              <a:rPr lang="cs-CZ"/>
              <a:t>doplněny 3 nové jednoroční rozvojové programy:</a:t>
            </a:r>
          </a:p>
          <a:p>
            <a:pPr lvl="4"/>
            <a:r>
              <a:rPr lang="cs-CZ"/>
              <a:t>	od 1. 1. 2019</a:t>
            </a:r>
          </a:p>
          <a:p>
            <a:pPr lvl="5"/>
            <a:r>
              <a:rPr lang="cs-CZ"/>
              <a:t>RP na vyrovnávání mezikrajových rozdílů v odměňování pedagogů </a:t>
            </a:r>
            <a:br>
              <a:rPr lang="cs-CZ"/>
            </a:br>
            <a:r>
              <a:rPr lang="cs-CZ"/>
              <a:t>v MŠ, ZŠ, ŠD a SŠ – peníze jsou již na školách </a:t>
            </a:r>
          </a:p>
          <a:p>
            <a:pPr lvl="5"/>
            <a:r>
              <a:rPr lang="cs-CZ"/>
              <a:t>RP pro MŠ (překryv a rozšíření provozu MŠ)</a:t>
            </a:r>
          </a:p>
          <a:p>
            <a:pPr lvl="4"/>
            <a:r>
              <a:rPr lang="cs-CZ"/>
              <a:t>	od 1. 9. 2019</a:t>
            </a:r>
          </a:p>
          <a:p>
            <a:pPr marL="1260000" lvl="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cs-CZ"/>
              <a:t>RP pro ZŠ a SŠ na zohlednění náběhu </a:t>
            </a:r>
            <a:r>
              <a:rPr lang="cs-CZ" err="1"/>
              <a:t>PHmax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11694566" y="101218"/>
            <a:ext cx="4974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323BD8D3-A9DD-40CB-A396-ADCE34852C7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832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100" kern="1200" cap="all" baseline="0">
          <a:solidFill>
            <a:srgbClr val="428D96"/>
          </a:solidFill>
          <a:latin typeface="Calibri" panose="020F0502020204030204" pitchFamily="34" charset="0"/>
          <a:ea typeface="+mj-ea"/>
          <a:cs typeface="+mj-cs"/>
        </a:defRPr>
      </a:lvl1pPr>
    </p:titleStyle>
    <p:bodyStyle>
      <a:lvl1pPr marL="324000" indent="-2160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rgbClr val="428D96"/>
        </a:buClr>
        <a:buFont typeface="Calibri Light" panose="020F0302020204030204" pitchFamily="34" charset="0"/>
        <a:buChar char="●"/>
        <a:defRPr sz="1900" kern="1200" baseline="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324000" indent="-2160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>
          <a:srgbClr val="428D96"/>
        </a:buClr>
        <a:buFont typeface="Calibri Light" panose="020F0302020204030204" pitchFamily="34" charset="0"/>
        <a:buChar char="●"/>
        <a:defRPr sz="1900" kern="1200" baseline="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612000" indent="-1800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900" kern="1200" baseline="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3pPr>
      <a:lvl4pPr marL="612000" indent="-1800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900" kern="1200" baseline="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4pPr>
      <a:lvl5pPr marL="612000" indent="-1800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900" kern="1200" baseline="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5pPr>
      <a:lvl6pPr marL="1260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40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595">
          <p15:clr>
            <a:srgbClr val="F26B43"/>
          </p15:clr>
        </p15:guide>
        <p15:guide id="4" orient="horz" pos="390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smt.cz/vzdelavani/stredni-vzdelavani/prijimani-na-stredni-skoly-a-konzervatore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68000" y="284309"/>
            <a:ext cx="7824000" cy="2976703"/>
          </a:xfrm>
        </p:spPr>
        <p:txBody>
          <a:bodyPr/>
          <a:lstStyle/>
          <a:p>
            <a:br>
              <a:rPr lang="cs-CZ" dirty="0"/>
            </a:br>
            <a:br>
              <a:rPr lang="cs-CZ" dirty="0"/>
            </a:br>
            <a:br>
              <a:rPr lang="cs-CZ" dirty="0"/>
            </a:br>
            <a:r>
              <a:rPr lang="cs-CZ" sz="4400" dirty="0"/>
              <a:t>Konference Školství 2022</a:t>
            </a:r>
            <a:br>
              <a:rPr lang="cs-CZ" sz="4400" dirty="0"/>
            </a:br>
            <a:br>
              <a:rPr lang="cs-CZ" sz="4400" dirty="0"/>
            </a:br>
            <a:endParaRPr lang="cs-CZ" sz="2800" dirty="0">
              <a:solidFill>
                <a:schemeClr val="tx1"/>
              </a:solidFill>
              <a:latin typeface="Calibri"/>
              <a:cs typeface="Calibri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768000" y="5892801"/>
            <a:ext cx="5181696" cy="680890"/>
          </a:xfrm>
        </p:spPr>
        <p:txBody>
          <a:bodyPr vert="horz" lIns="0" tIns="0" rIns="0" bIns="0" rtlCol="0" anchor="t">
            <a:normAutofit fontScale="55000" lnSpcReduction="20000"/>
          </a:bodyPr>
          <a:lstStyle/>
          <a:p>
            <a:pPr>
              <a:spcAft>
                <a:spcPts val="300"/>
              </a:spcAft>
            </a:pPr>
            <a:r>
              <a:rPr lang="cs-CZ" sz="4200" spc="300" dirty="0">
                <a:latin typeface="Calibri"/>
                <a:cs typeface="Calibri"/>
              </a:rPr>
              <a:t>JAN MAREŠ</a:t>
            </a:r>
          </a:p>
          <a:p>
            <a:r>
              <a:rPr lang="cs-CZ" sz="3500" dirty="0">
                <a:latin typeface="Calibri"/>
                <a:cs typeface="Calibri"/>
              </a:rPr>
              <a:t>23. září 2021</a:t>
            </a:r>
          </a:p>
          <a:p>
            <a:endParaRPr lang="cs-CZ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351377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9511628B-28E9-4F9B-9906-6EF04A583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10</a:t>
            </a:fld>
            <a:endParaRPr lang="cs-CZ"/>
          </a:p>
        </p:txBody>
      </p:sp>
      <p:graphicFrame>
        <p:nvGraphicFramePr>
          <p:cNvPr id="4" name="Graf 3">
            <a:extLst>
              <a:ext uri="{FF2B5EF4-FFF2-40B4-BE49-F238E27FC236}">
                <a16:creationId xmlns:a16="http://schemas.microsoft.com/office/drawing/2014/main" id="{6BE37CAF-7500-479E-9B54-4A5EC09429B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19694080"/>
              </p:ext>
            </p:extLst>
          </p:nvPr>
        </p:nvGraphicFramePr>
        <p:xfrm>
          <a:off x="690283" y="663388"/>
          <a:ext cx="10721788" cy="5459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18333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68000" y="284309"/>
            <a:ext cx="7824000" cy="2700938"/>
          </a:xfrm>
        </p:spPr>
        <p:txBody>
          <a:bodyPr/>
          <a:lstStyle/>
          <a:p>
            <a:r>
              <a:rPr lang="cs-CZ" dirty="0"/>
              <a:t>Bilance a výhled</a:t>
            </a:r>
            <a:br>
              <a:rPr lang="cs-CZ" dirty="0"/>
            </a:br>
            <a:r>
              <a:rPr lang="cs-CZ" sz="2800" dirty="0">
                <a:latin typeface="Calibri"/>
                <a:cs typeface="Calibri"/>
              </a:rPr>
              <a:t>střední vzdělávání – přijímání a ukončení studia</a:t>
            </a:r>
            <a:endParaRPr lang="cs-CZ" sz="2800" dirty="0">
              <a:solidFill>
                <a:schemeClr val="tx1"/>
              </a:solidFill>
              <a:latin typeface="Calibri"/>
              <a:cs typeface="Calibri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endParaRPr lang="cs-CZ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993768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EFA9B7F-3F86-4616-AF29-996014D633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Přechod ze základního vzdělávání do středního vzdělání </a:t>
            </a:r>
            <a:br>
              <a:rPr lang="cs-CZ" dirty="0"/>
            </a:br>
            <a:r>
              <a:rPr lang="cs-CZ" dirty="0"/>
              <a:t>a přijímací řízení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8CB0013-F2E0-4107-A7FA-E9F5ACBAD9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9599" y="1825625"/>
            <a:ext cx="10838169" cy="4351338"/>
          </a:xfrm>
        </p:spPr>
        <p:txBody>
          <a:bodyPr vert="horz" lIns="0" tIns="0" rIns="0" bIns="0" rtlCol="0" anchor="t">
            <a:noAutofit/>
          </a:bodyPr>
          <a:lstStyle/>
          <a:p>
            <a:pPr marL="323850" indent="-215900"/>
            <a:r>
              <a:rPr lang="cs-CZ" dirty="0">
                <a:latin typeface="Calibri Light"/>
                <a:cs typeface="Calibri Light"/>
              </a:rPr>
              <a:t>Jednotná přijímací zkouška</a:t>
            </a:r>
          </a:p>
          <a:p>
            <a:pPr marL="107950" indent="0">
              <a:buNone/>
            </a:pPr>
            <a:endParaRPr lang="cs-CZ" dirty="0"/>
          </a:p>
          <a:p>
            <a:pPr marL="323850" indent="-215900"/>
            <a:r>
              <a:rPr lang="cs-CZ" dirty="0">
                <a:latin typeface="Calibri Light"/>
                <a:cs typeface="Calibri Light"/>
              </a:rPr>
              <a:t>Vracíme se (pevně věříme) do běžného režimu školského zákona</a:t>
            </a: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3A8B13D9-BACE-47D1-8147-9672DDB5A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12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019004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8D3CB08-DA7F-43EA-B9C6-E14E4776A0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9600" y="716545"/>
            <a:ext cx="10838169" cy="622138"/>
          </a:xfrm>
        </p:spPr>
        <p:txBody>
          <a:bodyPr/>
          <a:lstStyle/>
          <a:p>
            <a:r>
              <a:rPr lang="cs-CZ" dirty="0"/>
              <a:t>Přijímání do středního vzdělávání v pandemické době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6C04C173-12A7-4D64-B983-03954DEA85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9600" y="1435608"/>
            <a:ext cx="10515600" cy="4617067"/>
          </a:xfrm>
        </p:spPr>
        <p:txBody>
          <a:bodyPr/>
          <a:lstStyle/>
          <a:p>
            <a:r>
              <a:rPr lang="cs-CZ" sz="1600" dirty="0"/>
              <a:t>Ve školních letech 2019/2020 a 2020/2021 došlo v důsledku pandemie onemocnění Covid-19 k několika změnám v procesu přijímacího řízení na střední školy.</a:t>
            </a:r>
          </a:p>
          <a:p>
            <a:r>
              <a:rPr lang="cs-CZ" sz="1600" dirty="0"/>
              <a:t>Ve školním roce 2019/2020 došlo k přijetí zákona č. 135/2020 Sb., o zvláštních pravidlech pro přijímání k některým druhům vzdělávání a k jejich ukončování ve školním roce 2019/2020. V roce 2020/2021 díky ustanovení § 184a školského zákona byly úpravy řešeny opatřeními obecné povahy vydanými ministerstvem.</a:t>
            </a:r>
          </a:p>
          <a:p>
            <a:r>
              <a:rPr lang="cs-CZ" sz="1600" dirty="0"/>
              <a:t>Změny se týkaly zejm. posunů termínů konání přijímacích zkoušek, ale ve snaze vyjít vstříc uchazečům o střední vzdělávání byly učiněny i některé další změny oproti legislativně stanoveným postupům. V obou letech byla navýšena časová dotace pro konání písemných testů jednotné zkoušky – </a:t>
            </a:r>
            <a:r>
              <a:rPr lang="cs-CZ" sz="1600" b="1" dirty="0"/>
              <a:t>o 10 minut u zkoušky z českého jazyka a literatury </a:t>
            </a:r>
            <a:r>
              <a:rPr lang="cs-CZ" sz="1600" dirty="0"/>
              <a:t>a </a:t>
            </a:r>
            <a:r>
              <a:rPr lang="cs-CZ" sz="1600" b="1" dirty="0"/>
              <a:t>o 15 minut u zkoušky z matematiky</a:t>
            </a:r>
            <a:r>
              <a:rPr lang="cs-CZ" sz="1600" dirty="0"/>
              <a:t>.</a:t>
            </a:r>
          </a:p>
          <a:p>
            <a:r>
              <a:rPr lang="cs-CZ" sz="1600" dirty="0"/>
              <a:t>Navíc v loňském školním roce </a:t>
            </a:r>
            <a:r>
              <a:rPr lang="cs-CZ" sz="1600" b="1" dirty="0"/>
              <a:t>nebylo povinností </a:t>
            </a:r>
            <a:r>
              <a:rPr lang="cs-CZ" sz="1600" dirty="0"/>
              <a:t>škol se čtyřletými obory vzdělání </a:t>
            </a:r>
            <a:r>
              <a:rPr lang="cs-CZ" sz="1600" b="1" dirty="0"/>
              <a:t>zahrnout do kritérií přijímacího řízení výsledek jednotné přijímací zkoušky</a:t>
            </a:r>
            <a:r>
              <a:rPr lang="cs-CZ" sz="1600" dirty="0"/>
              <a:t>, přesto měl každý takový uchazeč právo na konání jednotné zkoušky ve dvou termínech, a</a:t>
            </a: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cs-CZ" sz="1600" dirty="0"/>
              <a:t>to vždy na škole uvedené na přihlášce jako první.</a:t>
            </a:r>
          </a:p>
          <a:p>
            <a:pPr marL="108000" indent="0">
              <a:buNone/>
            </a:pPr>
            <a:r>
              <a:rPr lang="cs-CZ" sz="1600" dirty="0"/>
              <a:t>Díky všem výše popsaným úpravám proběhlo přijímací řízení v těchto letech řádně a bez zásadních problémů. Dokonce výsledky jednotných přijímacích zkoušek ukázaly, že se žáci i v době distančního vzdělávání dobře připravili na jednotné i školní přijímací zkoušky. Zejména uchazeči o víceletá gymnázia prokazovali i lepší výsledky než v letech před pandemií. Důvodem mohla být prodloužená doba na vykonání písemných testů či intenzivnější příprava na zkoušky v domácím prostředí.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9E3F5A8-9E37-4A1F-8E01-E6CA889A0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13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332211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8D3CB08-DA7F-43EA-B9C6-E14E4776A0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9600" y="796447"/>
            <a:ext cx="10838169" cy="622138"/>
          </a:xfrm>
        </p:spPr>
        <p:txBody>
          <a:bodyPr/>
          <a:lstStyle/>
          <a:p>
            <a:r>
              <a:rPr lang="cs-CZ" dirty="0"/>
              <a:t>Přijímání do středního vzdělávání v letošním školním roce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6C04C173-12A7-4D64-B983-03954DEA85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9600" y="1710215"/>
            <a:ext cx="10515600" cy="4351338"/>
          </a:xfrm>
        </p:spPr>
        <p:txBody>
          <a:bodyPr/>
          <a:lstStyle/>
          <a:p>
            <a:pPr marL="108000" indent="0">
              <a:buNone/>
            </a:pPr>
            <a:r>
              <a:rPr lang="cs-CZ" sz="1600" dirty="0"/>
              <a:t>Pro přijímací řízení ve školním roce 2021/2022 předpokládáme systém přijímání dle stávající platné legislativy, tedy v souladu se školským zákonem a vyhláškou č. 353/2016 Sb., o přijímacím řízení ke střednímu vzdělávání, ve znění pozdějších předpisů.</a:t>
            </a:r>
          </a:p>
          <a:p>
            <a:r>
              <a:rPr lang="cs-CZ" sz="1600" dirty="0"/>
              <a:t>Termíny konání jednotné zkoušky:</a:t>
            </a:r>
          </a:p>
          <a:p>
            <a:pPr marL="360000" indent="0">
              <a:spcAft>
                <a:spcPts val="0"/>
              </a:spcAft>
              <a:buNone/>
            </a:pPr>
            <a:r>
              <a:rPr lang="cs-CZ" sz="1600" dirty="0"/>
              <a:t>Čtyřleté obory vzdělání, včetně nástavbového studia: 1. termín: úterý</a:t>
            </a:r>
            <a:r>
              <a:rPr lang="cs-CZ" sz="1600" b="1" dirty="0"/>
              <a:t> 12. dubna 2022, </a:t>
            </a:r>
            <a:r>
              <a:rPr lang="cs-CZ" sz="1600" dirty="0"/>
              <a:t>2. termín: středa </a:t>
            </a:r>
            <a:r>
              <a:rPr lang="cs-CZ" sz="1600" b="1" dirty="0"/>
              <a:t>13. dubna 2022</a:t>
            </a:r>
            <a:endParaRPr lang="cs-CZ" sz="1600" dirty="0"/>
          </a:p>
          <a:p>
            <a:pPr marL="360000" indent="0">
              <a:spcAft>
                <a:spcPts val="0"/>
              </a:spcAft>
              <a:buNone/>
            </a:pPr>
            <a:r>
              <a:rPr lang="cs-CZ" sz="1600" dirty="0"/>
              <a:t>Obory šestiletých a osmiletých gymnázií: 1. termín: úterý </a:t>
            </a:r>
            <a:r>
              <a:rPr lang="cs-CZ" sz="1600" b="1" dirty="0"/>
              <a:t>19. dubna 2022, </a:t>
            </a:r>
            <a:r>
              <a:rPr lang="cs-CZ" sz="1600" dirty="0"/>
              <a:t>2. termín: středa </a:t>
            </a:r>
            <a:r>
              <a:rPr lang="cs-CZ" sz="1600" b="1" dirty="0"/>
              <a:t>20. dubna 2022</a:t>
            </a:r>
          </a:p>
          <a:p>
            <a:pPr marL="360000" indent="0">
              <a:spcAft>
                <a:spcPts val="0"/>
              </a:spcAft>
              <a:buNone/>
            </a:pPr>
            <a:r>
              <a:rPr lang="cs-CZ" sz="1600" b="1" dirty="0"/>
              <a:t>Náhradní termín </a:t>
            </a:r>
            <a:r>
              <a:rPr lang="cs-CZ" sz="1600" dirty="0"/>
              <a:t>pro všechny uvedené obory vzdělání: 1. termín: úterý </a:t>
            </a:r>
            <a:r>
              <a:rPr lang="cs-CZ" sz="1600" b="1" dirty="0"/>
              <a:t>10. května 2022, </a:t>
            </a:r>
            <a:r>
              <a:rPr lang="cs-CZ" sz="1600" dirty="0"/>
              <a:t>2. termín: středa </a:t>
            </a:r>
            <a:r>
              <a:rPr lang="cs-CZ" sz="1600" b="1" dirty="0"/>
              <a:t>11. května 2022</a:t>
            </a:r>
          </a:p>
          <a:p>
            <a:pPr marL="360000" indent="0">
              <a:spcAft>
                <a:spcPts val="0"/>
              </a:spcAft>
              <a:buNone/>
            </a:pPr>
            <a:endParaRPr lang="cs-CZ" sz="1600" dirty="0"/>
          </a:p>
          <a:p>
            <a:pPr lvl="0"/>
            <a:r>
              <a:rPr lang="cs-CZ" sz="1600" dirty="0"/>
              <a:t>Období pro konání talentových zkoušek je stanoveno v pracovních dnech v období od 2. ledna do 15. ledna; v případě oboru vzdělání Gymnázium se sportovní přípravou v pracovních dnech od 2. ledna do 15. února. </a:t>
            </a:r>
          </a:p>
          <a:p>
            <a:pPr lvl="0"/>
            <a:r>
              <a:rPr lang="cs-CZ" sz="1600" dirty="0"/>
              <a:t>Období pro konání přijímacích zkoušek v prvním kole přijímacího řízení se pro obory vzdělání s maturitní zkouškou konají v</a:t>
            </a: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cs-CZ" sz="1600" dirty="0"/>
              <a:t>pracovních dnech v období od 12. dubna do 28. dubna; pro ostatní obory vzdělání se konají v pracovních dnech v období od 22. dubna do 30. dubna. </a:t>
            </a:r>
          </a:p>
          <a:p>
            <a:pPr lvl="0">
              <a:spcAft>
                <a:spcPts val="0"/>
              </a:spcAft>
            </a:pPr>
            <a:r>
              <a:rPr lang="cs-CZ" sz="1600" dirty="0"/>
              <a:t>Podrobnější informace k termínům konání i k realizaci přijímacího řízení ve školním roce 2021/2022 jsou zveřejněny na webu MŠMT na odkazu </a:t>
            </a:r>
            <a:r>
              <a:rPr lang="cs-CZ" sz="1600" dirty="0">
                <a:hlinkClick r:id="rId2"/>
              </a:rPr>
              <a:t>https://www.msmt.cz/</a:t>
            </a:r>
            <a:r>
              <a:rPr lang="cs-CZ" sz="1600" dirty="0" err="1">
                <a:hlinkClick r:id="rId2"/>
              </a:rPr>
              <a:t>vzdelavani</a:t>
            </a:r>
            <a:r>
              <a:rPr lang="cs-CZ" sz="1600" dirty="0">
                <a:hlinkClick r:id="rId2"/>
              </a:rPr>
              <a:t>/</a:t>
            </a:r>
            <a:r>
              <a:rPr lang="cs-CZ" sz="1600" dirty="0" err="1">
                <a:hlinkClick r:id="rId2"/>
              </a:rPr>
              <a:t>stredni-vzdelavani</a:t>
            </a:r>
            <a:r>
              <a:rPr lang="cs-CZ" sz="1600" dirty="0">
                <a:hlinkClick r:id="rId2"/>
              </a:rPr>
              <a:t>/</a:t>
            </a:r>
            <a:r>
              <a:rPr lang="cs-CZ" sz="1600" dirty="0" err="1">
                <a:hlinkClick r:id="rId2"/>
              </a:rPr>
              <a:t>prijimani</a:t>
            </a:r>
            <a:r>
              <a:rPr lang="cs-CZ" sz="1600" dirty="0">
                <a:hlinkClick r:id="rId2"/>
              </a:rPr>
              <a:t>-na-</a:t>
            </a:r>
            <a:r>
              <a:rPr lang="cs-CZ" sz="1600" dirty="0" err="1">
                <a:hlinkClick r:id="rId2"/>
              </a:rPr>
              <a:t>stredni</a:t>
            </a:r>
            <a:r>
              <a:rPr lang="cs-CZ" sz="1600" dirty="0">
                <a:hlinkClick r:id="rId2"/>
              </a:rPr>
              <a:t>-</a:t>
            </a:r>
            <a:r>
              <a:rPr lang="cs-CZ" sz="1600" dirty="0" err="1">
                <a:hlinkClick r:id="rId2"/>
              </a:rPr>
              <a:t>skoly</a:t>
            </a:r>
            <a:r>
              <a:rPr lang="cs-CZ" sz="1600" dirty="0">
                <a:hlinkClick r:id="rId2"/>
              </a:rPr>
              <a:t>-a-</a:t>
            </a:r>
            <a:r>
              <a:rPr lang="cs-CZ" sz="1600" dirty="0" err="1">
                <a:hlinkClick r:id="rId2"/>
              </a:rPr>
              <a:t>konzervatore</a:t>
            </a:r>
            <a:r>
              <a:rPr lang="cs-CZ" sz="1600" dirty="0"/>
              <a:t>. </a:t>
            </a:r>
          </a:p>
          <a:p>
            <a:pPr marL="360000" lvl="0" indent="0">
              <a:spcAft>
                <a:spcPts val="0"/>
              </a:spcAft>
              <a:buNone/>
            </a:pPr>
            <a:endParaRPr lang="cs-CZ" sz="1200" dirty="0"/>
          </a:p>
          <a:p>
            <a:pPr marL="108000" indent="0">
              <a:buNone/>
            </a:pP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9E3F5A8-9E37-4A1F-8E01-E6CA889A0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14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259131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7824BA1-3593-4486-BA3C-54A6DD6741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Ukončování studia ve středním vzdělávání 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492EC9D1-F35F-4744-B232-1925810DFE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9599" y="1825625"/>
            <a:ext cx="11733090" cy="4512204"/>
          </a:xfrm>
        </p:spPr>
        <p:txBody>
          <a:bodyPr vert="horz" lIns="0" tIns="0" rIns="0" bIns="0" rtlCol="0" anchor="t">
            <a:noAutofit/>
          </a:bodyPr>
          <a:lstStyle/>
          <a:p>
            <a:pPr marL="107950" lvl="1"/>
            <a:r>
              <a:rPr lang="cs-CZ" b="1" dirty="0">
                <a:latin typeface="Calibri Light"/>
                <a:cs typeface="Calibri Light"/>
              </a:rPr>
              <a:t>Jednotná závěrečná zkouška / Maturitní zkouška</a:t>
            </a:r>
            <a:endParaRPr lang="cs-CZ" b="1" dirty="0"/>
          </a:p>
          <a:p>
            <a:pPr marL="450850" lvl="1" indent="-342900">
              <a:buFont typeface="Arial" panose="020F0302020204030204" pitchFamily="34" charset="0"/>
              <a:buChar char="•"/>
            </a:pPr>
            <a:r>
              <a:rPr lang="cs-CZ" dirty="0">
                <a:latin typeface="Calibri Light"/>
                <a:cs typeface="Calibri Light"/>
              </a:rPr>
              <a:t>2021 proběhly v režimu zkoušky (v upraveném modelu), probíhá </a:t>
            </a:r>
            <a:br>
              <a:rPr lang="cs-CZ" dirty="0">
                <a:latin typeface="Calibri Light"/>
                <a:cs typeface="Calibri Light"/>
              </a:rPr>
            </a:br>
            <a:r>
              <a:rPr lang="cs-CZ" dirty="0">
                <a:latin typeface="Calibri Light"/>
                <a:cs typeface="Calibri Light"/>
              </a:rPr>
              <a:t>hodnocení a meziroční porovnání (podmínky, mimořádný termín)</a:t>
            </a:r>
            <a:endParaRPr lang="cs-CZ">
              <a:cs typeface="Calibri Light" panose="020F0302020204030204" pitchFamily="34" charset="0"/>
            </a:endParaRPr>
          </a:p>
          <a:p>
            <a:pPr marL="450850" lvl="1" indent="-342900">
              <a:buFont typeface="Arial" panose="020F0302020204030204" pitchFamily="34" charset="0"/>
              <a:buChar char="•"/>
            </a:pPr>
            <a:r>
              <a:rPr lang="cs-CZ" b="1" dirty="0">
                <a:latin typeface="Calibri Light"/>
                <a:cs typeface="Calibri Light"/>
              </a:rPr>
              <a:t>2022 proběhnou ve standardním modelu</a:t>
            </a:r>
            <a:r>
              <a:rPr lang="cs-CZ" dirty="0">
                <a:latin typeface="Calibri Light"/>
                <a:cs typeface="Calibri Light"/>
              </a:rPr>
              <a:t> </a:t>
            </a:r>
            <a:br>
              <a:rPr lang="cs-CZ" dirty="0">
                <a:latin typeface="Calibri Light"/>
                <a:cs typeface="Calibri Light"/>
              </a:rPr>
            </a:br>
            <a:r>
              <a:rPr lang="cs-CZ" dirty="0">
                <a:latin typeface="Calibri Light"/>
                <a:cs typeface="Calibri Light"/>
              </a:rPr>
              <a:t>- v kompetenci ředitelů škol </a:t>
            </a:r>
            <a:r>
              <a:rPr lang="cs-CZ" b="1" dirty="0">
                <a:latin typeface="Calibri Light"/>
                <a:cs typeface="Calibri Light"/>
              </a:rPr>
              <a:t>upravit RVP vzdělávacích programů</a:t>
            </a:r>
            <a:r>
              <a:rPr lang="cs-CZ" dirty="0">
                <a:latin typeface="Calibri Light"/>
                <a:cs typeface="Calibri Light"/>
              </a:rPr>
              <a:t> </a:t>
            </a:r>
            <a:br>
              <a:rPr lang="cs-CZ" dirty="0">
                <a:latin typeface="Calibri Light"/>
                <a:cs typeface="Calibri Light"/>
              </a:rPr>
            </a:br>
            <a:r>
              <a:rPr lang="cs-CZ" dirty="0">
                <a:latin typeface="Calibri Light"/>
                <a:cs typeface="Calibri Light"/>
              </a:rPr>
              <a:t>se zaměřením na stěžejní výuku pro úspěšné ukončení SŠ</a:t>
            </a:r>
            <a:br>
              <a:rPr lang="cs-CZ" dirty="0">
                <a:latin typeface="Calibri Light"/>
                <a:cs typeface="Calibri Light"/>
              </a:rPr>
            </a:br>
            <a:endParaRPr lang="cs-CZ">
              <a:cs typeface="Calibri Light" panose="020F0302020204030204" pitchFamily="34" charset="0"/>
            </a:endParaRPr>
          </a:p>
          <a:p>
            <a:pPr marL="107950" lvl="1"/>
            <a:r>
              <a:rPr lang="cs-CZ" b="1" dirty="0">
                <a:solidFill>
                  <a:schemeClr val="accent1"/>
                </a:solidFill>
                <a:latin typeface="Calibri Light"/>
                <a:cs typeface="Calibri Light"/>
              </a:rPr>
              <a:t>Strategie 2030  - nové pojetí maturitní zkoušky</a:t>
            </a:r>
            <a:r>
              <a:rPr lang="cs-CZ" dirty="0">
                <a:latin typeface="Calibri Light"/>
                <a:cs typeface="Calibri Light"/>
              </a:rPr>
              <a:t> </a:t>
            </a:r>
            <a:endParaRPr lang="cs-CZ" dirty="0"/>
          </a:p>
          <a:p>
            <a:pPr marL="323850" indent="-215900"/>
            <a:r>
              <a:rPr lang="cs-CZ" dirty="0">
                <a:latin typeface="Calibri Light"/>
                <a:cs typeface="Calibri Light"/>
              </a:rPr>
              <a:t>Přesun písemných prací a ústních zkoušek z jazyků do profilové části </a:t>
            </a:r>
          </a:p>
          <a:p>
            <a:pPr marL="323850" indent="-215900"/>
            <a:r>
              <a:rPr lang="cs-CZ" dirty="0">
                <a:latin typeface="Calibri Light"/>
                <a:cs typeface="Calibri Light"/>
              </a:rPr>
              <a:t>Zrušení povinné maturitní zkoušky z matematiky ve společné části </a:t>
            </a:r>
          </a:p>
          <a:p>
            <a:pPr marL="323850" indent="-215900"/>
            <a:r>
              <a:rPr lang="cs-CZ" dirty="0">
                <a:latin typeface="Calibri Light"/>
                <a:cs typeface="Calibri Light"/>
              </a:rPr>
              <a:t>Uznání výsledku mezinárodního jazykového certifikátu </a:t>
            </a:r>
          </a:p>
          <a:p>
            <a:pPr marL="323850" indent="-215900"/>
            <a:r>
              <a:rPr lang="cs-CZ" dirty="0">
                <a:latin typeface="Calibri Light"/>
                <a:cs typeface="Calibri Light"/>
              </a:rPr>
              <a:t>Pokusné ověřování </a:t>
            </a:r>
          </a:p>
          <a:p>
            <a:pPr marL="611505" lvl="2" indent="-179705"/>
            <a:r>
              <a:rPr lang="cs-CZ" b="1" dirty="0">
                <a:latin typeface="Calibri Light"/>
                <a:cs typeface="Calibri Light"/>
              </a:rPr>
              <a:t>alternativní zkoušky profilové části MZ konané formou komplexní absolventské práce s obhajobou ve SOŠ</a:t>
            </a:r>
            <a:r>
              <a:rPr lang="cs-CZ" dirty="0">
                <a:latin typeface="Calibri Light"/>
                <a:cs typeface="Calibri Light"/>
              </a:rPr>
              <a:t> </a:t>
            </a:r>
          </a:p>
          <a:p>
            <a:pPr marL="611505" lvl="2" indent="-179705"/>
            <a:r>
              <a:rPr lang="cs-CZ" b="1" dirty="0">
                <a:latin typeface="Calibri Light"/>
                <a:cs typeface="Calibri Light"/>
              </a:rPr>
              <a:t>uznávání mezinárodních certifikačních standardů ICT v rámci jedné zkoušky profilové části MZ</a:t>
            </a:r>
            <a:endParaRPr lang="cs-CZ" dirty="0">
              <a:latin typeface="Calibri Light"/>
              <a:cs typeface="Calibri Light"/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E6E26CE6-13EB-49B0-BB4B-1FD860FE7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15</a:t>
            </a:fld>
            <a:endParaRPr lang="cs-CZ"/>
          </a:p>
        </p:txBody>
      </p:sp>
      <p:pic>
        <p:nvPicPr>
          <p:cNvPr id="5122" name="Picture 2" descr="Může jít o obrázek 1 person , standing a text that says 'MS #MATURITY MŠMT PREDSTAVILO DALŠÍ ÚPRAVY MATURITNÍCH ZKOUŠEK'">
            <a:extLst>
              <a:ext uri="{FF2B5EF4-FFF2-40B4-BE49-F238E27FC236}">
                <a16:creationId xmlns:a16="http://schemas.microsoft.com/office/drawing/2014/main" id="{62D88964-8916-4925-939E-335DF13FA3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4689" y="1825625"/>
            <a:ext cx="3550441" cy="2975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12910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62C2EDBF-B155-4C3C-932D-A23201B64A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9599" y="962895"/>
            <a:ext cx="10838169" cy="622138"/>
          </a:xfrm>
        </p:spPr>
        <p:txBody>
          <a:bodyPr>
            <a:normAutofit/>
          </a:bodyPr>
          <a:lstStyle/>
          <a:p>
            <a:r>
              <a:rPr lang="cs-CZ" dirty="0"/>
              <a:t>Maturitní zkouška 2022 </a:t>
            </a:r>
            <a:br>
              <a:rPr lang="cs-CZ" sz="1600" dirty="0"/>
            </a:br>
            <a:r>
              <a:rPr lang="cs-CZ" sz="1600" dirty="0"/>
              <a:t> ve světle novely školského zákona č. 284/2020 Sb. a maturitní vyhlášky č. 405/2020 Sb. </a:t>
            </a:r>
          </a:p>
        </p:txBody>
      </p:sp>
      <p:sp>
        <p:nvSpPr>
          <p:cNvPr id="5" name="Zástupný symbol pro obsah 4">
            <a:extLst>
              <a:ext uri="{FF2B5EF4-FFF2-40B4-BE49-F238E27FC236}">
                <a16:creationId xmlns:a16="http://schemas.microsoft.com/office/drawing/2014/main" id="{DA7F31B7-4E92-4B70-AA06-52A2C09FC0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7447" y="1754906"/>
            <a:ext cx="3760105" cy="4518279"/>
          </a:xfrm>
        </p:spPr>
        <p:txBody>
          <a:bodyPr>
            <a:normAutofit lnSpcReduction="10000"/>
          </a:bodyPr>
          <a:lstStyle/>
          <a:p>
            <a:pPr marL="108000" indent="0">
              <a:buNone/>
            </a:pPr>
            <a:r>
              <a:rPr lang="cs-CZ" sz="1600" b="1" dirty="0">
                <a:solidFill>
                  <a:schemeClr val="accent5"/>
                </a:solidFill>
              </a:rPr>
              <a:t>SPOLEČNÁ ČÁST</a:t>
            </a:r>
          </a:p>
          <a:p>
            <a:pPr marL="108000" indent="0">
              <a:buNone/>
            </a:pPr>
            <a:r>
              <a:rPr lang="cs-CZ" sz="1600" dirty="0"/>
              <a:t>Koná se formou </a:t>
            </a:r>
            <a:r>
              <a:rPr lang="cs-CZ" sz="1600" b="1" dirty="0"/>
              <a:t>didaktických testů</a:t>
            </a:r>
          </a:p>
          <a:p>
            <a:pPr marL="108000" indent="0">
              <a:buNone/>
            </a:pPr>
            <a:r>
              <a:rPr lang="cs-CZ" sz="1600" dirty="0"/>
              <a:t>2 povinné zkoušky</a:t>
            </a:r>
          </a:p>
          <a:p>
            <a:r>
              <a:rPr lang="cs-CZ" sz="1600" b="1" dirty="0"/>
              <a:t>Český jazyk a literatura</a:t>
            </a:r>
          </a:p>
          <a:p>
            <a:r>
              <a:rPr lang="cs-CZ" sz="1600" b="1" dirty="0"/>
              <a:t>Volba mezi cizím jazykem nebo matematikou</a:t>
            </a:r>
          </a:p>
          <a:p>
            <a:pPr marL="108000" indent="0">
              <a:buNone/>
            </a:pPr>
            <a:endParaRPr lang="cs-CZ" sz="1600" dirty="0"/>
          </a:p>
          <a:p>
            <a:pPr marL="108000" indent="0">
              <a:buNone/>
            </a:pPr>
            <a:r>
              <a:rPr lang="cs-CZ" sz="1600" dirty="0"/>
              <a:t>Až 2 nepovinné zkoušky</a:t>
            </a:r>
          </a:p>
          <a:p>
            <a:r>
              <a:rPr lang="cs-CZ" sz="1600" dirty="0"/>
              <a:t>Matematika rozšiřující</a:t>
            </a:r>
          </a:p>
          <a:p>
            <a:r>
              <a:rPr lang="cs-CZ" sz="1600" dirty="0"/>
              <a:t>Matematika</a:t>
            </a:r>
          </a:p>
          <a:p>
            <a:r>
              <a:rPr lang="cs-CZ" sz="1600" dirty="0"/>
              <a:t>Cizí jazyk</a:t>
            </a:r>
          </a:p>
          <a:p>
            <a:pPr marL="108000" indent="0">
              <a:buNone/>
            </a:pPr>
            <a:endParaRPr lang="cs-CZ" sz="1600" dirty="0"/>
          </a:p>
          <a:p>
            <a:pPr marL="108000" indent="0">
              <a:buNone/>
            </a:pPr>
            <a:r>
              <a:rPr lang="cs-CZ" sz="1600" dirty="0"/>
              <a:t>Hodnocení uspěl/neuspěl a procentuální vyjádření úspěšnosti</a:t>
            </a:r>
          </a:p>
        </p:txBody>
      </p:sp>
      <p:sp>
        <p:nvSpPr>
          <p:cNvPr id="6" name="Zástupný symbol pro obsah 5">
            <a:extLst>
              <a:ext uri="{FF2B5EF4-FFF2-40B4-BE49-F238E27FC236}">
                <a16:creationId xmlns:a16="http://schemas.microsoft.com/office/drawing/2014/main" id="{729293AA-3739-45B4-82A5-723BDF999B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36593" y="1727845"/>
            <a:ext cx="6537960" cy="4694546"/>
          </a:xfrm>
        </p:spPr>
        <p:txBody>
          <a:bodyPr>
            <a:noAutofit/>
          </a:bodyPr>
          <a:lstStyle/>
          <a:p>
            <a:pPr marL="108000" indent="0">
              <a:buNone/>
            </a:pPr>
            <a:r>
              <a:rPr lang="cs-CZ" sz="1600" b="1" dirty="0">
                <a:solidFill>
                  <a:schemeClr val="accent5"/>
                </a:solidFill>
              </a:rPr>
              <a:t>PROFILOVÁ ČÁST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1600" b="1" dirty="0"/>
              <a:t>Český jazyk a literatura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1600" b="1" dirty="0"/>
              <a:t>Cizí jazyk </a:t>
            </a:r>
            <a:r>
              <a:rPr lang="cs-CZ" sz="1600" dirty="0"/>
              <a:t>(pokud jej žák zvolil ve společné části)</a:t>
            </a:r>
          </a:p>
          <a:p>
            <a:pPr marL="108000" indent="0">
              <a:buNone/>
            </a:pPr>
            <a:r>
              <a:rPr lang="cs-CZ" sz="1600" dirty="0"/>
              <a:t>Zkouška z českého jazyka a literatury a z cizího jazyka se koná vždy </a:t>
            </a:r>
            <a:r>
              <a:rPr lang="cs-CZ" sz="1600" b="1" dirty="0"/>
              <a:t>formou písemné práce a ústní zkoušky</a:t>
            </a:r>
          </a:p>
          <a:p>
            <a:pPr marL="108000" indent="0">
              <a:buNone/>
            </a:pPr>
            <a:r>
              <a:rPr lang="cs-CZ" sz="1600" b="1" dirty="0"/>
              <a:t>Další 2–3 povinné zkoušky </a:t>
            </a:r>
            <a:r>
              <a:rPr lang="cs-CZ" sz="1600" dirty="0"/>
              <a:t>dle RVP a ŠVP, které stanoví ředitel školy</a:t>
            </a:r>
          </a:p>
          <a:p>
            <a:pPr marL="108000" indent="0">
              <a:buNone/>
            </a:pPr>
            <a:r>
              <a:rPr lang="cs-CZ" sz="1600" dirty="0"/>
              <a:t>A až 2 nepovinné zkoušky, které stanoví ředitel školy</a:t>
            </a:r>
          </a:p>
          <a:p>
            <a:pPr marL="108000" indent="0">
              <a:buNone/>
            </a:pPr>
            <a:r>
              <a:rPr lang="cs-CZ" sz="1600" dirty="0"/>
              <a:t>Hodnocení podle klasifikační stupnice (1-5)</a:t>
            </a:r>
          </a:p>
          <a:p>
            <a:pPr marL="108000" indent="0">
              <a:buNone/>
            </a:pPr>
            <a:r>
              <a:rPr lang="cs-CZ" sz="1600" dirty="0"/>
              <a:t>Zkoušku z cizího jazyka je možné nahradit mezinárodně uznávaným certifikátem pro střední odborné školy v jazykové úrovni dle SERR B1 a pro gymnázia B2.</a:t>
            </a:r>
          </a:p>
          <a:p>
            <a:pPr marL="108000" indent="0">
              <a:buNone/>
            </a:pPr>
            <a:r>
              <a:rPr lang="cs-CZ" sz="1600" dirty="0"/>
              <a:t>V rámci pokusného ověřování je možné nahradit také část jedné zkoušky mezinárodním certifikátem ICT nebo nahradit celou profilovou část (vyjma ústní zkoušky z ČJL) alternativní zkouškou konanou formou komplexní absolventské práce s obhajobou (podrobněji dále)</a:t>
            </a:r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0B4E2EA1-7A16-4802-BF47-ECC16318A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022442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ZÁVĚREČNÁ </a:t>
            </a:r>
            <a:r>
              <a:rPr lang="cs-CZ" dirty="0" err="1"/>
              <a:t>ZKOUŠKa</a:t>
            </a:r>
            <a:r>
              <a:rPr lang="cs-CZ" dirty="0"/>
              <a:t> </a:t>
            </a:r>
            <a:r>
              <a:rPr lang="cs-CZ" sz="2000" dirty="0"/>
              <a:t>2019/2020 a 2020/2021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29600" y="1558139"/>
            <a:ext cx="10515600" cy="4382084"/>
          </a:xfrm>
        </p:spPr>
        <p:txBody>
          <a:bodyPr/>
          <a:lstStyle/>
          <a:p>
            <a:pPr marL="108000" indent="0">
              <a:buNone/>
            </a:pPr>
            <a:r>
              <a:rPr lang="cs-CZ" sz="1600" dirty="0">
                <a:latin typeface="+mj-lt"/>
              </a:rPr>
              <a:t>Závěrečná zkouška ve školním roce 2019/2020 proběhla v upravené podobě na základě zákona č.</a:t>
            </a:r>
            <a:r>
              <a:rPr lang="cs-CZ" sz="1600" dirty="0">
                <a:latin typeface="+mj-lt"/>
                <a:cs typeface="Calibri" panose="020F0502020204030204" pitchFamily="34" charset="0"/>
              </a:rPr>
              <a:t> </a:t>
            </a:r>
            <a:r>
              <a:rPr lang="cs-CZ" sz="1600" dirty="0">
                <a:latin typeface="+mj-lt"/>
              </a:rPr>
              <a:t>135/2020 Sb., o zvláštních pravidlech pro přijímání k některým druhům vzdělávání a k jejich ukončování ve školním roce 2019/2020. </a:t>
            </a:r>
          </a:p>
          <a:p>
            <a:pPr marL="108000" indent="0">
              <a:buNone/>
            </a:pPr>
            <a:r>
              <a:rPr lang="cs-CZ" sz="1600" dirty="0">
                <a:latin typeface="+mj-lt"/>
              </a:rPr>
              <a:t>Závěrečná zkouška ve školním roce 2020/2021 proběhla také v upravené podobě na základě opatření obecné povahy, která byla vydána v souladu s § 184a školského zákona. </a:t>
            </a:r>
          </a:p>
          <a:p>
            <a:pPr marL="108000" indent="0">
              <a:buNone/>
            </a:pPr>
            <a:r>
              <a:rPr lang="cs-CZ" sz="1600" dirty="0">
                <a:latin typeface="+mj-lt"/>
              </a:rPr>
              <a:t>Upravený model 2020/2021 pomohl žákům zvládnout dílčí zkoušky. Všichni žáci </a:t>
            </a:r>
            <a:r>
              <a:rPr lang="cs-CZ" sz="1600" b="1" dirty="0">
                <a:latin typeface="+mj-lt"/>
              </a:rPr>
              <a:t>povinně skládali praktickou zkoušku </a:t>
            </a:r>
            <a:r>
              <a:rPr lang="cs-CZ" sz="1600" dirty="0">
                <a:latin typeface="+mj-lt"/>
              </a:rPr>
              <a:t>a ředitel školy rozhodl, zda druhá zkouška bude písemná nebo ústní. U písemné zkoušky se také prodloužil čas jejího konání </a:t>
            </a:r>
            <a:r>
              <a:rPr lang="cs-CZ" sz="1600" b="1" dirty="0">
                <a:latin typeface="+mj-lt"/>
              </a:rPr>
              <a:t>o 30 minut na celkových 270 minut</a:t>
            </a:r>
            <a:r>
              <a:rPr lang="cs-CZ" sz="1600" dirty="0">
                <a:latin typeface="+mj-lt"/>
              </a:rPr>
              <a:t>.</a:t>
            </a:r>
          </a:p>
          <a:p>
            <a:pPr marL="108000" indent="0">
              <a:buNone/>
            </a:pPr>
            <a:r>
              <a:rPr lang="cs-CZ" sz="1600" dirty="0">
                <a:latin typeface="+mj-lt"/>
              </a:rPr>
              <a:t>Výsledky ukázaly, že upravený model závěrečných zkoušek umožnil žákům tyto zkoušku zvládnout i v tak náročných podmínkách. S ohledem na objektivní výpadek prezenčního vzdělávání, se ředitelům škol doporučilo, aby se v rámci výuky ve 2. pololetí zaměřili pouze na předměty související se závěrečnou zkouškou a po obnovení prezenčního praktického vyučování posílili praktickou výuku.</a:t>
            </a:r>
          </a:p>
          <a:p>
            <a:pPr marL="108000" indent="0">
              <a:buNone/>
            </a:pPr>
            <a:r>
              <a:rPr lang="cs-CZ" sz="1600" b="1" dirty="0">
                <a:latin typeface="+mj-lt"/>
              </a:rPr>
              <a:t>Ve školním roce 2021/2022 předpokládáme model závěrečné zkoušky zachovat v souladu se stávající platnou legislativou – školským zákonem a vyhláškou o ukončování vzdělávání ve středních školách závěrečnou zkouškou a o ukončování vzdělávání v</a:t>
            </a:r>
            <a:r>
              <a:rPr lang="cs-CZ" sz="1600" b="1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cs-CZ" sz="1600" b="1" dirty="0">
                <a:latin typeface="+mj-lt"/>
              </a:rPr>
              <a:t>konzervatoři absolutoriem</a:t>
            </a:r>
            <a:r>
              <a:rPr lang="cs-CZ" sz="1600" dirty="0">
                <a:latin typeface="+mj-lt"/>
              </a:rPr>
              <a:t>. </a:t>
            </a:r>
          </a:p>
          <a:p>
            <a:pPr marL="108000" indent="0" algn="just">
              <a:buNone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17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786562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68000" y="284309"/>
            <a:ext cx="7824000" cy="2763691"/>
          </a:xfrm>
        </p:spPr>
        <p:txBody>
          <a:bodyPr/>
          <a:lstStyle/>
          <a:p>
            <a:r>
              <a:rPr lang="cs-CZ" dirty="0"/>
              <a:t>Pokusné ověřování </a:t>
            </a:r>
            <a:br>
              <a:rPr lang="cs-CZ" dirty="0"/>
            </a:br>
            <a:r>
              <a:rPr lang="cs-CZ" dirty="0"/>
              <a:t>a Inovace oborové soustavy</a:t>
            </a:r>
            <a:endParaRPr lang="cs-CZ" sz="2800" dirty="0">
              <a:solidFill>
                <a:schemeClr val="tx1"/>
              </a:solidFill>
              <a:latin typeface="Calibri"/>
              <a:cs typeface="Calibri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endParaRPr lang="cs-CZ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915391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401D53B7-5F35-4EE1-9299-8E8766123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19</a:t>
            </a:fld>
            <a:endParaRPr lang="cs-CZ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E4E2A7A1-D7E6-4DAC-B2D7-88B78D4F1F1C}"/>
              </a:ext>
            </a:extLst>
          </p:cNvPr>
          <p:cNvSpPr txBox="1"/>
          <p:nvPr/>
        </p:nvSpPr>
        <p:spPr>
          <a:xfrm>
            <a:off x="754602" y="466343"/>
            <a:ext cx="10821880" cy="47038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sz="2100" cap="all" dirty="0">
                <a:solidFill>
                  <a:srgbClr val="428D96"/>
                </a:solidFill>
                <a:latin typeface="Calibri" panose="020F0502020204030204" pitchFamily="34" charset="0"/>
                <a:ea typeface="+mj-ea"/>
                <a:cs typeface="+mj-cs"/>
              </a:rPr>
              <a:t>Pokusné ověřování</a:t>
            </a:r>
          </a:p>
          <a:p>
            <a:pPr lvl="0"/>
            <a:endParaRPr lang="cs-CZ" sz="2100" cap="all" dirty="0">
              <a:solidFill>
                <a:srgbClr val="428D96"/>
              </a:solidFill>
              <a:latin typeface="Calibri" panose="020F0502020204030204" pitchFamily="34" charset="0"/>
              <a:ea typeface="+mj-ea"/>
              <a:cs typeface="+mj-cs"/>
            </a:endParaRPr>
          </a:p>
          <a:p>
            <a:pPr lvl="0">
              <a:spcAft>
                <a:spcPts val="800"/>
              </a:spcAft>
            </a:pPr>
            <a:r>
              <a:rPr lang="cs-CZ" cap="all" dirty="0">
                <a:solidFill>
                  <a:srgbClr val="428D96"/>
                </a:solidFill>
                <a:latin typeface="+mj-lt"/>
              </a:rPr>
              <a:t>1. „model l0 + H“</a:t>
            </a:r>
          </a:p>
          <a:p>
            <a:pPr marL="324000" indent="-216000" defTabSz="914400">
              <a:spcAft>
                <a:spcPts val="800"/>
              </a:spcAft>
              <a:buClr>
                <a:srgbClr val="428D96"/>
              </a:buClr>
              <a:buFont typeface="Calibri Light" panose="020F0302020204030204" pitchFamily="34" charset="0"/>
              <a:buChar char="●"/>
            </a:pPr>
            <a:r>
              <a:rPr lang="cs-CZ" sz="1600" dirty="0">
                <a:solidFill>
                  <a:prstClr val="black"/>
                </a:solidFill>
                <a:latin typeface="Calibri Light" panose="020F0302020204030204" pitchFamily="34" charset="0"/>
              </a:rPr>
              <a:t>Nařízením vlády č. 354/2020 Sb., došlo na základě pokusného ověřování ke změně znění nařízení vlády č. 211/2010 Sb., o</a:t>
            </a:r>
            <a:r>
              <a:rPr lang="cs-CZ" sz="16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cs-CZ" sz="1600" dirty="0">
                <a:solidFill>
                  <a:prstClr val="black"/>
                </a:solidFill>
                <a:latin typeface="Calibri Light" panose="020F0302020204030204" pitchFamily="34" charset="0"/>
              </a:rPr>
              <a:t>soustavě oborů vzdělání v základním, středním a vyšším odborném vzdělávání, kdy se stanovily v příloze D6 komplementární obory vzdělání poskytující střední vzdělání s výučním listem a střední vzdělání s maturitní zkouškou s účinností od 1. září 2021. Do nařízení vlády bylo implementováno 28 komplementárních oborů vzdělání.</a:t>
            </a:r>
          </a:p>
          <a:p>
            <a:pPr marL="324000" indent="-216000" defTabSz="914400">
              <a:spcAft>
                <a:spcPts val="800"/>
              </a:spcAft>
              <a:buClr>
                <a:srgbClr val="428D96"/>
              </a:buClr>
              <a:buFont typeface="Calibri Light" panose="020F0302020204030204" pitchFamily="34" charset="0"/>
              <a:buChar char="●"/>
            </a:pPr>
            <a:r>
              <a:rPr lang="cs-CZ" sz="1600" b="1" dirty="0">
                <a:solidFill>
                  <a:prstClr val="black"/>
                </a:solidFill>
                <a:latin typeface="Calibri Light" panose="020F0302020204030204" pitchFamily="34" charset="0"/>
              </a:rPr>
              <a:t>Od 1. září 2021 </a:t>
            </a:r>
            <a:r>
              <a:rPr lang="cs-CZ" sz="1600" dirty="0">
                <a:solidFill>
                  <a:prstClr val="black"/>
                </a:solidFill>
                <a:latin typeface="Calibri Light" panose="020F0302020204030204" pitchFamily="34" charset="0"/>
              </a:rPr>
              <a:t>bylo zahájeno nové pokusné ověřování organizace a průběhu modelu vzdělávání umožňujícího dosažení středního vzdělání s výučním listem a středního vzdělání s maturitní zkouškou podle vybraných rámcových vzdělávacích programů oborů vzdělání 26-41-L/01 Mechanik elektrotechnik 26-51-H/02 Elektrikář – silnoproud 39-41-L/02 Mechanik instalatérských a elektrotechnických zařízení 26-51-H/02 Elektrikář – silnoproud.</a:t>
            </a:r>
          </a:p>
          <a:p>
            <a:pPr marL="324000" indent="-216000" defTabSz="914400">
              <a:spcAft>
                <a:spcPts val="800"/>
              </a:spcAft>
              <a:buClr>
                <a:srgbClr val="428D96"/>
              </a:buClr>
              <a:buFont typeface="Calibri Light" panose="020F0302020204030204" pitchFamily="34" charset="0"/>
              <a:buChar char="●"/>
            </a:pPr>
            <a:r>
              <a:rPr lang="cs-CZ" sz="1600" dirty="0">
                <a:solidFill>
                  <a:prstClr val="black"/>
                </a:solidFill>
                <a:latin typeface="Calibri Light" panose="020F0302020204030204" pitchFamily="34" charset="0"/>
              </a:rPr>
              <a:t>Cílem je ověření komplementárních oborů středního vzdělání s výučním listem a středního vzdělání s maturitní zkouškou u</a:t>
            </a:r>
            <a:r>
              <a:rPr lang="cs-CZ" sz="16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cs-CZ" sz="1600" dirty="0">
                <a:solidFill>
                  <a:prstClr val="black"/>
                </a:solidFill>
                <a:latin typeface="Calibri Light" panose="020F0302020204030204" pitchFamily="34" charset="0"/>
              </a:rPr>
              <a:t>vybraných oborů vzdělání kategorie stupně dosaženého vzdělání L0, které ještě nebyly ověřeny a je o ně zájem ze strany zaměstnavatelů. </a:t>
            </a:r>
          </a:p>
          <a:p>
            <a:pPr marL="324000" indent="-216000" defTabSz="914400">
              <a:spcAft>
                <a:spcPts val="800"/>
              </a:spcAft>
              <a:buClr>
                <a:srgbClr val="428D96"/>
              </a:buClr>
              <a:buFont typeface="Calibri Light" panose="020F0302020204030204" pitchFamily="34" charset="0"/>
              <a:buChar char="●"/>
            </a:pPr>
            <a:r>
              <a:rPr lang="cs-CZ" sz="1600" b="1" dirty="0">
                <a:solidFill>
                  <a:prstClr val="black"/>
                </a:solidFill>
                <a:latin typeface="Calibri Light" panose="020F0302020204030204" pitchFamily="34" charset="0"/>
              </a:rPr>
              <a:t>Ve školním roce 2021/2022 je přihlášeno 9 škol</a:t>
            </a:r>
            <a:r>
              <a:rPr lang="cs-CZ" sz="1600" dirty="0">
                <a:solidFill>
                  <a:prstClr val="black"/>
                </a:solidFill>
                <a:latin typeface="Calibri Light" panose="020F0302020204030204" pitchFamily="34" charset="0"/>
              </a:rPr>
              <a:t>. </a:t>
            </a:r>
          </a:p>
          <a:p>
            <a:pPr marL="324000" indent="-216000" defTabSz="914400">
              <a:spcAft>
                <a:spcPts val="800"/>
              </a:spcAft>
              <a:buClr>
                <a:srgbClr val="428D96"/>
              </a:buClr>
              <a:buFont typeface="Calibri Light" panose="020F0302020204030204" pitchFamily="34" charset="0"/>
              <a:buChar char="●"/>
            </a:pPr>
            <a:r>
              <a:rPr lang="cs-CZ" sz="1600" dirty="0">
                <a:solidFill>
                  <a:prstClr val="black"/>
                </a:solidFill>
                <a:latin typeface="Calibri Light" panose="020F0302020204030204" pitchFamily="34" charset="0"/>
              </a:rPr>
              <a:t>Pokusné ověřování bude ukončeno </a:t>
            </a:r>
            <a:r>
              <a:rPr lang="cs-CZ" sz="1600" b="1" dirty="0">
                <a:solidFill>
                  <a:prstClr val="black"/>
                </a:solidFill>
                <a:latin typeface="Calibri Light" panose="020F0302020204030204" pitchFamily="34" charset="0"/>
              </a:rPr>
              <a:t>31. srpna 2026.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9761214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68000" y="793020"/>
            <a:ext cx="7824000" cy="2254980"/>
          </a:xfrm>
        </p:spPr>
        <p:txBody>
          <a:bodyPr/>
          <a:lstStyle/>
          <a:p>
            <a:br>
              <a:rPr lang="cs-CZ" dirty="0"/>
            </a:br>
            <a:br>
              <a:rPr lang="cs-CZ" dirty="0"/>
            </a:br>
            <a:br>
              <a:rPr lang="cs-CZ" dirty="0"/>
            </a:br>
            <a:br>
              <a:rPr lang="cs-CZ" dirty="0"/>
            </a:br>
            <a:r>
              <a:rPr lang="cs-CZ" dirty="0"/>
              <a:t>Statistický přehled v regionálním školství</a:t>
            </a:r>
            <a:br>
              <a:rPr lang="cs-CZ" dirty="0"/>
            </a:br>
            <a:r>
              <a:rPr lang="cs-CZ" dirty="0"/>
              <a:t> - žáci a učitelé</a:t>
            </a:r>
            <a:endParaRPr lang="cs-CZ" sz="2800" dirty="0">
              <a:solidFill>
                <a:schemeClr val="tx1"/>
              </a:solidFill>
              <a:latin typeface="Calibri"/>
              <a:cs typeface="Calibri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endParaRPr lang="cs-CZ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609492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FFCEF0A6-299E-422A-A143-0BDD906A84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9598" y="283464"/>
            <a:ext cx="10864993" cy="6144768"/>
          </a:xfrm>
        </p:spPr>
        <p:txBody>
          <a:bodyPr/>
          <a:lstStyle/>
          <a:p>
            <a:pPr marL="0" indent="0" defTabSz="457200">
              <a:buNone/>
            </a:pPr>
            <a:r>
              <a:rPr lang="cs-CZ" sz="1800" cap="all" dirty="0">
                <a:solidFill>
                  <a:srgbClr val="428D96"/>
                </a:solidFill>
                <a:latin typeface="+mj-lt"/>
              </a:rPr>
              <a:t>2. „Alternativní profilová maturitní zkouška“</a:t>
            </a:r>
          </a:p>
          <a:p>
            <a:r>
              <a:rPr lang="cs-CZ" sz="1600" b="1" dirty="0">
                <a:solidFill>
                  <a:prstClr val="black"/>
                </a:solidFill>
              </a:rPr>
              <a:t>Od 15. září 2021 </a:t>
            </a:r>
            <a:r>
              <a:rPr lang="cs-CZ" sz="1600" dirty="0">
                <a:solidFill>
                  <a:prstClr val="black"/>
                </a:solidFill>
              </a:rPr>
              <a:t>bylo zahájeno nové pokusné ověřování alternativní zkoušky profilové části maturitní zkoušky formou komplexní absolventské práce s obhajobou ze všech zkušebním předmětů profilové části (vyjma ústní zkoušky z českého jazyka a literatury) ve středních odborných školách. Cílem je ověřit možnost zkoušky v této komplexní podobě. </a:t>
            </a:r>
          </a:p>
          <a:p>
            <a:r>
              <a:rPr lang="cs-CZ" sz="1600" dirty="0">
                <a:solidFill>
                  <a:prstClr val="black"/>
                </a:solidFill>
              </a:rPr>
              <a:t>Navrhovaná zkouška reflektuje kompetenční model vzdělávání v souladu se Strategií vzdělávací politiky ČR 2030+. Pokusné ověřování současně vychází z předpokladu, že absolvent oboru vzdělání s maturitní zkouškou je schopen prokázat připravenost na řešení úkolů komplexního charakteru v reálném prostředí s využitím poznatků z profilujících předmětů oboru vzdělání a kvalifikovaně ji obhájit. </a:t>
            </a:r>
          </a:p>
          <a:p>
            <a:pPr>
              <a:spcAft>
                <a:spcPts val="1200"/>
              </a:spcAft>
            </a:pPr>
            <a:r>
              <a:rPr lang="cs-CZ" sz="1600" dirty="0">
                <a:solidFill>
                  <a:prstClr val="black"/>
                </a:solidFill>
              </a:rPr>
              <a:t>Pokusné ověřování bude ukončeno </a:t>
            </a:r>
            <a:r>
              <a:rPr lang="cs-CZ" sz="1600" b="1" dirty="0">
                <a:solidFill>
                  <a:prstClr val="black"/>
                </a:solidFill>
              </a:rPr>
              <a:t>30. listopadu 2023</a:t>
            </a:r>
            <a:r>
              <a:rPr lang="cs-CZ" sz="1600" dirty="0">
                <a:solidFill>
                  <a:prstClr val="black"/>
                </a:solidFill>
              </a:rPr>
              <a:t>. </a:t>
            </a:r>
          </a:p>
          <a:p>
            <a:pPr marL="0" indent="0" defTabSz="457200">
              <a:buNone/>
            </a:pPr>
            <a:r>
              <a:rPr lang="cs-CZ" sz="1800" cap="all" dirty="0">
                <a:solidFill>
                  <a:srgbClr val="428D96"/>
                </a:solidFill>
                <a:latin typeface="+mj-lt"/>
              </a:rPr>
              <a:t>3. „uznávání mezinárodních certifikačních standardů ICT“</a:t>
            </a:r>
          </a:p>
          <a:p>
            <a:r>
              <a:rPr lang="cs-CZ" sz="1600" dirty="0">
                <a:latin typeface="+mj-lt"/>
              </a:rPr>
              <a:t>Pokusné ověřování bylo vyhlášeno MŠMT 11. září 2020 a zahájeno </a:t>
            </a:r>
            <a:r>
              <a:rPr lang="cs-CZ" sz="1600" b="1" dirty="0">
                <a:latin typeface="+mj-lt"/>
              </a:rPr>
              <a:t>od 1. října 2020 </a:t>
            </a:r>
            <a:r>
              <a:rPr lang="cs-CZ" sz="1600" dirty="0">
                <a:latin typeface="+mj-lt"/>
              </a:rPr>
              <a:t>ve středních školách, které se do ověřování přihlásily.</a:t>
            </a:r>
          </a:p>
          <a:p>
            <a:r>
              <a:rPr lang="cs-CZ" sz="1600" dirty="0">
                <a:latin typeface="+mj-lt"/>
              </a:rPr>
              <a:t>Cílem je prověřit účelnost uznávání ICT certifikátů a zjistit podmínky, za jakých lze účelně novelizací školského zákona a</a:t>
            </a:r>
            <a:r>
              <a:rPr lang="cs-CZ" sz="1600" dirty="0">
                <a:latin typeface="+mj-lt"/>
                <a:cs typeface="Calibri" panose="020F0502020204030204" pitchFamily="34" charset="0"/>
              </a:rPr>
              <a:t> </a:t>
            </a:r>
            <a:r>
              <a:rPr lang="cs-CZ" sz="1600" dirty="0">
                <a:latin typeface="+mj-lt"/>
              </a:rPr>
              <a:t>prováděcí vyhlášky č. 177/2009 Sb. část jedné zkoušky z oblasti vzdělávání Informatika a informační a komunikační technologie (RVP G) a</a:t>
            </a: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cs-CZ" sz="1600" dirty="0">
                <a:latin typeface="+mj-lt"/>
              </a:rPr>
              <a:t>oblasti Vzdělávání v informačních a komunikačních technologií (RVP pro SOŠ) nahradit výsledkem úspěšně vykonané zkoušky (zkoušek) z této oblasti vzdělání doložené mezinárodně uznávaným certifikátem (certifikáty).</a:t>
            </a:r>
          </a:p>
          <a:p>
            <a:r>
              <a:rPr lang="cs-CZ" sz="1600" b="1" dirty="0">
                <a:latin typeface="+mj-lt"/>
              </a:rPr>
              <a:t>Ve školním roce 2021/2022 je přihlášeno 31 škol</a:t>
            </a:r>
            <a:r>
              <a:rPr lang="cs-CZ" sz="1600" dirty="0">
                <a:latin typeface="+mj-lt"/>
              </a:rPr>
              <a:t>. K rozšíření seznamu škol v dalších letech může dojít na základě žádosti školy podané nejpozději k 30. červnu 2022.</a:t>
            </a:r>
          </a:p>
          <a:p>
            <a:r>
              <a:rPr lang="cs-CZ" sz="1600" dirty="0">
                <a:latin typeface="+mj-lt"/>
              </a:rPr>
              <a:t>Mezi poskytovatele certifikátů patří společnost Cisco, ECDL, Autodesk, Microsoft nebo </a:t>
            </a:r>
            <a:r>
              <a:rPr lang="cs-CZ" sz="1600" dirty="0" err="1">
                <a:latin typeface="+mj-lt"/>
              </a:rPr>
              <a:t>Oracle</a:t>
            </a:r>
            <a:r>
              <a:rPr lang="cs-CZ" sz="1600" dirty="0">
                <a:latin typeface="+mj-lt"/>
              </a:rPr>
              <a:t>.</a:t>
            </a:r>
          </a:p>
          <a:p>
            <a:r>
              <a:rPr lang="cs-CZ" sz="1600" dirty="0">
                <a:latin typeface="+mj-lt"/>
              </a:rPr>
              <a:t>Pokusné ověřování musí být v souladu s platným rámcovým a školním vzdělávacím programem a bude ukončeno </a:t>
            </a:r>
            <a:r>
              <a:rPr lang="cs-CZ" sz="1600" b="1" dirty="0">
                <a:latin typeface="+mj-lt"/>
              </a:rPr>
              <a:t>30. září 2023</a:t>
            </a:r>
            <a:r>
              <a:rPr lang="cs-CZ" sz="1600" dirty="0">
                <a:latin typeface="+mj-lt"/>
              </a:rPr>
              <a:t>.</a:t>
            </a:r>
          </a:p>
          <a:p>
            <a:endParaRPr lang="cs-CZ" dirty="0"/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CE8D616A-B43C-495E-8392-004549529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88902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721F4852-410E-477D-A37E-887A39EFD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21</a:t>
            </a:fld>
            <a:endParaRPr lang="cs-CZ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3F031019-C9BD-47CD-AFBB-8C509271CED3}"/>
              </a:ext>
            </a:extLst>
          </p:cNvPr>
          <p:cNvSpPr txBox="1"/>
          <p:nvPr/>
        </p:nvSpPr>
        <p:spPr>
          <a:xfrm>
            <a:off x="914400" y="870012"/>
            <a:ext cx="103424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  <a:p>
            <a:endParaRPr lang="cs-CZ" b="1" cap="all" dirty="0">
              <a:solidFill>
                <a:srgbClr val="428D96"/>
              </a:solidFill>
              <a:latin typeface="Calibri" panose="020F0502020204030204" pitchFamily="34" charset="0"/>
            </a:endParaRPr>
          </a:p>
          <a:p>
            <a:endParaRPr lang="cs-CZ" dirty="0"/>
          </a:p>
        </p:txBody>
      </p:sp>
      <p:sp>
        <p:nvSpPr>
          <p:cNvPr id="5" name="Nadpis 1">
            <a:extLst>
              <a:ext uri="{FF2B5EF4-FFF2-40B4-BE49-F238E27FC236}">
                <a16:creationId xmlns:a16="http://schemas.microsoft.com/office/drawing/2014/main" id="{5D6594CB-D503-4F11-B240-013EE6A78D6C}"/>
              </a:ext>
            </a:extLst>
          </p:cNvPr>
          <p:cNvSpPr txBox="1">
            <a:spLocks/>
          </p:cNvSpPr>
          <p:nvPr/>
        </p:nvSpPr>
        <p:spPr>
          <a:xfrm>
            <a:off x="914400" y="558943"/>
            <a:ext cx="10838169" cy="62213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100" kern="1200" cap="all" baseline="0">
                <a:solidFill>
                  <a:srgbClr val="428D96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</a:lstStyle>
          <a:p>
            <a:r>
              <a:rPr lang="cs-CZ" dirty="0"/>
              <a:t>Inovace soustavy oborů vzdělání pro střední odborné vzdělávání</a:t>
            </a:r>
            <a:r>
              <a:rPr lang="cs-CZ" b="1" dirty="0"/>
              <a:t> </a:t>
            </a:r>
          </a:p>
        </p:txBody>
      </p:sp>
      <p:sp>
        <p:nvSpPr>
          <p:cNvPr id="6" name="Zástupný symbol pro obsah 2">
            <a:extLst>
              <a:ext uri="{FF2B5EF4-FFF2-40B4-BE49-F238E27FC236}">
                <a16:creationId xmlns:a16="http://schemas.microsoft.com/office/drawing/2014/main" id="{636D325C-B81C-4F9F-8FEA-1213D28700CC}"/>
              </a:ext>
            </a:extLst>
          </p:cNvPr>
          <p:cNvSpPr txBox="1">
            <a:spLocks/>
          </p:cNvSpPr>
          <p:nvPr/>
        </p:nvSpPr>
        <p:spPr>
          <a:xfrm>
            <a:off x="775166" y="1187345"/>
            <a:ext cx="10481719" cy="5111711"/>
          </a:xfrm>
          <a:prstGeom prst="rect">
            <a:avLst/>
          </a:prstGeom>
        </p:spPr>
        <p:txBody>
          <a:bodyPr/>
          <a:lstStyle>
            <a:lvl1pPr marL="324000" indent="-216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428D96"/>
              </a:buClr>
              <a:buFont typeface="Calibri Light" panose="020F0302020204030204" pitchFamily="34" charset="0"/>
              <a:buChar char="●"/>
              <a:defRPr sz="1900" kern="1200" baseline="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324000" indent="-216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8D96"/>
              </a:buClr>
              <a:buFont typeface="Calibri Light" panose="020F0302020204030204" pitchFamily="34" charset="0"/>
              <a:buChar char="●"/>
              <a:defRPr sz="1900" kern="1200" baseline="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612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900" kern="1200" baseline="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612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900" kern="1200" baseline="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612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900" kern="1200" baseline="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1260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8000" indent="0">
              <a:buNone/>
            </a:pPr>
            <a:r>
              <a:rPr lang="cs-CZ" sz="1600" dirty="0"/>
              <a:t>Cílem je funkční, prostupná a atraktivní oborová soustava, která prostřednictvím revize obsahů vzdělávání zajistí, aby byli jeho absolventi vybaveni kompetencemi pro další profesní i neprofesní vzdělávání, osobní život a dlouhodobou uplatnitelnost na trhu práce.</a:t>
            </a:r>
          </a:p>
          <a:p>
            <a:pPr marL="108000" indent="0">
              <a:buNone/>
            </a:pPr>
            <a:r>
              <a:rPr lang="cs-CZ" sz="1600" dirty="0"/>
              <a:t>Tři opatření pro proměnu odborného vzdělávání:</a:t>
            </a:r>
          </a:p>
          <a:p>
            <a:r>
              <a:rPr lang="cs-CZ" sz="1600" b="1" dirty="0"/>
              <a:t>Moderní a otevřené odborné vzdělávání s vysokou přidanou hodnotu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cs-CZ" sz="1600" dirty="0"/>
              <a:t>Probíhá oborová revize a inovace soustavy oborů vzdělání, která umožní žákům postupnou profesní volbu. Realizace koncepce umožní flexibilitu uspořádání školních vzdělávacích programů a výuky, včetně revize RVP v oblasti společného odborného základu.</a:t>
            </a:r>
          </a:p>
          <a:p>
            <a:r>
              <a:rPr lang="cs-CZ" sz="1600" dirty="0"/>
              <a:t> </a:t>
            </a:r>
            <a:r>
              <a:rPr lang="cs-CZ" sz="1600" b="1" dirty="0"/>
              <a:t>Získávání odborné kvalifikace v průběhu studia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cs-CZ" sz="1600" dirty="0"/>
              <a:t>Realizace věcného záměru žákům zvyšuje šance na jejich uplatnění na trhu práce v případě nedokončení celého cyklu vzdělávání a taktéž jim usnadňuje pokračování nebo návrat do vzdělávacího systému.</a:t>
            </a:r>
          </a:p>
          <a:p>
            <a:r>
              <a:rPr lang="cs-CZ" sz="1600" b="1" dirty="0"/>
              <a:t>Usnadnění přechodu absolventů na trh práce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cs-CZ" sz="1600" dirty="0"/>
              <a:t>Na základě realizované analýzy se tvoří standard kvality a podmínek praktického vyučování na firemních a školních pracovištích, na kterých probíhá praktické vyučování. Součástí RVP bude systematická práce na kariérovém rozvoji každého žáka a posilování jeho profesní identity a vazby s oborem vzdělání.</a:t>
            </a:r>
            <a:endParaRPr lang="cs-CZ" sz="1600" b="1" dirty="0"/>
          </a:p>
          <a:p>
            <a:pPr>
              <a:buFont typeface="Courier New" panose="02070309020205020404" pitchFamily="49" charset="0"/>
              <a:buChar char="o"/>
            </a:pPr>
            <a:r>
              <a:rPr lang="cs-CZ" sz="1600" dirty="0"/>
              <a:t>Inovace oborové soustavy je vnímána jako  trvalý proces synchronizace vzdělávání ve středních školách s požadavky trhu práce/společnosti na kompetence absolventů škol.</a:t>
            </a:r>
          </a:p>
          <a:p>
            <a:endParaRPr lang="cs-CZ" sz="1600" dirty="0"/>
          </a:p>
          <a:p>
            <a:pPr marL="108000" indent="0">
              <a:buNone/>
            </a:pPr>
            <a:endParaRPr lang="cs-CZ" sz="1600" b="1" dirty="0"/>
          </a:p>
          <a:p>
            <a:endParaRPr lang="cs-CZ" sz="1600" b="1" dirty="0"/>
          </a:p>
          <a:p>
            <a:pPr>
              <a:buFont typeface="Arial" panose="020B0604020202020204" pitchFamily="34" charset="0"/>
              <a:buChar char="•"/>
            </a:pPr>
            <a:endParaRPr lang="cs-CZ" sz="1600" dirty="0"/>
          </a:p>
          <a:p>
            <a:pPr>
              <a:buFont typeface="Courier New" panose="02070309020205020404" pitchFamily="49" charset="0"/>
              <a:buChar char="o"/>
            </a:pPr>
            <a:endParaRPr lang="cs-CZ" sz="1600" dirty="0"/>
          </a:p>
          <a:p>
            <a:pPr marL="108000" indent="0">
              <a:buNone/>
            </a:pPr>
            <a:endParaRPr lang="cs-CZ" sz="1800" dirty="0"/>
          </a:p>
          <a:p>
            <a:endParaRPr lang="cs-CZ" b="1" dirty="0"/>
          </a:p>
          <a:p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9857075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68000" y="284309"/>
            <a:ext cx="7824000" cy="2691973"/>
          </a:xfrm>
        </p:spPr>
        <p:txBody>
          <a:bodyPr/>
          <a:lstStyle/>
          <a:p>
            <a:r>
              <a:rPr lang="cs-CZ" dirty="0"/>
              <a:t>Digitalizace školství</a:t>
            </a:r>
            <a:endParaRPr lang="cs-CZ" sz="2800" dirty="0">
              <a:solidFill>
                <a:schemeClr val="tx1"/>
              </a:solidFill>
              <a:latin typeface="Calibri"/>
              <a:cs typeface="Calibri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endParaRPr lang="cs-CZ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35874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C52BA10-2D93-48CB-9483-54F2F4C44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Návaznost na Strategii digitálního vzdělávání </a:t>
            </a:r>
          </a:p>
        </p:txBody>
      </p:sp>
      <p:sp>
        <p:nvSpPr>
          <p:cNvPr id="5" name="Zástupný symbol pro obsah 4">
            <a:extLst>
              <a:ext uri="{FF2B5EF4-FFF2-40B4-BE49-F238E27FC236}">
                <a16:creationId xmlns:a16="http://schemas.microsoft.com/office/drawing/2014/main" id="{22E4B12B-D1FB-46EE-9A3F-FB7460782F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9600" y="1577402"/>
            <a:ext cx="9965266" cy="4461404"/>
          </a:xfrm>
        </p:spPr>
        <p:txBody>
          <a:bodyPr vert="horz" lIns="0" tIns="0" rIns="0" bIns="0" rtlCol="0" anchor="t">
            <a:noAutofit/>
          </a:bodyPr>
          <a:lstStyle/>
          <a:p>
            <a:pPr marL="323850" indent="-215900" fontAlgn="base"/>
            <a:r>
              <a:rPr lang="cs-CZ" b="1" dirty="0">
                <a:latin typeface="Calibri Light"/>
                <a:cs typeface="Calibri Light"/>
              </a:rPr>
              <a:t>Zavedení revidovaného RVP ZV</a:t>
            </a:r>
            <a:r>
              <a:rPr lang="cs-CZ" dirty="0">
                <a:latin typeface="Calibri Light"/>
                <a:cs typeface="Calibri Light"/>
              </a:rPr>
              <a:t>: </a:t>
            </a:r>
            <a:r>
              <a:rPr lang="cs-CZ" b="1" dirty="0">
                <a:latin typeface="Calibri Light"/>
                <a:cs typeface="Calibri Light"/>
              </a:rPr>
              <a:t>Informatika</a:t>
            </a:r>
            <a:r>
              <a:rPr lang="cs-CZ" dirty="0">
                <a:latin typeface="Calibri Light"/>
                <a:cs typeface="Calibri Light"/>
              </a:rPr>
              <a:t> a digitální kompetence</a:t>
            </a:r>
            <a:br>
              <a:rPr lang="cs-CZ" dirty="0">
                <a:latin typeface="Calibri Light"/>
                <a:cs typeface="Calibri Light"/>
              </a:rPr>
            </a:br>
            <a:r>
              <a:rPr lang="cs-CZ" dirty="0">
                <a:latin typeface="Calibri Light"/>
                <a:cs typeface="Calibri Light"/>
              </a:rPr>
              <a:t> </a:t>
            </a:r>
          </a:p>
          <a:p>
            <a:pPr marL="323850" indent="-215900" fontAlgn="base"/>
            <a:r>
              <a:rPr lang="cs-CZ" b="1" dirty="0">
                <a:latin typeface="Calibri Light"/>
                <a:cs typeface="Calibri Light"/>
              </a:rPr>
              <a:t>Vybudována krajská síť ICT metodiků</a:t>
            </a:r>
          </a:p>
          <a:p>
            <a:pPr marL="323850" indent="-215900"/>
            <a:r>
              <a:rPr lang="cs-CZ" dirty="0">
                <a:latin typeface="Calibri Light"/>
                <a:cs typeface="Calibri Light"/>
              </a:rPr>
              <a:t>Vyhlášeno </a:t>
            </a:r>
            <a:r>
              <a:rPr lang="cs-CZ" b="1" dirty="0">
                <a:latin typeface="Calibri Light"/>
                <a:cs typeface="Calibri Light"/>
              </a:rPr>
              <a:t>pokusné ověřování oblasti Vzdělávání v informačních </a:t>
            </a:r>
            <a:br>
              <a:rPr lang="cs-CZ" b="1" dirty="0">
                <a:latin typeface="Calibri Light"/>
                <a:cs typeface="Calibri Light"/>
              </a:rPr>
            </a:br>
            <a:r>
              <a:rPr lang="cs-CZ" b="1" dirty="0">
                <a:latin typeface="Calibri Light"/>
                <a:cs typeface="Calibri Light"/>
              </a:rPr>
              <a:t>a komunikačních technologiích v SOV</a:t>
            </a:r>
            <a:r>
              <a:rPr lang="cs-CZ" dirty="0">
                <a:latin typeface="Calibri Light"/>
                <a:cs typeface="Calibri Light"/>
              </a:rPr>
              <a:t> </a:t>
            </a:r>
            <a:endParaRPr lang="cs-CZ" dirty="0"/>
          </a:p>
          <a:p>
            <a:pPr marL="323850" indent="-215900" fontAlgn="base"/>
            <a:r>
              <a:rPr lang="cs-CZ" dirty="0">
                <a:latin typeface="Calibri Light"/>
                <a:cs typeface="Calibri Light"/>
              </a:rPr>
              <a:t>Vyhlášeno</a:t>
            </a:r>
            <a:r>
              <a:rPr lang="cs-CZ" b="1" dirty="0">
                <a:latin typeface="Calibri Light"/>
                <a:cs typeface="Calibri Light"/>
              </a:rPr>
              <a:t> pokusné ověřování kombinovaného vzdělávání v ZŠ </a:t>
            </a:r>
            <a:r>
              <a:rPr lang="cs-CZ" dirty="0">
                <a:latin typeface="Calibri Light"/>
                <a:cs typeface="Calibri Light"/>
              </a:rPr>
              <a:t>(80 škol)</a:t>
            </a:r>
            <a:br>
              <a:rPr lang="cs-CZ" dirty="0">
                <a:latin typeface="Calibri Light"/>
                <a:cs typeface="Calibri Light"/>
              </a:rPr>
            </a:br>
            <a:r>
              <a:rPr lang="cs-CZ" dirty="0">
                <a:latin typeface="Calibri Light"/>
                <a:cs typeface="Calibri Light"/>
              </a:rPr>
              <a:t> </a:t>
            </a:r>
          </a:p>
          <a:p>
            <a:pPr marL="323850" indent="-215900" fontAlgn="base"/>
            <a:r>
              <a:rPr lang="cs-CZ" dirty="0">
                <a:latin typeface="Calibri Light"/>
                <a:cs typeface="Calibri Light"/>
              </a:rPr>
              <a:t>Zveřejněn </a:t>
            </a:r>
            <a:r>
              <a:rPr lang="cs-CZ" b="1" dirty="0">
                <a:latin typeface="Calibri Light"/>
                <a:cs typeface="Calibri Light"/>
              </a:rPr>
              <a:t>Rámec digitálních kompetencí učitele</a:t>
            </a:r>
            <a:r>
              <a:rPr lang="cs-CZ" dirty="0">
                <a:latin typeface="Calibri Light"/>
                <a:cs typeface="Calibri Light"/>
              </a:rPr>
              <a:t> (dle </a:t>
            </a:r>
            <a:r>
              <a:rPr lang="cs-CZ" dirty="0" err="1">
                <a:latin typeface="Calibri Light"/>
                <a:cs typeface="Calibri Light"/>
              </a:rPr>
              <a:t>DigCompEdu</a:t>
            </a:r>
            <a:r>
              <a:rPr lang="cs-CZ" dirty="0">
                <a:latin typeface="Calibri Light"/>
                <a:cs typeface="Calibri Light"/>
              </a:rPr>
              <a:t>)</a:t>
            </a:r>
            <a:br>
              <a:rPr lang="cs-CZ" dirty="0">
                <a:latin typeface="Calibri Light"/>
                <a:cs typeface="Calibri Light"/>
              </a:rPr>
            </a:br>
            <a:r>
              <a:rPr lang="cs-CZ" dirty="0">
                <a:latin typeface="Calibri Light"/>
                <a:cs typeface="Calibri Light"/>
              </a:rPr>
              <a:t>a vytvořena aplikace </a:t>
            </a:r>
            <a:r>
              <a:rPr lang="cs-CZ" b="1" dirty="0">
                <a:latin typeface="Calibri Light"/>
                <a:cs typeface="Calibri Light"/>
              </a:rPr>
              <a:t>Profil Učitel21</a:t>
            </a:r>
            <a:endParaRPr lang="cs-CZ" dirty="0">
              <a:cs typeface="Calibri Light" panose="020F0302020204030204" pitchFamily="34" charset="0"/>
            </a:endParaRPr>
          </a:p>
          <a:p>
            <a:pPr marL="323850" indent="-215900" fontAlgn="base"/>
            <a:r>
              <a:rPr lang="cs-CZ" dirty="0">
                <a:latin typeface="Calibri Light"/>
                <a:cs typeface="Calibri Light"/>
              </a:rPr>
              <a:t>Revidován </a:t>
            </a:r>
            <a:r>
              <a:rPr lang="cs-CZ" b="1" dirty="0">
                <a:latin typeface="Calibri Light"/>
                <a:cs typeface="Calibri Light"/>
              </a:rPr>
              <a:t>standard Studia k výkonu </a:t>
            </a:r>
            <a:r>
              <a:rPr lang="cs-CZ" b="1" dirty="0" err="1">
                <a:latin typeface="Calibri Light"/>
                <a:cs typeface="Calibri Light"/>
              </a:rPr>
              <a:t>spec</a:t>
            </a:r>
            <a:r>
              <a:rPr lang="cs-CZ" b="1" dirty="0">
                <a:latin typeface="Calibri Light"/>
                <a:cs typeface="Calibri Light"/>
              </a:rPr>
              <a:t>. čin. koordinace v oblasti ICT  </a:t>
            </a:r>
            <a:br>
              <a:rPr lang="cs-CZ" b="1" dirty="0">
                <a:latin typeface="Calibri Light"/>
                <a:cs typeface="Calibri Light"/>
              </a:rPr>
            </a:br>
            <a:r>
              <a:rPr lang="cs-CZ" dirty="0">
                <a:latin typeface="Calibri Light"/>
                <a:cs typeface="Calibri Light"/>
              </a:rPr>
              <a:t>reflektuje týmovou spolupráci a Rámec digitální dovedností učitele </a:t>
            </a:r>
          </a:p>
          <a:p>
            <a:pPr marL="323850" indent="-215900" fontAlgn="base"/>
            <a:r>
              <a:rPr lang="cs-CZ" dirty="0">
                <a:latin typeface="Calibri Light"/>
                <a:cs typeface="Calibri Light"/>
              </a:rPr>
              <a:t>Ve spolupráci s NÚKIB důraz na kyberbezpečnost </a:t>
            </a:r>
          </a:p>
          <a:p>
            <a:pPr marL="611505" lvl="2" indent="-179705">
              <a:buFont typeface="Arial" panose="020F0302020204030204" pitchFamily="34" charset="0"/>
              <a:buChar char="•"/>
            </a:pPr>
            <a:r>
              <a:rPr lang="cs-CZ" dirty="0">
                <a:latin typeface="Calibri Light"/>
                <a:cs typeface="Calibri Light"/>
              </a:rPr>
              <a:t>e-learningový kurz </a:t>
            </a:r>
            <a:r>
              <a:rPr lang="cs-CZ" b="1" dirty="0">
                <a:solidFill>
                  <a:schemeClr val="accent1"/>
                </a:solidFill>
                <a:latin typeface="Calibri Light"/>
                <a:cs typeface="Calibri Light"/>
              </a:rPr>
              <a:t>Bezpečně v </a:t>
            </a:r>
            <a:r>
              <a:rPr lang="cs-CZ" b="1" dirty="0" err="1">
                <a:solidFill>
                  <a:schemeClr val="accent1"/>
                </a:solidFill>
                <a:latin typeface="Calibri Light"/>
                <a:cs typeface="Calibri Light"/>
              </a:rPr>
              <a:t>kyber</a:t>
            </a:r>
            <a:r>
              <a:rPr lang="cs-CZ" b="1" dirty="0">
                <a:latin typeface="Calibri Light"/>
                <a:cs typeface="Calibri Light"/>
              </a:rPr>
              <a:t> </a:t>
            </a:r>
            <a:r>
              <a:rPr lang="cs-CZ" dirty="0">
                <a:latin typeface="Calibri Light"/>
                <a:cs typeface="Calibri Light"/>
              </a:rPr>
              <a:t>(https://osveta.nukib.cz)</a:t>
            </a:r>
            <a:endParaRPr lang="cs-CZ" dirty="0">
              <a:cs typeface="Calibri Light" panose="020F0302020204030204" pitchFamily="34" charset="0"/>
            </a:endParaRPr>
          </a:p>
        </p:txBody>
      </p:sp>
      <p:pic>
        <p:nvPicPr>
          <p:cNvPr id="3" name="Obrázek 3" descr="Obsah obrázku text, osoba, přenosný počítač, pracovní&#10;&#10;Popis se vygeneroval automaticky.">
            <a:extLst>
              <a:ext uri="{FF2B5EF4-FFF2-40B4-BE49-F238E27FC236}">
                <a16:creationId xmlns:a16="http://schemas.microsoft.com/office/drawing/2014/main" id="{97BFF800-8948-4324-8C10-AFE5B4EBCE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3334" y="1550345"/>
            <a:ext cx="3589866" cy="3012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0874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C52BA10-2D93-48CB-9483-54F2F4C44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0" tIns="0" rIns="0" bIns="0" rtlCol="0" anchor="t" anchorCtr="0">
            <a:normAutofit/>
          </a:bodyPr>
          <a:lstStyle/>
          <a:p>
            <a:r>
              <a:rPr lang="cs-CZ" dirty="0">
                <a:latin typeface="Calibri"/>
                <a:cs typeface="Calibri"/>
              </a:rPr>
              <a:t>Co se dále v ICT podařilo</a:t>
            </a:r>
            <a:endParaRPr lang="cs-CZ" dirty="0"/>
          </a:p>
        </p:txBody>
      </p:sp>
      <p:sp>
        <p:nvSpPr>
          <p:cNvPr id="5" name="Zástupný symbol pro obsah 4">
            <a:extLst>
              <a:ext uri="{FF2B5EF4-FFF2-40B4-BE49-F238E27FC236}">
                <a16:creationId xmlns:a16="http://schemas.microsoft.com/office/drawing/2014/main" id="{22E4B12B-D1FB-46EE-9A3F-FB7460782F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9600" y="1577402"/>
            <a:ext cx="10515600" cy="4351338"/>
          </a:xfrm>
        </p:spPr>
        <p:txBody>
          <a:bodyPr vert="horz" lIns="0" tIns="0" rIns="0" bIns="0" rtlCol="0" anchor="t">
            <a:noAutofit/>
          </a:bodyPr>
          <a:lstStyle/>
          <a:p>
            <a:pPr marL="323850" indent="-215900" fontAlgn="base"/>
            <a:r>
              <a:rPr lang="cs-CZ" dirty="0">
                <a:latin typeface="Calibri Light"/>
                <a:cs typeface="Calibri Light"/>
              </a:rPr>
              <a:t>Vybudovat</a:t>
            </a:r>
            <a:r>
              <a:rPr lang="cs-CZ" b="1" dirty="0">
                <a:latin typeface="Calibri Light"/>
                <a:cs typeface="Calibri Light"/>
              </a:rPr>
              <a:t> síť metodických kabinetů Informatiky a ICT</a:t>
            </a:r>
            <a:r>
              <a:rPr lang="cs-CZ" dirty="0">
                <a:latin typeface="Calibri Light"/>
                <a:cs typeface="Calibri Light"/>
              </a:rPr>
              <a:t> </a:t>
            </a:r>
            <a:br>
              <a:rPr lang="cs-CZ" dirty="0">
                <a:latin typeface="Calibri Light"/>
                <a:cs typeface="Calibri Light"/>
              </a:rPr>
            </a:br>
            <a:r>
              <a:rPr lang="cs-CZ" dirty="0">
                <a:latin typeface="Calibri Light"/>
                <a:cs typeface="Calibri Light"/>
              </a:rPr>
              <a:t>na národní, krajské i oblastní úrovni – důležité metodické vedení škol v rámci pandemie COVID-19 </a:t>
            </a:r>
            <a:br>
              <a:rPr lang="cs-CZ" dirty="0">
                <a:latin typeface="Calibri Light"/>
                <a:cs typeface="Calibri Light"/>
              </a:rPr>
            </a:br>
            <a:endParaRPr lang="cs-CZ">
              <a:latin typeface="Calibri Light"/>
              <a:cs typeface="Calibri Light"/>
            </a:endParaRPr>
          </a:p>
          <a:p>
            <a:pPr marL="323850" indent="-215900" fontAlgn="base"/>
            <a:r>
              <a:rPr lang="cs-CZ" dirty="0">
                <a:latin typeface="Calibri Light"/>
                <a:cs typeface="Calibri Light"/>
              </a:rPr>
              <a:t>MŠMT podpořilo</a:t>
            </a:r>
            <a:r>
              <a:rPr lang="cs-CZ" b="1" dirty="0">
                <a:latin typeface="Calibri Light"/>
                <a:cs typeface="Calibri Light"/>
              </a:rPr>
              <a:t> 4 100 </a:t>
            </a:r>
            <a:r>
              <a:rPr lang="cs-CZ" dirty="0">
                <a:latin typeface="Calibri Light"/>
                <a:cs typeface="Calibri Light"/>
              </a:rPr>
              <a:t>veřejných ZŠ a nižších st. víceletých gymnázií, alokace na ICT </a:t>
            </a:r>
            <a:r>
              <a:rPr lang="cs-CZ" b="1" dirty="0">
                <a:latin typeface="Calibri Light"/>
                <a:cs typeface="Calibri Light"/>
              </a:rPr>
              <a:t>1,3 mld. Kč </a:t>
            </a:r>
            <a:endParaRPr lang="cs-CZ" b="1" dirty="0">
              <a:cs typeface="Calibri Light"/>
            </a:endParaRPr>
          </a:p>
          <a:p>
            <a:pPr marL="954405" lvl="2" indent="-342900" fontAlgn="base"/>
            <a:r>
              <a:rPr lang="cs-CZ" dirty="0">
                <a:latin typeface="Calibri Light"/>
                <a:cs typeface="Calibri Light"/>
              </a:rPr>
              <a:t>62 tis. notebooků, 12 tis. tabletů, přes 200 mobilních telefonů, 1,8 tis. škol software a uč. pomůcky</a:t>
            </a:r>
            <a:br>
              <a:rPr lang="cs-CZ" dirty="0">
                <a:latin typeface="Calibri Light"/>
                <a:cs typeface="Calibri Light"/>
              </a:rPr>
            </a:br>
            <a:endParaRPr lang="cs-CZ" dirty="0">
              <a:latin typeface="Calibri Light"/>
              <a:cs typeface="Calibri Light"/>
            </a:endParaRPr>
          </a:p>
          <a:p>
            <a:pPr marL="323850" indent="-215900" fontAlgn="base"/>
            <a:r>
              <a:rPr lang="cs-CZ" dirty="0"/>
              <a:t>Přechodem na on-line distanční výuku v roce 2020 výrazné</a:t>
            </a:r>
            <a:r>
              <a:rPr lang="cs-CZ" b="1" dirty="0"/>
              <a:t> zvýšení digitálních kompetencí učitelů</a:t>
            </a:r>
            <a:r>
              <a:rPr lang="cs-CZ" dirty="0"/>
              <a:t> a zvládnutí využívání digitálních technologií </a:t>
            </a:r>
            <a:endParaRPr lang="cs-CZ" dirty="0">
              <a:cs typeface="Calibri Light" panose="020F0302020204030204" pitchFamily="34" charset="0"/>
            </a:endParaRPr>
          </a:p>
          <a:p>
            <a:pPr marL="323850" indent="-215900" fontAlgn="base"/>
            <a:r>
              <a:rPr lang="cs-CZ" dirty="0">
                <a:latin typeface="Calibri Light"/>
                <a:cs typeface="Calibri Light"/>
              </a:rPr>
              <a:t>Personální podpora, a</a:t>
            </a:r>
            <a:r>
              <a:rPr lang="cs-CZ" b="1" dirty="0">
                <a:latin typeface="Calibri Light"/>
                <a:cs typeface="Calibri Light"/>
              </a:rPr>
              <a:t>lokace pro 1 000 IT správců</a:t>
            </a:r>
            <a:r>
              <a:rPr lang="cs-CZ" dirty="0">
                <a:latin typeface="Calibri Light"/>
                <a:cs typeface="Calibri Light"/>
              </a:rPr>
              <a:t> (</a:t>
            </a:r>
            <a:r>
              <a:rPr lang="cs-CZ" dirty="0" err="1">
                <a:latin typeface="Calibri Light"/>
                <a:cs typeface="Calibri Light"/>
              </a:rPr>
              <a:t>nepedagogů</a:t>
            </a:r>
            <a:r>
              <a:rPr lang="cs-CZ" dirty="0">
                <a:latin typeface="Calibri Light"/>
                <a:cs typeface="Calibri Light"/>
              </a:rPr>
              <a:t>) z národních prostředků </a:t>
            </a:r>
          </a:p>
        </p:txBody>
      </p:sp>
    </p:spTree>
    <p:extLst>
      <p:ext uri="{BB962C8B-B14F-4D97-AF65-F5344CB8AC3E}">
        <p14:creationId xmlns:p14="http://schemas.microsoft.com/office/powerpoint/2010/main" val="14335075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93222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A8982FB-C1A5-4244-ABAC-4F360B54C6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cs typeface="Calibri"/>
              </a:rPr>
              <a:t>Průměrný počet dětí na třídu MŠ</a:t>
            </a: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9DECC6FA-C60A-432C-A53D-7AB9CB6E4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3</a:t>
            </a:fld>
            <a:endParaRPr lang="cs-CZ"/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35765265-86B3-4F54-8808-66A9E47CB422}"/>
              </a:ext>
            </a:extLst>
          </p:cNvPr>
          <p:cNvSpPr txBox="1">
            <a:spLocks/>
          </p:cNvSpPr>
          <p:nvPr/>
        </p:nvSpPr>
        <p:spPr>
          <a:xfrm>
            <a:off x="736857" y="3927758"/>
            <a:ext cx="10838169" cy="62213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100" kern="1200" cap="all" baseline="0">
                <a:solidFill>
                  <a:srgbClr val="428D96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</a:lstStyle>
          <a:p>
            <a:r>
              <a:rPr lang="cs-CZ">
                <a:latin typeface="Calibri"/>
                <a:cs typeface="Calibri"/>
              </a:rPr>
              <a:t>Průměrný počet dětí na učitele MŠ</a:t>
            </a:r>
            <a:endParaRPr lang="cs-CZ">
              <a:latin typeface="Calibri"/>
            </a:endParaRPr>
          </a:p>
        </p:txBody>
      </p:sp>
      <p:pic>
        <p:nvPicPr>
          <p:cNvPr id="10" name="Obrázek 10" descr="Obsah obrázku stůl&#10;&#10;Popis se vygeneroval automaticky.">
            <a:extLst>
              <a:ext uri="{FF2B5EF4-FFF2-40B4-BE49-F238E27FC236}">
                <a16:creationId xmlns:a16="http://schemas.microsoft.com/office/drawing/2014/main" id="{84EF368D-E7BE-42EC-8FD3-64D8000AC9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5570" y="4349177"/>
            <a:ext cx="5600699" cy="1332258"/>
          </a:xfrm>
          <a:prstGeom prst="rect">
            <a:avLst/>
          </a:prstGeom>
        </p:spPr>
      </p:pic>
      <p:pic>
        <p:nvPicPr>
          <p:cNvPr id="3" name="Obrázek 2">
            <a:extLst>
              <a:ext uri="{FF2B5EF4-FFF2-40B4-BE49-F238E27FC236}">
                <a16:creationId xmlns:a16="http://schemas.microsoft.com/office/drawing/2014/main" id="{AF06293F-D75B-4AC9-BE5B-86162E85AE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210" y="1381760"/>
            <a:ext cx="11066830" cy="2204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895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4346E0-2A77-4922-8529-49C7369C98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>
                <a:cs typeface="Calibri"/>
              </a:rPr>
              <a:t>Průměrný počet žáků na třídu ZŠ</a:t>
            </a:r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9948A11B-2084-4183-BA11-BB0DC20DA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4</a:t>
            </a:fld>
            <a:endParaRPr lang="cs-CZ"/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0F58EECC-1A13-483D-81DB-89717EA83568}"/>
              </a:ext>
            </a:extLst>
          </p:cNvPr>
          <p:cNvSpPr txBox="1">
            <a:spLocks/>
          </p:cNvSpPr>
          <p:nvPr/>
        </p:nvSpPr>
        <p:spPr>
          <a:xfrm>
            <a:off x="727786" y="3973115"/>
            <a:ext cx="10838169" cy="62213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100" kern="1200" cap="all" baseline="0">
                <a:solidFill>
                  <a:srgbClr val="428D96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</a:lstStyle>
          <a:p>
            <a:r>
              <a:rPr lang="cs-CZ">
                <a:latin typeface="Calibri"/>
                <a:cs typeface="Calibri"/>
              </a:rPr>
              <a:t>Průměrný počet žáků na učitele v ZŠ</a:t>
            </a:r>
            <a:endParaRPr lang="cs-CZ">
              <a:latin typeface="Calibri"/>
            </a:endParaRPr>
          </a:p>
        </p:txBody>
      </p:sp>
      <p:pic>
        <p:nvPicPr>
          <p:cNvPr id="8" name="Obrázek 8" descr="Obsah obrázku stůl&#10;&#10;Popis se vygeneroval automaticky.">
            <a:extLst>
              <a:ext uri="{FF2B5EF4-FFF2-40B4-BE49-F238E27FC236}">
                <a16:creationId xmlns:a16="http://schemas.microsoft.com/office/drawing/2014/main" id="{F3CA3023-167C-4EF0-97DB-0748806FE9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161" y="1378305"/>
            <a:ext cx="11157186" cy="2371611"/>
          </a:xfrm>
          <a:prstGeom prst="rect">
            <a:avLst/>
          </a:prstGeom>
        </p:spPr>
      </p:pic>
      <p:pic>
        <p:nvPicPr>
          <p:cNvPr id="9" name="Obrázek 9" descr="Obsah obrázku stůl&#10;&#10;Popis se vygeneroval automaticky.">
            <a:extLst>
              <a:ext uri="{FF2B5EF4-FFF2-40B4-BE49-F238E27FC236}">
                <a16:creationId xmlns:a16="http://schemas.microsoft.com/office/drawing/2014/main" id="{54F29F53-0B1A-4645-BA31-783EB3325F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6126" y="4415509"/>
            <a:ext cx="5670126" cy="1259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874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A6023E3-4E38-4993-BE72-911B1EA66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>
                <a:cs typeface="Calibri"/>
              </a:rPr>
              <a:t>Průměrný počet žáků na třídu SŠ</a:t>
            </a:r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CC8D4DB4-17EF-43C5-9B03-A5BA7A341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5</a:t>
            </a:fld>
            <a:endParaRPr lang="cs-CZ"/>
          </a:p>
        </p:txBody>
      </p:sp>
      <p:pic>
        <p:nvPicPr>
          <p:cNvPr id="3" name="Obrázek 4" descr="Obsah obrázku stůl&#10;&#10;Popis se vygeneroval automaticky.">
            <a:extLst>
              <a:ext uri="{FF2B5EF4-FFF2-40B4-BE49-F238E27FC236}">
                <a16:creationId xmlns:a16="http://schemas.microsoft.com/office/drawing/2014/main" id="{0DC4DF35-6F69-4830-90E7-D4604B9F03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0961" y="4265550"/>
            <a:ext cx="5657516" cy="1342432"/>
          </a:xfrm>
          <a:prstGeom prst="rect">
            <a:avLst/>
          </a:prstGeom>
        </p:spPr>
      </p:pic>
      <p:sp>
        <p:nvSpPr>
          <p:cNvPr id="6" name="TextovéPole 5">
            <a:extLst>
              <a:ext uri="{FF2B5EF4-FFF2-40B4-BE49-F238E27FC236}">
                <a16:creationId xmlns:a16="http://schemas.microsoft.com/office/drawing/2014/main" id="{B3A0F6D1-A9A5-4921-9870-700B2C513B64}"/>
              </a:ext>
            </a:extLst>
          </p:cNvPr>
          <p:cNvSpPr txBox="1"/>
          <p:nvPr/>
        </p:nvSpPr>
        <p:spPr>
          <a:xfrm>
            <a:off x="651328" y="3708400"/>
            <a:ext cx="6027057" cy="41549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2100" cap="all">
                <a:solidFill>
                  <a:srgbClr val="428D96"/>
                </a:solidFill>
              </a:rPr>
              <a:t>PRŮMĚRNÝ POČET ŽÁKŮ NA UČITELE V SŠ</a:t>
            </a:r>
            <a:r>
              <a:rPr lang="cs-CZ" sz="2100">
                <a:cs typeface="Calibri"/>
              </a:rPr>
              <a:t>​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9910A6CD-D559-4306-8729-997B0058F6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328" y="1210991"/>
            <a:ext cx="10286622" cy="2497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6786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>
            <a:extLst>
              <a:ext uri="{FF2B5EF4-FFF2-40B4-BE49-F238E27FC236}">
                <a16:creationId xmlns:a16="http://schemas.microsoft.com/office/drawing/2014/main" id="{C7179982-1218-4797-A7BE-6A93610605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8000" y="1224000"/>
            <a:ext cx="7824000" cy="1797106"/>
          </a:xfrm>
        </p:spPr>
        <p:txBody>
          <a:bodyPr/>
          <a:lstStyle/>
          <a:p>
            <a:r>
              <a:rPr lang="cs-CZ" dirty="0"/>
              <a:t>Statistický přehled v regionálním školství</a:t>
            </a:r>
            <a:br>
              <a:rPr lang="cs-CZ" dirty="0"/>
            </a:br>
            <a:r>
              <a:rPr lang="cs-CZ" dirty="0"/>
              <a:t>- vývoj mezd/platů učitelů a zaměstnanců</a:t>
            </a:r>
          </a:p>
        </p:txBody>
      </p:sp>
      <p:sp>
        <p:nvSpPr>
          <p:cNvPr id="4" name="Podnadpis 3">
            <a:extLst>
              <a:ext uri="{FF2B5EF4-FFF2-40B4-BE49-F238E27FC236}">
                <a16:creationId xmlns:a16="http://schemas.microsoft.com/office/drawing/2014/main" id="{1585D089-BE5C-4ADA-92FE-5F6864FCEB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D3F23459-0EA1-4BD7-B4C3-FF0AEF4D707C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695113" y="101600"/>
            <a:ext cx="496887" cy="365125"/>
          </a:xfrm>
        </p:spPr>
        <p:txBody>
          <a:bodyPr/>
          <a:lstStyle/>
          <a:p>
            <a:fld id="{323BD8D3-A9DD-40CB-A396-ADCE34852C74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331719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21AFB07F-38F9-418C-8584-19C072A15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7</a:t>
            </a:fld>
            <a:endParaRPr lang="cs-CZ"/>
          </a:p>
        </p:txBody>
      </p:sp>
      <p:graphicFrame>
        <p:nvGraphicFramePr>
          <p:cNvPr id="4" name="Graf 3">
            <a:extLst>
              <a:ext uri="{FF2B5EF4-FFF2-40B4-BE49-F238E27FC236}">
                <a16:creationId xmlns:a16="http://schemas.microsoft.com/office/drawing/2014/main" id="{CCE19603-A83E-44F8-A511-6229EB8D642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278704"/>
              </p:ext>
            </p:extLst>
          </p:nvPr>
        </p:nvGraphicFramePr>
        <p:xfrm>
          <a:off x="564776" y="681318"/>
          <a:ext cx="10811436" cy="54146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293592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DD135F18-B8DC-4953-A6EF-4748C933A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8</a:t>
            </a:fld>
            <a:endParaRPr lang="cs-CZ"/>
          </a:p>
        </p:txBody>
      </p:sp>
      <p:graphicFrame>
        <p:nvGraphicFramePr>
          <p:cNvPr id="5" name="Graf 4">
            <a:extLst>
              <a:ext uri="{FF2B5EF4-FFF2-40B4-BE49-F238E27FC236}">
                <a16:creationId xmlns:a16="http://schemas.microsoft.com/office/drawing/2014/main" id="{F3936FD6-F65F-45CD-B570-8EA3FF3BE16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93824712"/>
              </p:ext>
            </p:extLst>
          </p:nvPr>
        </p:nvGraphicFramePr>
        <p:xfrm>
          <a:off x="419100" y="466342"/>
          <a:ext cx="10820400" cy="56525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924870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48348680-5B17-48BF-8B3F-BA4BC03B7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9</a:t>
            </a:fld>
            <a:endParaRPr lang="cs-CZ"/>
          </a:p>
        </p:txBody>
      </p:sp>
      <p:graphicFrame>
        <p:nvGraphicFramePr>
          <p:cNvPr id="4" name="Graf 3">
            <a:extLst>
              <a:ext uri="{FF2B5EF4-FFF2-40B4-BE49-F238E27FC236}">
                <a16:creationId xmlns:a16="http://schemas.microsoft.com/office/drawing/2014/main" id="{4B2A69E8-9C04-44B9-B7D4-D96A2E4653E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3956003"/>
              </p:ext>
            </p:extLst>
          </p:nvPr>
        </p:nvGraphicFramePr>
        <p:xfrm>
          <a:off x="510988" y="735107"/>
          <a:ext cx="11062447" cy="54505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18680543"/>
      </p:ext>
    </p:extLst>
  </p:cSld>
  <p:clrMapOvr>
    <a:masterClrMapping/>
  </p:clrMapOvr>
</p:sld>
</file>

<file path=ppt/theme/theme1.xml><?xml version="1.0" encoding="utf-8"?>
<a:theme xmlns:a="http://schemas.openxmlformats.org/drawingml/2006/main" name="Vlastní návrh">
  <a:themeElements>
    <a:clrScheme name="Vlastní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28D96"/>
      </a:accent1>
      <a:accent2>
        <a:srgbClr val="CFDBDD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7BB7C955369AA4AA666CDDE2B19260C" ma:contentTypeVersion="7" ma:contentTypeDescription="Vytvoří nový dokument" ma:contentTypeScope="" ma:versionID="ea00344fe860bd55796db21c533340fd">
  <xsd:schema xmlns:xsd="http://www.w3.org/2001/XMLSchema" xmlns:xs="http://www.w3.org/2001/XMLSchema" xmlns:p="http://schemas.microsoft.com/office/2006/metadata/properties" xmlns:ns3="d6facb4a-a0b8-4aaf-bd79-aa50ad93b7e2" xmlns:ns4="f3ab0115-52b5-4b40-86b0-fd251d971012" targetNamespace="http://schemas.microsoft.com/office/2006/metadata/properties" ma:root="true" ma:fieldsID="877a34306b25c45d3ca37864043680dd" ns3:_="" ns4:_="">
    <xsd:import namespace="d6facb4a-a0b8-4aaf-bd79-aa50ad93b7e2"/>
    <xsd:import namespace="f3ab0115-52b5-4b40-86b0-fd251d971012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facb4a-a0b8-4aaf-bd79-aa50ad93b7e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odnota hash upozornění na sdílení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ab0115-52b5-4b40-86b0-fd251d97101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4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66188F8-494F-4893-AB14-C336E9B4F78F}">
  <ds:schemaRefs>
    <ds:schemaRef ds:uri="http://purl.org/dc/terms/"/>
    <ds:schemaRef ds:uri="d6facb4a-a0b8-4aaf-bd79-aa50ad93b7e2"/>
    <ds:schemaRef ds:uri="http://schemas.microsoft.com/office/2006/metadata/properties"/>
    <ds:schemaRef ds:uri="http://schemas.microsoft.com/office/2006/documentManagement/types"/>
    <ds:schemaRef ds:uri="http://purl.org/dc/dcmitype/"/>
    <ds:schemaRef ds:uri="http://purl.org/dc/elements/1.1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f3ab0115-52b5-4b40-86b0-fd251d971012"/>
  </ds:schemaRefs>
</ds:datastoreItem>
</file>

<file path=customXml/itemProps2.xml><?xml version="1.0" encoding="utf-8"?>
<ds:datastoreItem xmlns:ds="http://schemas.openxmlformats.org/officeDocument/2006/customXml" ds:itemID="{66F733A3-C3F3-4112-89CF-40EDDA8BACE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4A2EBB7-BE6B-4AAC-8184-6FE5D39879F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6facb4a-a0b8-4aaf-bd79-aa50ad93b7e2"/>
    <ds:schemaRef ds:uri="f3ab0115-52b5-4b40-86b0-fd251d97101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4547</TotalTime>
  <Words>2211</Words>
  <Application>Microsoft Office PowerPoint</Application>
  <PresentationFormat>Širokoúhlá obrazovka</PresentationFormat>
  <Paragraphs>146</Paragraphs>
  <Slides>25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25</vt:i4>
      </vt:variant>
    </vt:vector>
  </HeadingPairs>
  <TitlesOfParts>
    <vt:vector size="31" baseType="lpstr">
      <vt:lpstr>Arial</vt:lpstr>
      <vt:lpstr>Calibri</vt:lpstr>
      <vt:lpstr>Calibri Light</vt:lpstr>
      <vt:lpstr>Courier New</vt:lpstr>
      <vt:lpstr>Wingdings</vt:lpstr>
      <vt:lpstr>Vlastní návrh</vt:lpstr>
      <vt:lpstr>   Konference Školství 2022  </vt:lpstr>
      <vt:lpstr>    Statistický přehled v regionálním školství  - žáci a učitelé</vt:lpstr>
      <vt:lpstr>Průměrný počet dětí na třídu MŠ</vt:lpstr>
      <vt:lpstr>Průměrný počet žáků na třídu ZŠ</vt:lpstr>
      <vt:lpstr>Průměrný počet žáků na třídu SŠ</vt:lpstr>
      <vt:lpstr>Statistický přehled v regionálním školství - vývoj mezd/platů učitelů a zaměstnanců</vt:lpstr>
      <vt:lpstr>Prezentace aplikace PowerPoint</vt:lpstr>
      <vt:lpstr>Prezentace aplikace PowerPoint</vt:lpstr>
      <vt:lpstr>Prezentace aplikace PowerPoint</vt:lpstr>
      <vt:lpstr>Prezentace aplikace PowerPoint</vt:lpstr>
      <vt:lpstr>Bilance a výhled střední vzdělávání – přijímání a ukončení studia</vt:lpstr>
      <vt:lpstr>Přechod ze základního vzdělávání do středního vzdělání  a přijímací řízení</vt:lpstr>
      <vt:lpstr>Přijímání do středního vzdělávání v pandemické době</vt:lpstr>
      <vt:lpstr>Přijímání do středního vzdělávání v letošním školním roce</vt:lpstr>
      <vt:lpstr>Ukončování studia ve středním vzdělávání </vt:lpstr>
      <vt:lpstr>Maturitní zkouška 2022   ve světle novely školského zákona č. 284/2020 Sb. a maturitní vyhlášky č. 405/2020 Sb. </vt:lpstr>
      <vt:lpstr>ZÁVĚREČNÁ ZKOUŠKa 2019/2020 a 2020/2021 </vt:lpstr>
      <vt:lpstr>Pokusné ověřování  a Inovace oborové soustavy</vt:lpstr>
      <vt:lpstr>Prezentace aplikace PowerPoint</vt:lpstr>
      <vt:lpstr>Prezentace aplikace PowerPoint</vt:lpstr>
      <vt:lpstr>Prezentace aplikace PowerPoint</vt:lpstr>
      <vt:lpstr>Digitalizace školství</vt:lpstr>
      <vt:lpstr>Návaznost na Strategii digitálního vzdělávání </vt:lpstr>
      <vt:lpstr>Co se dále v ICT podařilo</vt:lpstr>
      <vt:lpstr>Prezentace aplikace PowerPoint</vt:lpstr>
    </vt:vector>
  </TitlesOfParts>
  <Company>Ministerstvo školství, mládeže a tělovýchovy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Změny financování regionálního školství</dc:title>
  <dc:creator>Matušková Zuzana</dc:creator>
  <cp:lastModifiedBy>Plášek Jiří</cp:lastModifiedBy>
  <cp:revision>361</cp:revision>
  <cp:lastPrinted>2021-09-22T09:32:00Z</cp:lastPrinted>
  <dcterms:created xsi:type="dcterms:W3CDTF">2019-01-09T13:02:45Z</dcterms:created>
  <dcterms:modified xsi:type="dcterms:W3CDTF">2021-09-22T15:35:57Z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0x010100C7BB7C955369AA4AA666CDDE2B19260C</vt:lpwstr>
  </property>
</Properties>
</file>