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3" r:id="rId1"/>
  </p:sldMasterIdLst>
  <p:sldIdLst>
    <p:sldId id="256" r:id="rId2"/>
    <p:sldId id="265" r:id="rId3"/>
    <p:sldId id="270" r:id="rId4"/>
    <p:sldId id="271" r:id="rId5"/>
    <p:sldId id="272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EA141666-CCAE-4EE0-904C-0016C07C4353}">
          <p14:sldIdLst>
            <p14:sldId id="256"/>
            <p14:sldId id="265"/>
            <p14:sldId id="270"/>
            <p14:sldId id="271"/>
            <p14:sldId id="272"/>
            <p14:sldId id="264"/>
          </p14:sldIdLst>
        </p14:section>
        <p14:section name="Oddíl bez názvu" id="{4E1F4961-52CF-4528-9CAC-8A475F59C5BD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7FDB47-A0EA-4B28-9AAF-DBB1E14E2260}" v="34" dt="2021-09-19T14:05:37.1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1531" y="3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9/19/2021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150542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9/19/2021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51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9/19/2021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689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9/19/2021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53371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9/19/2021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7777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9/19/2021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28009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9/19/2021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7145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9/19/2021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828722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9/19/2021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67482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9/19/2021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893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9/19/2021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50820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9/19/2021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46506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9/19/2021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066797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9/19/2021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651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9/19/2021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39863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9/19/2021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45324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9/19/2021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76506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9/19/2021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0736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  <p:sldLayoutId id="2147483995" r:id="rId12"/>
    <p:sldLayoutId id="2147483996" r:id="rId13"/>
    <p:sldLayoutId id="2147483997" r:id="rId14"/>
    <p:sldLayoutId id="2147483998" r:id="rId15"/>
    <p:sldLayoutId id="2147483999" r:id="rId16"/>
    <p:sldLayoutId id="214748400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9">
            <a:extLst>
              <a:ext uri="{FF2B5EF4-FFF2-40B4-BE49-F238E27FC236}">
                <a16:creationId xmlns:a16="http://schemas.microsoft.com/office/drawing/2014/main" id="{F806943C-BF32-4BF1-B6A7-69D90A7070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710569" y="1133426"/>
            <a:ext cx="4919895" cy="3028983"/>
          </a:xfrm>
        </p:spPr>
        <p:txBody>
          <a:bodyPr>
            <a:normAutofit fontScale="90000"/>
          </a:bodyPr>
          <a:lstStyle/>
          <a:p>
            <a:br>
              <a:rPr lang="cs-CZ" sz="1800" dirty="0"/>
            </a:br>
            <a:br>
              <a:rPr lang="cs-CZ" sz="1800" dirty="0"/>
            </a:br>
            <a:br>
              <a:rPr lang="cs-CZ" sz="1800" dirty="0"/>
            </a:br>
            <a:br>
              <a:rPr lang="cs-CZ" sz="1800" dirty="0"/>
            </a:br>
            <a:r>
              <a:rPr lang="cs-CZ" sz="3600" dirty="0"/>
              <a:t>Aktuální Problémy a výzvy českého školství</a:t>
            </a:r>
            <a:br>
              <a:rPr lang="cs-CZ" sz="1800" dirty="0"/>
            </a:br>
            <a:br>
              <a:rPr lang="cs-CZ" sz="1800" dirty="0"/>
            </a:br>
            <a:r>
              <a:rPr lang="cs-CZ" sz="1800" dirty="0"/>
              <a:t>Jiří Zajíček</a:t>
            </a:r>
            <a:br>
              <a:rPr lang="cs-CZ" sz="1800" dirty="0"/>
            </a:br>
            <a:br>
              <a:rPr lang="cs-CZ" sz="1800" dirty="0"/>
            </a:br>
            <a:r>
              <a:rPr lang="cs-CZ" sz="1800" dirty="0"/>
              <a:t>Unie zaměstnavatelských svazů ČR</a:t>
            </a:r>
            <a:br>
              <a:rPr lang="cs-CZ" sz="1800" dirty="0"/>
            </a:br>
            <a:br>
              <a:rPr lang="cs-CZ" sz="1800" dirty="0"/>
            </a:br>
            <a:r>
              <a:rPr lang="cs-CZ" sz="1800" dirty="0"/>
              <a:t>Unie školských asociací ČR – CZESHA</a:t>
            </a:r>
            <a:br>
              <a:rPr lang="cs-CZ" sz="1800" dirty="0"/>
            </a:br>
            <a:br>
              <a:rPr lang="cs-CZ" sz="1800" dirty="0"/>
            </a:br>
            <a:r>
              <a:rPr lang="cs-CZ" sz="1800" dirty="0"/>
              <a:t>Asociace SPŠ ČR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775830" y="5552832"/>
            <a:ext cx="4060801" cy="1564744"/>
          </a:xfrm>
        </p:spPr>
        <p:txBody>
          <a:bodyPr>
            <a:normAutofit/>
          </a:bodyPr>
          <a:lstStyle/>
          <a:p>
            <a:r>
              <a:rPr lang="cs-CZ" sz="1800" dirty="0">
                <a:solidFill>
                  <a:schemeClr val="tx1"/>
                </a:solidFill>
              </a:rPr>
              <a:t>Konference Školství 2022	</a:t>
            </a:r>
          </a:p>
          <a:p>
            <a:endParaRPr lang="cs-CZ" sz="1800" dirty="0">
              <a:solidFill>
                <a:schemeClr val="tx1"/>
              </a:solidFill>
            </a:endParaRPr>
          </a:p>
          <a:p>
            <a:r>
              <a:rPr lang="cs-CZ" sz="1800" dirty="0">
                <a:solidFill>
                  <a:schemeClr val="tx1"/>
                </a:solidFill>
              </a:rPr>
              <a:t>Praha, 23. září 2021</a:t>
            </a:r>
          </a:p>
        </p:txBody>
      </p:sp>
      <p:sp>
        <p:nvSpPr>
          <p:cNvPr id="26" name="Rectangle 11">
            <a:extLst>
              <a:ext uri="{FF2B5EF4-FFF2-40B4-BE49-F238E27FC236}">
                <a16:creationId xmlns:a16="http://schemas.microsoft.com/office/drawing/2014/main" id="{A878C6BF-28C8-4E12-B854-7A830D3E64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382" y="0"/>
            <a:ext cx="3493104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307055"/>
            <a:ext cx="2794492" cy="2211998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34" y="4681272"/>
            <a:ext cx="2794492" cy="836102"/>
          </a:xfrm>
          <a:prstGeom prst="rect">
            <a:avLst/>
          </a:prstGeom>
        </p:spPr>
      </p:pic>
      <p:grpSp>
        <p:nvGrpSpPr>
          <p:cNvPr id="27" name="Group 13">
            <a:extLst>
              <a:ext uri="{FF2B5EF4-FFF2-40B4-BE49-F238E27FC236}">
                <a16:creationId xmlns:a16="http://schemas.microsoft.com/office/drawing/2014/main" id="{D6A7568C-128C-4A8A-81BA-1BED2DDAD3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905229" y="2963333"/>
            <a:ext cx="2236395" cy="3208867"/>
            <a:chOff x="9206969" y="2963333"/>
            <a:chExt cx="2981858" cy="3208867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BED0B87-F053-4FB5-ABC4-24F3C04132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B940DFC-0E04-4FC7-88F7-5D4AF780CC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6C4A8A1-0543-412C-B5E6-803A174A73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C29E161-7520-4B3D-B83D-41D4962915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18">
              <a:extLst>
                <a:ext uri="{FF2B5EF4-FFF2-40B4-BE49-F238E27FC236}">
                  <a16:creationId xmlns:a16="http://schemas.microsoft.com/office/drawing/2014/main" id="{B24BCAEE-76B1-447C-AFFB-F827F42F51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 descr="UZS logo">
            <a:extLst>
              <a:ext uri="{FF2B5EF4-FFF2-40B4-BE49-F238E27FC236}">
                <a16:creationId xmlns:a16="http://schemas.microsoft.com/office/drawing/2014/main" id="{2876BFA2-38A2-490A-89ED-7ED2AAEEC2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75344"/>
            <a:ext cx="2068992" cy="970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6287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90FE681-1E05-478A-89DC-5F7AB37CFD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5CFF9AC-D545-4871-82C9-5C432AC7E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160" y="685799"/>
            <a:ext cx="2186632" cy="4892040"/>
          </a:xfrm>
        </p:spPr>
        <p:txBody>
          <a:bodyPr>
            <a:normAutofit/>
          </a:bodyPr>
          <a:lstStyle/>
          <a:p>
            <a:pPr algn="r"/>
            <a:r>
              <a:rPr lang="cs-CZ" dirty="0"/>
              <a:t>Aktuální stav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E2F21DC-5F0E-42CF-B89C-C1E25E175C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88087" y="1532373"/>
            <a:ext cx="0" cy="3198892"/>
          </a:xfrm>
          <a:prstGeom prst="line">
            <a:avLst/>
          </a:prstGeom>
          <a:ln w="19050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796DA1F-8607-45E5-AF7F-64EDF7E0B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4566" y="548680"/>
            <a:ext cx="5359922" cy="55446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2400" b="1" dirty="0">
                <a:solidFill>
                  <a:schemeClr val="tx1"/>
                </a:solidFill>
              </a:rPr>
              <a:t>Personální otázky a financování školství </a:t>
            </a:r>
          </a:p>
          <a:p>
            <a:r>
              <a:rPr lang="cs-CZ" sz="1900" dirty="0">
                <a:solidFill>
                  <a:schemeClr val="tx1"/>
                </a:solidFill>
              </a:rPr>
              <a:t>reforma financování </a:t>
            </a:r>
            <a:r>
              <a:rPr lang="cs-CZ" sz="1900" dirty="0" err="1">
                <a:solidFill>
                  <a:schemeClr val="tx1"/>
                </a:solidFill>
              </a:rPr>
              <a:t>RgŠ</a:t>
            </a:r>
            <a:endParaRPr lang="cs-CZ" sz="1900" dirty="0">
              <a:solidFill>
                <a:schemeClr val="tx1"/>
              </a:solidFill>
            </a:endParaRPr>
          </a:p>
          <a:p>
            <a:r>
              <a:rPr lang="cs-CZ" sz="1900" dirty="0">
                <a:solidFill>
                  <a:schemeClr val="tx1"/>
                </a:solidFill>
              </a:rPr>
              <a:t>vazba platů a mezd na průměrný plat/HDP</a:t>
            </a:r>
          </a:p>
          <a:p>
            <a:r>
              <a:rPr lang="cs-CZ" sz="1900" dirty="0">
                <a:solidFill>
                  <a:schemeClr val="tx1"/>
                </a:solidFill>
              </a:rPr>
              <a:t>personální situace ve školách</a:t>
            </a:r>
          </a:p>
          <a:p>
            <a:pPr lvl="2"/>
            <a:r>
              <a:rPr lang="cs-CZ" sz="1700" dirty="0">
                <a:solidFill>
                  <a:schemeClr val="tx1"/>
                </a:solidFill>
              </a:rPr>
              <a:t>nízká prestiž učitelské profese</a:t>
            </a:r>
          </a:p>
          <a:p>
            <a:pPr lvl="2"/>
            <a:r>
              <a:rPr lang="cs-CZ" sz="1700" dirty="0">
                <a:solidFill>
                  <a:schemeClr val="tx1"/>
                </a:solidFill>
              </a:rPr>
              <a:t>nedostatečné motivační prostředky</a:t>
            </a:r>
          </a:p>
          <a:p>
            <a:pPr lvl="2"/>
            <a:r>
              <a:rPr lang="cs-CZ" sz="1700" dirty="0">
                <a:solidFill>
                  <a:schemeClr val="tx1"/>
                </a:solidFill>
              </a:rPr>
              <a:t>osobní příplatky ředitelů</a:t>
            </a:r>
          </a:p>
          <a:p>
            <a:pPr lvl="2"/>
            <a:r>
              <a:rPr lang="cs-CZ" sz="1700" dirty="0">
                <a:solidFill>
                  <a:schemeClr val="tx1"/>
                </a:solidFill>
              </a:rPr>
              <a:t>absence smysluplného karierního řádu</a:t>
            </a:r>
          </a:p>
          <a:p>
            <a:r>
              <a:rPr lang="cs-CZ" sz="1900" dirty="0">
                <a:solidFill>
                  <a:schemeClr val="tx1"/>
                </a:solidFill>
              </a:rPr>
              <a:t>nedostatečné provozní prostředky</a:t>
            </a:r>
          </a:p>
          <a:p>
            <a:r>
              <a:rPr lang="cs-CZ" sz="1900" dirty="0">
                <a:solidFill>
                  <a:schemeClr val="tx1"/>
                </a:solidFill>
              </a:rPr>
              <a:t>nutnost financovat rozvoj škol z grantů  a OP</a:t>
            </a:r>
          </a:p>
          <a:p>
            <a:r>
              <a:rPr lang="cs-CZ" sz="1900" dirty="0">
                <a:solidFill>
                  <a:schemeClr val="tx1"/>
                </a:solidFill>
              </a:rPr>
              <a:t>další náklady v souvislosti s COVID19</a:t>
            </a:r>
          </a:p>
          <a:p>
            <a:endParaRPr lang="cs-CZ" sz="1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87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B6AFC68-0C21-406B-981D-6258750D7C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548680"/>
            <a:ext cx="8496944" cy="648071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sz="2600" b="1" dirty="0">
                <a:solidFill>
                  <a:schemeClr val="tx1"/>
                </a:solidFill>
              </a:rPr>
              <a:t>Vysoká administrativní zátěž</a:t>
            </a:r>
          </a:p>
          <a:p>
            <a:pPr marL="0" indent="0">
              <a:buNone/>
            </a:pPr>
            <a:r>
              <a:rPr lang="cs-CZ" sz="2600" b="1" dirty="0">
                <a:solidFill>
                  <a:schemeClr val="tx1"/>
                </a:solidFill>
              </a:rPr>
              <a:t>a) spojená s výukou </a:t>
            </a:r>
          </a:p>
          <a:p>
            <a:pPr lvl="1"/>
            <a:r>
              <a:rPr lang="cs-CZ" sz="2600" dirty="0">
                <a:solidFill>
                  <a:schemeClr val="tx1"/>
                </a:solidFill>
              </a:rPr>
              <a:t>plány podpory žáků</a:t>
            </a:r>
          </a:p>
          <a:p>
            <a:pPr lvl="1"/>
            <a:r>
              <a:rPr lang="pl-PL" sz="2600" dirty="0">
                <a:solidFill>
                  <a:schemeClr val="tx1"/>
                </a:solidFill>
              </a:rPr>
              <a:t>zápisy z jednání s rodiči</a:t>
            </a:r>
          </a:p>
          <a:p>
            <a:pPr lvl="1"/>
            <a:r>
              <a:rPr lang="cs-CZ" sz="2600" dirty="0">
                <a:solidFill>
                  <a:schemeClr val="tx1"/>
                </a:solidFill>
              </a:rPr>
              <a:t>profesní portfolia učitelů</a:t>
            </a:r>
          </a:p>
          <a:p>
            <a:pPr lvl="1"/>
            <a:r>
              <a:rPr lang="cs-CZ" sz="2600" dirty="0">
                <a:solidFill>
                  <a:schemeClr val="tx1"/>
                </a:solidFill>
              </a:rPr>
              <a:t>stálé úpravy ŠVP a chystané komplexní revize RVP</a:t>
            </a:r>
          </a:p>
          <a:p>
            <a:pPr lvl="1"/>
            <a:endParaRPr lang="cs-CZ" sz="2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pl-PL" sz="2600" b="1" dirty="0">
                <a:solidFill>
                  <a:schemeClr val="tx1"/>
                </a:solidFill>
              </a:rPr>
              <a:t>b) plynoucí z obecných předpisů</a:t>
            </a:r>
          </a:p>
          <a:p>
            <a:pPr lvl="1"/>
            <a:r>
              <a:rPr lang="cs-CZ" sz="2600" dirty="0">
                <a:solidFill>
                  <a:schemeClr val="tx1"/>
                </a:solidFill>
              </a:rPr>
              <a:t>zákon o finanční kontrole, zákon o veřejných zakázkách</a:t>
            </a:r>
          </a:p>
          <a:p>
            <a:pPr lvl="1"/>
            <a:r>
              <a:rPr lang="cs-CZ" sz="2600" dirty="0">
                <a:solidFill>
                  <a:schemeClr val="tx1"/>
                </a:solidFill>
              </a:rPr>
              <a:t>registr smluv</a:t>
            </a:r>
          </a:p>
          <a:p>
            <a:pPr lvl="1"/>
            <a:r>
              <a:rPr lang="cs-CZ" sz="2600" dirty="0">
                <a:solidFill>
                  <a:schemeClr val="tx1"/>
                </a:solidFill>
              </a:rPr>
              <a:t>povinná komunikace datovou schránkou </a:t>
            </a:r>
            <a:br>
              <a:rPr lang="cs-CZ" sz="2600" dirty="0">
                <a:solidFill>
                  <a:schemeClr val="tx1"/>
                </a:solidFill>
              </a:rPr>
            </a:br>
            <a:r>
              <a:rPr lang="cs-CZ" sz="2600" dirty="0">
                <a:solidFill>
                  <a:schemeClr val="tx1"/>
                </a:solidFill>
              </a:rPr>
              <a:t>(a mnohdy požadavek na paralelní odesílání v tištěné podobě)</a:t>
            </a:r>
          </a:p>
          <a:p>
            <a:pPr lvl="1"/>
            <a:r>
              <a:rPr lang="cs-CZ" sz="2600" dirty="0">
                <a:solidFill>
                  <a:schemeClr val="tx1"/>
                </a:solidFill>
              </a:rPr>
              <a:t>statistické výkazy, dotazníková šetření</a:t>
            </a:r>
          </a:p>
          <a:p>
            <a:pPr lvl="1"/>
            <a:r>
              <a:rPr lang="cs-CZ" sz="2600" dirty="0">
                <a:solidFill>
                  <a:schemeClr val="tx1"/>
                </a:solidFill>
              </a:rPr>
              <a:t>GDPR</a:t>
            </a:r>
          </a:p>
          <a:p>
            <a:pPr lvl="1"/>
            <a:r>
              <a:rPr lang="cs-CZ" sz="2600" dirty="0">
                <a:solidFill>
                  <a:schemeClr val="tx1"/>
                </a:solidFill>
              </a:rPr>
              <a:t>administrativa spojená s čerpáním grantových prostředků</a:t>
            </a:r>
          </a:p>
          <a:p>
            <a:pPr lvl="1"/>
            <a:r>
              <a:rPr lang="cs-CZ" sz="2600" dirty="0">
                <a:solidFill>
                  <a:schemeClr val="tx1"/>
                </a:solidFill>
              </a:rPr>
              <a:t>KAP, MAP, ŠAP....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64668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9BBC776-84BB-43A5-AB06-D822A19179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692696"/>
            <a:ext cx="8280920" cy="626469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b="1" dirty="0">
                <a:solidFill>
                  <a:schemeClr val="tx1"/>
                </a:solidFill>
              </a:rPr>
              <a:t>Nízká motivace žáků a hodnocení jejich studijních výsledků </a:t>
            </a:r>
          </a:p>
          <a:p>
            <a:r>
              <a:rPr lang="cs-CZ" dirty="0">
                <a:solidFill>
                  <a:schemeClr val="tx1"/>
                </a:solidFill>
              </a:rPr>
              <a:t>integrace žáků “za každou cenu” na jedné straně, vyčlenění nejlepších na víceletá gymnázia na straně druhé </a:t>
            </a:r>
          </a:p>
          <a:p>
            <a:r>
              <a:rPr lang="cs-CZ" dirty="0">
                <a:solidFill>
                  <a:schemeClr val="tx1"/>
                </a:solidFill>
              </a:rPr>
              <a:t>pozornost soustředěna na žáky se speciálními vzdělávacími potřebami, minimální talentovaným</a:t>
            </a:r>
          </a:p>
          <a:p>
            <a:r>
              <a:rPr lang="cs-CZ" dirty="0">
                <a:solidFill>
                  <a:schemeClr val="tx1"/>
                </a:solidFill>
              </a:rPr>
              <a:t>administrativní zátěž s plány podpory</a:t>
            </a:r>
          </a:p>
          <a:p>
            <a:r>
              <a:rPr lang="cs-CZ" dirty="0">
                <a:solidFill>
                  <a:schemeClr val="tx1"/>
                </a:solidFill>
              </a:rPr>
              <a:t>úprava podmínek vzdělávání i maturitních zkoušek, ale na výstupním vysvědčení žádná zmínka, při žádosti o zaměstnání to zaměstnavatelé nevědí</a:t>
            </a:r>
          </a:p>
          <a:p>
            <a:r>
              <a:rPr lang="cs-CZ" dirty="0">
                <a:solidFill>
                  <a:schemeClr val="tx1"/>
                </a:solidFill>
              </a:rPr>
              <a:t>absence závěrečné zkoušky na základní škole</a:t>
            </a:r>
          </a:p>
          <a:p>
            <a:r>
              <a:rPr lang="cs-CZ" dirty="0">
                <a:solidFill>
                  <a:schemeClr val="tx1"/>
                </a:solidFill>
              </a:rPr>
              <a:t>opakování jednotných přijímacích zkoušek na maturitní obory a její administrativní náročnost</a:t>
            </a:r>
          </a:p>
          <a:p>
            <a:r>
              <a:rPr lang="cs-CZ" dirty="0">
                <a:solidFill>
                  <a:schemeClr val="tx1"/>
                </a:solidFill>
              </a:rPr>
              <a:t>nastavení maturitní zkoušky a neustálé změny v organizaci, její administrativní náročnost</a:t>
            </a:r>
          </a:p>
          <a:p>
            <a:r>
              <a:rPr lang="cs-CZ" dirty="0">
                <a:solidFill>
                  <a:schemeClr val="tx1"/>
                </a:solidFill>
              </a:rPr>
              <a:t>zvyšující se nerovnosti mezi žáky způsobené distančním vzděláváním</a:t>
            </a:r>
          </a:p>
          <a:p>
            <a:r>
              <a:rPr lang="cs-CZ" dirty="0">
                <a:solidFill>
                  <a:schemeClr val="tx1"/>
                </a:solidFill>
              </a:rPr>
              <a:t>hybridní výuka, pokusné ověřování kombinované výuky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7106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697906D-DE56-40B6-8BF4-D6974F84A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330" y="908721"/>
            <a:ext cx="7772870" cy="48824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b="1" dirty="0">
                <a:solidFill>
                  <a:schemeClr val="tx1"/>
                </a:solidFill>
              </a:rPr>
              <a:t>Školní kurikulum pro ZŠ - RVP</a:t>
            </a:r>
          </a:p>
          <a:p>
            <a:r>
              <a:rPr lang="cs-CZ" dirty="0">
                <a:solidFill>
                  <a:schemeClr val="tx1"/>
                </a:solidFill>
              </a:rPr>
              <a:t>neexistují jasné standardy v uzlových bodech</a:t>
            </a:r>
          </a:p>
          <a:p>
            <a:r>
              <a:rPr lang="cs-CZ" dirty="0">
                <a:solidFill>
                  <a:schemeClr val="tx1"/>
                </a:solidFill>
              </a:rPr>
              <a:t>stálé rozšiřování obsahu při stejném počtu hodin (ICT, finanční gramotnost, čtenářská gramotnost, projektová výuka)</a:t>
            </a:r>
          </a:p>
          <a:p>
            <a:r>
              <a:rPr lang="cs-CZ" dirty="0">
                <a:solidFill>
                  <a:schemeClr val="tx1"/>
                </a:solidFill>
              </a:rPr>
              <a:t>změny v pojetí výuky informatiky</a:t>
            </a:r>
          </a:p>
          <a:p>
            <a:r>
              <a:rPr lang="cs-CZ" dirty="0">
                <a:solidFill>
                  <a:schemeClr val="tx1"/>
                </a:solidFill>
              </a:rPr>
              <a:t>nedostatečně procvičená základní látka (základy matematiky, čtení s porozuměním textu)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b="1" dirty="0">
                <a:solidFill>
                  <a:schemeClr val="tx1"/>
                </a:solidFill>
              </a:rPr>
              <a:t>Revize RVP pro střední školy</a:t>
            </a:r>
          </a:p>
          <a:p>
            <a:r>
              <a:rPr lang="cs-CZ" dirty="0">
                <a:solidFill>
                  <a:schemeClr val="tx1"/>
                </a:solidFill>
              </a:rPr>
              <a:t>inovace oborové soustavy</a:t>
            </a:r>
          </a:p>
          <a:p>
            <a:r>
              <a:rPr lang="cs-CZ" dirty="0">
                <a:solidFill>
                  <a:schemeClr val="tx1"/>
                </a:solidFill>
              </a:rPr>
              <a:t>pilotáž Maturitní zkoušky formou komplexní absolventské práce s obhajobou </a:t>
            </a:r>
          </a:p>
          <a:p>
            <a:r>
              <a:rPr lang="cs-CZ" dirty="0">
                <a:solidFill>
                  <a:schemeClr val="tx1"/>
                </a:solidFill>
              </a:rPr>
              <a:t>změny výuky informatiky a ICT </a:t>
            </a:r>
          </a:p>
          <a:p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175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4"/>
            <a:ext cx="8496944" cy="4680520"/>
          </a:xfrm>
        </p:spPr>
        <p:txBody>
          <a:bodyPr>
            <a:normAutofit fontScale="85000" lnSpcReduction="10000"/>
          </a:bodyPr>
          <a:lstStyle/>
          <a:p>
            <a:pPr marL="82296" indent="0" algn="ctr">
              <a:buNone/>
            </a:pPr>
            <a:endParaRPr lang="cs-CZ" sz="4100" dirty="0"/>
          </a:p>
          <a:p>
            <a:pPr marL="82296" indent="0" algn="ctr">
              <a:buNone/>
            </a:pPr>
            <a:r>
              <a:rPr lang="cs-CZ" sz="4100" dirty="0">
                <a:solidFill>
                  <a:schemeClr val="tx1"/>
                </a:solidFill>
              </a:rPr>
              <a:t>Věřme, že máme možnost stav zlepšit</a:t>
            </a:r>
          </a:p>
          <a:p>
            <a:pPr marL="82296" indent="0" algn="ctr">
              <a:buNone/>
            </a:pPr>
            <a:endParaRPr lang="cs-CZ" sz="4100" dirty="0">
              <a:solidFill>
                <a:schemeClr val="tx1"/>
              </a:solidFill>
            </a:endParaRPr>
          </a:p>
          <a:p>
            <a:pPr marL="82296" indent="0" algn="ctr">
              <a:buNone/>
            </a:pPr>
            <a:r>
              <a:rPr lang="cs-CZ" sz="4100" dirty="0">
                <a:solidFill>
                  <a:schemeClr val="tx1"/>
                </a:solidFill>
              </a:rPr>
              <a:t>a děkuji za pozornost</a:t>
            </a:r>
          </a:p>
          <a:p>
            <a:pPr marL="82296" indent="0">
              <a:buNone/>
            </a:pPr>
            <a:endParaRPr lang="cs-CZ" dirty="0">
              <a:solidFill>
                <a:schemeClr val="tx1"/>
              </a:solidFill>
            </a:endParaRPr>
          </a:p>
          <a:p>
            <a:pPr marL="539496" lvl="1" indent="0">
              <a:buNone/>
            </a:pPr>
            <a:r>
              <a:rPr lang="cs-CZ" dirty="0">
                <a:solidFill>
                  <a:schemeClr val="tx1"/>
                </a:solidFill>
              </a:rPr>
              <a:t>Kontaktní údaje:</a:t>
            </a:r>
          </a:p>
          <a:p>
            <a:pPr marL="539496" lvl="1" indent="0">
              <a:buNone/>
            </a:pPr>
            <a:r>
              <a:rPr lang="cs-CZ" dirty="0">
                <a:solidFill>
                  <a:schemeClr val="tx1"/>
                </a:solidFill>
              </a:rPr>
              <a:t>Jiří Zajíček, </a:t>
            </a:r>
          </a:p>
          <a:p>
            <a:pPr marL="539496" lvl="1" indent="0">
              <a:buNone/>
            </a:pPr>
            <a:r>
              <a:rPr lang="cs-CZ" dirty="0">
                <a:solidFill>
                  <a:schemeClr val="tx1"/>
                </a:solidFill>
              </a:rPr>
              <a:t>Masarykova střední škola chemická, Praha 1, Křemencova 12</a:t>
            </a:r>
          </a:p>
          <a:p>
            <a:pPr marL="539496" lvl="1" indent="0">
              <a:buNone/>
            </a:pPr>
            <a:endParaRPr lang="cs-CZ" dirty="0">
              <a:solidFill>
                <a:schemeClr val="tx1"/>
              </a:solidFill>
            </a:endParaRPr>
          </a:p>
          <a:p>
            <a:pPr marL="539496" lvl="1" indent="0">
              <a:buNone/>
            </a:pPr>
            <a:r>
              <a:rPr lang="cs-CZ" dirty="0">
                <a:solidFill>
                  <a:schemeClr val="tx1"/>
                </a:solidFill>
              </a:rPr>
              <a:t>E-mail:	jiri.zajicek@mssch.cz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01807589"/>
      </p:ext>
    </p:extLst>
  </p:cSld>
  <p:clrMapOvr>
    <a:masterClrMapping/>
  </p:clrMapOvr>
</p:sld>
</file>

<file path=ppt/theme/theme1.xml><?xml version="1.0" encoding="utf-8"?>
<a:theme xmlns:a="http://schemas.openxmlformats.org/drawingml/2006/main" name="Řez">
  <a:themeElements>
    <a:clrScheme name="Vlastní 1">
      <a:dk1>
        <a:sysClr val="windowText" lastClr="000000"/>
      </a:dk1>
      <a:lt1>
        <a:sysClr val="window" lastClr="FFFFFF"/>
      </a:lt1>
      <a:dk2>
        <a:srgbClr val="146194"/>
      </a:dk2>
      <a:lt2>
        <a:srgbClr val="C8F0FA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Řez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Řez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TM03090430[[fn=Pruhy]]</Template>
  <TotalTime>3879</TotalTime>
  <Words>391</Words>
  <Application>Microsoft Office PowerPoint</Application>
  <PresentationFormat>Předvádění na obrazovce (4:3)</PresentationFormat>
  <Paragraphs>62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Řez</vt:lpstr>
      <vt:lpstr>    Aktuální Problémy a výzvy českého školství  Jiří Zajíček  Unie zaměstnavatelských svazů ČR  Unie školských asociací ČR – CZESHA  Asociace SPŠ ČR</vt:lpstr>
      <vt:lpstr>Aktuální stav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MSSCH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Zajicek Jiri</dc:creator>
  <cp:lastModifiedBy>Jiří Zajíček</cp:lastModifiedBy>
  <cp:revision>104</cp:revision>
  <dcterms:created xsi:type="dcterms:W3CDTF">2012-09-25T09:33:19Z</dcterms:created>
  <dcterms:modified xsi:type="dcterms:W3CDTF">2021-09-19T14:06:33Z</dcterms:modified>
</cp:coreProperties>
</file>