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comments/comment1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17"/>
  </p:notesMasterIdLst>
  <p:sldIdLst>
    <p:sldId id="256" r:id="rId2"/>
    <p:sldId id="258" r:id="rId3"/>
    <p:sldId id="259" r:id="rId4"/>
    <p:sldId id="257" r:id="rId5"/>
    <p:sldId id="260" r:id="rId6"/>
    <p:sldId id="261" r:id="rId7"/>
    <p:sldId id="264" r:id="rId8"/>
    <p:sldId id="263" r:id="rId9"/>
    <p:sldId id="262" r:id="rId10"/>
    <p:sldId id="265" r:id="rId11"/>
    <p:sldId id="266" r:id="rId12"/>
    <p:sldId id="268" r:id="rId13"/>
    <p:sldId id="267" r:id="rId14"/>
    <p:sldId id="269" r:id="rId15"/>
    <p:sldId id="270" r:id="rId1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Jiří Pilař" initials="JP" lastIdx="2" clrIdx="0">
    <p:extLst>
      <p:ext uri="{19B8F6BF-5375-455C-9EA6-DF929625EA0E}">
        <p15:presenceInfo xmlns:p15="http://schemas.microsoft.com/office/powerpoint/2012/main" userId="622a5cd344db46ec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5235" autoAdjust="0"/>
    <p:restoredTop sz="94660"/>
  </p:normalViewPr>
  <p:slideViewPr>
    <p:cSldViewPr snapToGrid="0">
      <p:cViewPr varScale="1">
        <p:scale>
          <a:sx n="90" d="100"/>
          <a:sy n="90" d="100"/>
        </p:scale>
        <p:origin x="96" y="6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commentAuthors" Target="commentAuthors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1-09-03T21:47:35.723" idx="1">
    <p:pos x="7419" y="1257"/>
    <p:text/>
    <p:extLst>
      <p:ext uri="{C676402C-5697-4E1C-873F-D02D1690AC5C}">
        <p15:threadingInfo xmlns:p15="http://schemas.microsoft.com/office/powerpoint/2012/main" timeZoneBias="-120"/>
      </p:ext>
    </p:extLst>
  </p:cm>
  <p:cm authorId="1" dt="2021-09-03T21:48:05.518" idx="2">
    <p:pos x="7502" y="1244"/>
    <p:text/>
    <p:extLst>
      <p:ext uri="{C676402C-5697-4E1C-873F-D02D1690AC5C}">
        <p15:threadingInfo xmlns:p15="http://schemas.microsoft.com/office/powerpoint/2012/main" timeZoneBias="-120"/>
      </p:ext>
    </p:extLst>
  </p:cm>
</p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7B58D7B-9D42-404E-BA99-49613B49F257}" type="datetimeFigureOut">
              <a:rPr lang="cs-CZ" smtClean="0"/>
              <a:t>03.09.2021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31561C0-A7FB-440A-A74C-9EAEB9B0389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154922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Title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62399" y="1964267"/>
            <a:ext cx="7197726" cy="2421464"/>
          </a:xfrm>
        </p:spPr>
        <p:txBody>
          <a:bodyPr anchor="b">
            <a:normAutofit/>
          </a:bodyPr>
          <a:lstStyle>
            <a:lvl1pPr algn="r">
              <a:defRPr sz="4800">
                <a:effectLst/>
              </a:defRPr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62399" y="4385732"/>
            <a:ext cx="7197726" cy="1405467"/>
          </a:xfrm>
        </p:spPr>
        <p:txBody>
          <a:bodyPr anchor="t">
            <a:normAutofit/>
          </a:bodyPr>
          <a:lstStyle>
            <a:lvl1pPr marL="0" indent="0" algn="r">
              <a:buNone/>
              <a:defRPr sz="1800" cap="all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/>
              <a:t>Kliknutím můžete upravit styl předlohy.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32558" y="5870575"/>
            <a:ext cx="1600200" cy="377825"/>
          </a:xfrm>
        </p:spPr>
        <p:txBody>
          <a:bodyPr/>
          <a:lstStyle/>
          <a:p>
            <a:fld id="{41E2E69C-E95C-4A1D-8602-0F466666B311}" type="datetime5">
              <a:rPr lang="en-US" smtClean="0"/>
              <a:t>3-Sep-21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62399" y="5870575"/>
            <a:ext cx="4893958" cy="3778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08958" y="5870575"/>
            <a:ext cx="551167" cy="3778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atický obrázek s popis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732865"/>
            <a:ext cx="1013142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371600" y="932112"/>
            <a:ext cx="8759827" cy="3164976"/>
          </a:xfrm>
          <a:prstGeom prst="roundRect">
            <a:avLst>
              <a:gd name="adj" fmla="val 43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cs-CZ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299603"/>
            <a:ext cx="10131427" cy="49371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0A31D-C1EB-4F47-A9DC-5D9AEA800C4B}" type="datetime5">
              <a:rPr lang="en-US" smtClean="0"/>
              <a:t>3-Sep-21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ázev a popis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09601"/>
            <a:ext cx="10131427" cy="3124199"/>
          </a:xfrm>
        </p:spPr>
        <p:txBody>
          <a:bodyPr anchor="ctr">
            <a:normAutofit/>
          </a:bodyPr>
          <a:lstStyle>
            <a:lvl1pPr algn="l">
              <a:defRPr sz="3200" b="0" cap="none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10131428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B69F87-F29D-431E-8F56-6956582A6736}" type="datetime5">
              <a:rPr lang="en-US" smtClean="0"/>
              <a:t>3-Sep-21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ce s popis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10237867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88275" y="82333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2267" y="609601"/>
            <a:ext cx="9550399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097875" y="3352800"/>
            <a:ext cx="9339184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7465" y="4343400"/>
            <a:ext cx="10152367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29B4FF-F401-4265-9EB0-D63C5C79E8A6}" type="datetime5">
              <a:rPr lang="en-US" smtClean="0"/>
              <a:t>3-Sep-21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menov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2" y="3308581"/>
            <a:ext cx="10131425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4777381"/>
            <a:ext cx="10131426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55D4E7-8951-4305-AAB4-1014D0F7AF91}" type="datetime5">
              <a:rPr lang="en-US" smtClean="0"/>
              <a:t>3-Sep-21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menovka s citac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0237867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88275" y="82333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992267" y="609601"/>
            <a:ext cx="9550399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5800" y="3886200"/>
            <a:ext cx="10135436" cy="8890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cs-CZ"/>
              <a:t>Po kliknutí můžete upravovat styly textu v předloze.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799" y="4775200"/>
            <a:ext cx="10135436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81DC31-AF88-4D92-9BAF-8C7C8EB6A440}" type="datetime5">
              <a:rPr lang="en-US" smtClean="0"/>
              <a:t>3-Sep-21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ravda nebo neprav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09601"/>
            <a:ext cx="10131427" cy="2743199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5801" y="3505200"/>
            <a:ext cx="10131428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cs-CZ"/>
              <a:t>Po kliknutí můžete upravovat styly textu v předloze.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10131428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D97953-8D29-4A8A-892A-8C5DC9981E30}" type="datetime5">
              <a:rPr lang="en-US" smtClean="0"/>
              <a:t>3-Sep-21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BE8B6-A513-4EE3-BF5E-1025E081D07F}" type="datetime5">
              <a:rPr lang="en-US" smtClean="0"/>
              <a:t>3-Sep-21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</p:spPr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8675" y="609599"/>
            <a:ext cx="2158552" cy="5181601"/>
          </a:xfrm>
        </p:spPr>
        <p:txBody>
          <a:bodyPr vert="eaVert"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7832116" cy="5181600"/>
          </a:xfrm>
        </p:spPr>
        <p:txBody>
          <a:bodyPr vert="eaVert" anchor="t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F32B66-81BC-485A-86BB-9BDB404295DA}" type="datetime5">
              <a:rPr lang="en-US" smtClean="0"/>
              <a:t>3-Sep-21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5296A3-0EAC-43B3-AC9B-57262828BB9C}" type="datetime5">
              <a:rPr lang="en-US" smtClean="0"/>
              <a:t>3-Sep-21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oddí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308581"/>
            <a:ext cx="10131427" cy="1468800"/>
          </a:xfrm>
        </p:spPr>
        <p:txBody>
          <a:bodyPr anchor="b"/>
          <a:lstStyle>
            <a:lvl1pPr algn="l">
              <a:defRPr sz="4000" b="0" cap="all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799" y="4777381"/>
            <a:ext cx="1013142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 cap="all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B6B613-AB32-446C-B0A8-1F76A5AACB84}" type="datetime5">
              <a:rPr lang="en-US" smtClean="0"/>
              <a:t>3-Sep-21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2" y="2142067"/>
            <a:ext cx="4995334" cy="3649134"/>
          </a:xfrm>
        </p:spPr>
        <p:txBody>
          <a:bodyPr>
            <a:normAutofit/>
          </a:bodyPr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21895" y="2142067"/>
            <a:ext cx="4995332" cy="3649133"/>
          </a:xfrm>
        </p:spPr>
        <p:txBody>
          <a:bodyPr>
            <a:normAutofit/>
          </a:bodyPr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DDA652-D8B6-4EC7-9382-3500E742307D}" type="datetime5">
              <a:rPr lang="en-US" smtClean="0"/>
              <a:t>3-Sep-21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3670" y="2218267"/>
            <a:ext cx="470905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1" y="2870201"/>
            <a:ext cx="4996923" cy="2920998"/>
          </a:xfrm>
        </p:spPr>
        <p:txBody>
          <a:bodyPr anchor="t">
            <a:normAutofit/>
          </a:bodyPr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96003" y="2226734"/>
            <a:ext cx="4722813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23483" y="2870201"/>
            <a:ext cx="4995334" cy="2920998"/>
          </a:xfrm>
        </p:spPr>
        <p:txBody>
          <a:bodyPr anchor="t">
            <a:normAutofit/>
          </a:bodyPr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BC033B-408C-42F9-BB9C-1DF7CB516363}" type="datetime5">
              <a:rPr lang="en-US" smtClean="0"/>
              <a:t>3-Sep-21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2AF361-C8C1-489C-9F0C-6A4A5B390CD2}" type="datetime5">
              <a:rPr lang="en-US" smtClean="0"/>
              <a:t>3-Sep-21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948307-B568-4054-8FF3-EDC10E9EDBCD}" type="datetime5">
              <a:rPr lang="en-US" smtClean="0"/>
              <a:t>3-Sep-21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074333"/>
            <a:ext cx="3680885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48201" y="609601"/>
            <a:ext cx="6169026" cy="5181600"/>
          </a:xfrm>
        </p:spPr>
        <p:txBody>
          <a:bodyPr anchor="ctr">
            <a:normAutofit/>
          </a:bodyPr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445933"/>
            <a:ext cx="3680885" cy="1828800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97D274-2F55-4011-BBB4-EE339A4EB782}" type="datetime5">
              <a:rPr lang="en-US" smtClean="0"/>
              <a:t>3-Sep-21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600200"/>
            <a:ext cx="6164653" cy="13716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36253" y="914400"/>
            <a:ext cx="3280974" cy="4572000"/>
          </a:xfrm>
          <a:prstGeom prst="roundRect">
            <a:avLst>
              <a:gd name="adj" fmla="val 42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cs-CZ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2971800"/>
            <a:ext cx="6164653" cy="1828800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498459-E78F-4C10-9276-FE41B98FBDDD}" type="datetime5">
              <a:rPr lang="en-US" smtClean="0"/>
              <a:t>3-Sep-21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2142067"/>
            <a:ext cx="10131425" cy="36491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89660" y="5870575"/>
            <a:ext cx="1600200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3A00B56B-9C51-4403-9B6A-5E9C330E5215}" type="datetime5">
              <a:rPr lang="en-US" smtClean="0"/>
              <a:t>3-Sep-21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5870575"/>
            <a:ext cx="7827659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66060" y="5870575"/>
            <a:ext cx="551167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57" r:id="rId10"/>
    <p:sldLayoutId id="2147483663" r:id="rId11"/>
    <p:sldLayoutId id="2147483664" r:id="rId12"/>
    <p:sldLayoutId id="2147483665" r:id="rId13"/>
    <p:sldLayoutId id="2147483668" r:id="rId14"/>
    <p:sldLayoutId id="2147483667" r:id="rId15"/>
    <p:sldLayoutId id="2147483658" r:id="rId16"/>
    <p:sldLayoutId id="2147483659" r:id="rId17"/>
  </p:sldLayoutIdLst>
  <p:hf hdr="0" ftr="0"/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comments" Target="../comments/commen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33729BAC-ACEA-4618-AE49-C864BEE9766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962399" y="1492927"/>
            <a:ext cx="7197726" cy="2421464"/>
          </a:xfrm>
        </p:spPr>
        <p:txBody>
          <a:bodyPr>
            <a:normAutofit/>
          </a:bodyPr>
          <a:lstStyle/>
          <a:p>
            <a:r>
              <a:rPr lang="cs-CZ" sz="4400" b="1" dirty="0">
                <a:solidFill>
                  <a:srgbClr val="FFFF00"/>
                </a:solidFill>
                <a:latin typeface="Arial Black" panose="020B0A04020102020204" pitchFamily="34" charset="0"/>
              </a:rPr>
              <a:t>RIZIKA VE VZDĚLÁVÁNÍ </a:t>
            </a:r>
            <a:br>
              <a:rPr lang="cs-CZ" sz="4400" b="1" dirty="0">
                <a:solidFill>
                  <a:srgbClr val="FFFF00"/>
                </a:solidFill>
                <a:latin typeface="Arial Black" panose="020B0A04020102020204" pitchFamily="34" charset="0"/>
              </a:rPr>
            </a:br>
            <a:r>
              <a:rPr lang="cs-CZ" sz="4400" b="1" dirty="0">
                <a:solidFill>
                  <a:srgbClr val="FFFF00"/>
                </a:solidFill>
                <a:latin typeface="Arial Black" panose="020B0A04020102020204" pitchFamily="34" charset="0"/>
              </a:rPr>
              <a:t>v DOBĚ </a:t>
            </a:r>
            <a:r>
              <a:rPr lang="cs-CZ" sz="4400" b="1" dirty="0" err="1">
                <a:solidFill>
                  <a:srgbClr val="FFFF00"/>
                </a:solidFill>
                <a:latin typeface="Arial Black" panose="020B0A04020102020204" pitchFamily="34" charset="0"/>
              </a:rPr>
              <a:t>covIDOVÉ</a:t>
            </a:r>
            <a:endParaRPr lang="cs-CZ" sz="4400" b="1" dirty="0">
              <a:solidFill>
                <a:srgbClr val="FFFF00"/>
              </a:solidFill>
              <a:latin typeface="Arial Black" panose="020B0A04020102020204" pitchFamily="34" charset="0"/>
            </a:endParaRPr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BE2B8EE4-FD6C-403E-8D32-945C62D51E7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962399" y="3914391"/>
            <a:ext cx="7197726" cy="2421464"/>
          </a:xfrm>
        </p:spPr>
        <p:txBody>
          <a:bodyPr>
            <a:normAutofit fontScale="92500"/>
          </a:bodyPr>
          <a:lstStyle/>
          <a:p>
            <a:endParaRPr lang="cs-CZ" dirty="0"/>
          </a:p>
          <a:p>
            <a:r>
              <a:rPr lang="cs-CZ" sz="2600" b="1" dirty="0">
                <a:solidFill>
                  <a:srgbClr val="FF0000"/>
                </a:solidFill>
                <a:latin typeface="Arial Black" panose="020B0A04020102020204" pitchFamily="34" charset="0"/>
              </a:rPr>
              <a:t>Efektivita školní práce mimo školu</a:t>
            </a:r>
          </a:p>
          <a:p>
            <a:r>
              <a:rPr lang="cs-CZ" sz="2600" b="1" dirty="0">
                <a:solidFill>
                  <a:srgbClr val="FF0000"/>
                </a:solidFill>
                <a:latin typeface="Arial Black" panose="020B0A04020102020204" pitchFamily="34" charset="0"/>
              </a:rPr>
              <a:t> a co ji ovlivňuje</a:t>
            </a:r>
          </a:p>
          <a:p>
            <a:endParaRPr lang="cs-CZ" sz="2400" b="1" dirty="0">
              <a:solidFill>
                <a:srgbClr val="FF0000"/>
              </a:solidFill>
              <a:latin typeface="Arial Black" panose="020B0A04020102020204" pitchFamily="34" charset="0"/>
            </a:endParaRPr>
          </a:p>
          <a:p>
            <a:r>
              <a:rPr lang="cs-CZ" sz="2200" b="1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paedDr.</a:t>
            </a:r>
            <a:r>
              <a:rPr lang="cs-CZ" sz="22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Jiří pilař, Mgr. Kateřina Nováková 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A0ECC981-642D-4830-9340-BC494E3DF2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E0A93C-A783-444C-A8AF-41D04B040090}" type="datetime5">
              <a:rPr lang="en-US" smtClean="0"/>
              <a:t>3-Sep-21</a:t>
            </a:fld>
            <a:endParaRPr lang="en-US" dirty="0"/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79A049FD-04FF-48BF-B5C5-761B113897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90746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E927B6EE-EB49-4814-AF06-535BAF79C8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01470" y="251632"/>
            <a:ext cx="10222249" cy="1453363"/>
          </a:xfrm>
        </p:spPr>
        <p:txBody>
          <a:bodyPr>
            <a:normAutofit/>
          </a:bodyPr>
          <a:lstStyle/>
          <a:p>
            <a:r>
              <a:rPr lang="cs-CZ" sz="3300" b="1" dirty="0">
                <a:solidFill>
                  <a:srgbClr val="FF0000"/>
                </a:solidFill>
                <a:latin typeface="Arial Black" panose="020B0A04020102020204" pitchFamily="34" charset="0"/>
              </a:rPr>
              <a:t>NĚKTERÉ zjištěné LIMITY konzultací s učiteli 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2D73A500-FE7A-423C-BE13-E9E0E5CA499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1315" y="2413072"/>
            <a:ext cx="5346830" cy="4444928"/>
          </a:xfrm>
        </p:spPr>
        <p:txBody>
          <a:bodyPr>
            <a:normAutofit fontScale="77500" lnSpcReduction="20000"/>
          </a:bodyPr>
          <a:lstStyle/>
          <a:p>
            <a:r>
              <a:rPr lang="cs-CZ" sz="2200" b="1" dirty="0"/>
              <a:t>Pokud dítě probírané látce nerozumělo, </a:t>
            </a:r>
            <a:br>
              <a:rPr lang="cs-CZ" sz="2200" b="1" dirty="0"/>
            </a:br>
            <a:r>
              <a:rPr lang="cs-CZ" sz="2200" b="1" dirty="0">
                <a:solidFill>
                  <a:srgbClr val="FFC000"/>
                </a:solidFill>
              </a:rPr>
              <a:t>ve 24% nemělo možnost </a:t>
            </a:r>
            <a:r>
              <a:rPr lang="cs-CZ" sz="2200" b="1" dirty="0"/>
              <a:t>s daným učitelem konzultovat </a:t>
            </a:r>
            <a:r>
              <a:rPr lang="cs-CZ" sz="2200" b="1" i="1" dirty="0"/>
              <a:t>(tvrzení rodičů)</a:t>
            </a:r>
          </a:p>
          <a:p>
            <a:r>
              <a:rPr lang="cs-CZ" sz="2200" b="1" dirty="0"/>
              <a:t>Míra vstřícnosti některých učitelů byla často tématem při konzultacích</a:t>
            </a:r>
          </a:p>
          <a:p>
            <a:r>
              <a:rPr lang="cs-CZ" sz="2200" b="1" dirty="0"/>
              <a:t>Nejednotné zadávání úkolů – někteří rodiče mnohdy nevěděli kde zadání a kontakt </a:t>
            </a:r>
            <a:br>
              <a:rPr lang="cs-CZ" sz="2200" b="1" dirty="0"/>
            </a:br>
            <a:r>
              <a:rPr lang="cs-CZ" sz="2200" b="1" dirty="0"/>
              <a:t>s učiteli hledat (TIMMS, GOOGLE MEET, SKYPE, Bakalář, E-mail, </a:t>
            </a:r>
            <a:r>
              <a:rPr lang="cs-CZ" sz="2200" b="1" dirty="0" err="1"/>
              <a:t>sms</a:t>
            </a:r>
            <a:r>
              <a:rPr lang="cs-CZ" sz="2200" b="1" dirty="0"/>
              <a:t>)</a:t>
            </a:r>
          </a:p>
          <a:p>
            <a:r>
              <a:rPr lang="cs-CZ" sz="2200" b="1" dirty="0"/>
              <a:t>Učitel žádal žáky o připojení s kamerou </a:t>
            </a:r>
            <a:br>
              <a:rPr lang="cs-CZ" sz="2200" b="1" dirty="0"/>
            </a:br>
            <a:r>
              <a:rPr lang="cs-CZ" sz="2200" b="1" dirty="0"/>
              <a:t>a sám tak nečinil</a:t>
            </a:r>
          </a:p>
          <a:p>
            <a:r>
              <a:rPr lang="cs-CZ" sz="2200" b="1" dirty="0"/>
              <a:t>Hledali jsme s rodiči možnost pomoci u doučujících neziskovek, ale rodiče o této možnosti věděli jen sporadicky – pozitivní snaha ministerstva o doučování (metodické materiály, </a:t>
            </a:r>
            <a:br>
              <a:rPr lang="cs-CZ" sz="2200" b="1" dirty="0"/>
            </a:br>
            <a:r>
              <a:rPr lang="cs-CZ" sz="2200" b="1" dirty="0"/>
              <a:t>i když …)</a:t>
            </a:r>
          </a:p>
          <a:p>
            <a:r>
              <a:rPr lang="cs-CZ" sz="2200" b="1" dirty="0"/>
              <a:t>62 = 60 - překlep</a:t>
            </a:r>
          </a:p>
          <a:p>
            <a:endParaRPr lang="cs-CZ" dirty="0"/>
          </a:p>
          <a:p>
            <a:endParaRPr lang="cs-CZ" dirty="0"/>
          </a:p>
          <a:p>
            <a:endParaRPr lang="cs-CZ" dirty="0"/>
          </a:p>
          <a:p>
            <a:endParaRPr lang="en-US" dirty="0"/>
          </a:p>
        </p:txBody>
      </p:sp>
      <p:pic>
        <p:nvPicPr>
          <p:cNvPr id="6" name="Obrázek 5">
            <a:extLst>
              <a:ext uri="{FF2B5EF4-FFF2-40B4-BE49-F238E27FC236}">
                <a16:creationId xmlns:a16="http://schemas.microsoft.com/office/drawing/2014/main" id="{BC8CA260-0FA5-4275-BE77-A116001CA8B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13857" y="1974558"/>
            <a:ext cx="5595403" cy="3157182"/>
          </a:xfrm>
          <a:prstGeom prst="roundRect">
            <a:avLst>
              <a:gd name="adj" fmla="val 43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Zástupný symbol pro datum 2">
            <a:extLst>
              <a:ext uri="{FF2B5EF4-FFF2-40B4-BE49-F238E27FC236}">
                <a16:creationId xmlns:a16="http://schemas.microsoft.com/office/drawing/2014/main" id="{661C9AB0-CEB3-4EF9-985C-C841FE2B1D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85342C-898F-46DC-A53F-8B0B37F7B3B4}" type="datetime5">
              <a:rPr lang="en-US" smtClean="0"/>
              <a:t>3-Sep-21</a:t>
            </a:fld>
            <a:endParaRPr lang="en-US" dirty="0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1ED37034-66C9-466C-AD48-344AC10795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33525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3DF45580-E072-4066-963B-A0DAA79615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4300" y="626261"/>
            <a:ext cx="5514680" cy="1035579"/>
          </a:xfrm>
        </p:spPr>
        <p:txBody>
          <a:bodyPr>
            <a:noAutofit/>
          </a:bodyPr>
          <a:lstStyle/>
          <a:p>
            <a:pPr>
              <a:lnSpc>
                <a:spcPct val="90000"/>
              </a:lnSpc>
            </a:pPr>
            <a:r>
              <a:rPr lang="cs-CZ" sz="3000" b="1" dirty="0">
                <a:solidFill>
                  <a:srgbClr val="FF0000"/>
                </a:solidFill>
                <a:latin typeface="Arial Black" panose="020B0A04020102020204" pitchFamily="34" charset="0"/>
              </a:rPr>
              <a:t>Dodržování denního režimu </a:t>
            </a:r>
            <a:br>
              <a:rPr lang="cs-CZ" sz="3000" b="1" dirty="0">
                <a:solidFill>
                  <a:srgbClr val="FF0000"/>
                </a:solidFill>
                <a:latin typeface="Arial Black" panose="020B0A04020102020204" pitchFamily="34" charset="0"/>
              </a:rPr>
            </a:br>
            <a:r>
              <a:rPr lang="cs-CZ" sz="3000" b="1" dirty="0">
                <a:solidFill>
                  <a:srgbClr val="FF0000"/>
                </a:solidFill>
                <a:latin typeface="Arial Black" panose="020B0A04020102020204" pitchFamily="34" charset="0"/>
              </a:rPr>
              <a:t>v domácím prostředí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38C413B-57E4-4FAD-AF00-1E89B427317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-1797333" y="4261157"/>
            <a:ext cx="2971800" cy="170837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37D4DE98-20B4-43E9-AEBD-B09BC32BE3A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2253" y="2030818"/>
            <a:ext cx="5376727" cy="4827181"/>
          </a:xfrm>
        </p:spPr>
        <p:txBody>
          <a:bodyPr>
            <a:normAutofit lnSpcReduction="10000"/>
          </a:bodyPr>
          <a:lstStyle/>
          <a:p>
            <a:r>
              <a:rPr lang="cs-CZ" sz="2000" b="1" dirty="0"/>
              <a:t>Dodržování denního režimu doma jako náhrady za docházku do školy velkým problémem</a:t>
            </a:r>
          </a:p>
          <a:p>
            <a:r>
              <a:rPr lang="cs-CZ" sz="2000" b="1" dirty="0"/>
              <a:t>S tím je spojeno nadužívání, až probouzení závislosti na elektronických médiích</a:t>
            </a:r>
          </a:p>
          <a:p>
            <a:r>
              <a:rPr lang="cs-CZ" sz="2000" b="1" dirty="0"/>
              <a:t>Zde se ukazuje důležitost  úplné rodiny (střídání při komunikaci a kontrole)</a:t>
            </a:r>
          </a:p>
          <a:p>
            <a:r>
              <a:rPr lang="cs-CZ" sz="2000" b="1" dirty="0"/>
              <a:t>V první karanténě ještě zájem o novum,</a:t>
            </a:r>
            <a:br>
              <a:rPr lang="cs-CZ" sz="2000" b="1" dirty="0"/>
            </a:br>
            <a:r>
              <a:rPr lang="cs-CZ" sz="2000" b="1" dirty="0"/>
              <a:t>při druhé již ne</a:t>
            </a:r>
          </a:p>
          <a:p>
            <a:r>
              <a:rPr lang="cs-CZ" sz="2000" b="1" dirty="0"/>
              <a:t>Nejvyšší dosažené vzdělání zde nebylo významným faktorem</a:t>
            </a:r>
          </a:p>
          <a:p>
            <a:r>
              <a:rPr lang="cs-CZ" sz="2000" b="1" dirty="0"/>
              <a:t>Zaměstnaní rodiče neměli možnost dopolední kontroly, nezaměstnaní to převážně neřešili</a:t>
            </a:r>
          </a:p>
          <a:p>
            <a:r>
              <a:rPr lang="cs-CZ" sz="2000" b="1" dirty="0"/>
              <a:t>Často pouze formální připojení žáků</a:t>
            </a:r>
          </a:p>
          <a:p>
            <a:endParaRPr lang="en-US" dirty="0"/>
          </a:p>
        </p:txBody>
      </p:sp>
      <p:sp>
        <p:nvSpPr>
          <p:cNvPr id="14" name="Rounded Rectangle 30">
            <a:extLst>
              <a:ext uri="{FF2B5EF4-FFF2-40B4-BE49-F238E27FC236}">
                <a16:creationId xmlns:a16="http://schemas.microsoft.com/office/drawing/2014/main" id="{96184565-6B22-40B8-AEFC-E5D103C5504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094408" y="626261"/>
            <a:ext cx="5433751" cy="2711655"/>
          </a:xfrm>
          <a:prstGeom prst="roundRect">
            <a:avLst>
              <a:gd name="adj" fmla="val 7505"/>
            </a:avLst>
          </a:prstGeom>
          <a:solidFill>
            <a:schemeClr val="tx1"/>
          </a:solidFill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ounded Rectangle 35">
            <a:extLst>
              <a:ext uri="{FF2B5EF4-FFF2-40B4-BE49-F238E27FC236}">
                <a16:creationId xmlns:a16="http://schemas.microsoft.com/office/drawing/2014/main" id="{A9B5337D-1BB2-4459-9BD6-59184E3832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094408" y="3515716"/>
            <a:ext cx="5433751" cy="2711655"/>
          </a:xfrm>
          <a:prstGeom prst="roundRect">
            <a:avLst>
              <a:gd name="adj" fmla="val 7505"/>
            </a:avLst>
          </a:prstGeom>
          <a:solidFill>
            <a:schemeClr val="tx1"/>
          </a:solidFill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Obrázek 3">
            <a:extLst>
              <a:ext uri="{FF2B5EF4-FFF2-40B4-BE49-F238E27FC236}">
                <a16:creationId xmlns:a16="http://schemas.microsoft.com/office/drawing/2014/main" id="{08A1C7B7-AA87-48E3-969A-FE86CFC4FAA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86775" y="3617588"/>
            <a:ext cx="4448226" cy="2497667"/>
          </a:xfrm>
          <a:prstGeom prst="roundRect">
            <a:avLst>
              <a:gd name="adj" fmla="val 5453"/>
            </a:avLst>
          </a:prstGeom>
          <a:ln w="50800" cap="sq" cmpd="dbl">
            <a:noFill/>
            <a:miter lim="800000"/>
          </a:ln>
          <a:effectLst/>
        </p:spPr>
      </p:pic>
      <p:pic>
        <p:nvPicPr>
          <p:cNvPr id="6" name="Obrázek 5">
            <a:extLst>
              <a:ext uri="{FF2B5EF4-FFF2-40B4-BE49-F238E27FC236}">
                <a16:creationId xmlns:a16="http://schemas.microsoft.com/office/drawing/2014/main" id="{8EAB442B-0697-417B-BFDA-DEC8E67ABB3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69295" y="656682"/>
            <a:ext cx="4465706" cy="2684175"/>
          </a:xfrm>
          <a:prstGeom prst="rect">
            <a:avLst/>
          </a:prstGeom>
        </p:spPr>
      </p:pic>
      <p:sp>
        <p:nvSpPr>
          <p:cNvPr id="7" name="Zástupný symbol pro datum 6">
            <a:extLst>
              <a:ext uri="{FF2B5EF4-FFF2-40B4-BE49-F238E27FC236}">
                <a16:creationId xmlns:a16="http://schemas.microsoft.com/office/drawing/2014/main" id="{9E136EB9-5179-4389-A4AA-9EFC1EC738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1C564C-42B1-42BC-97E2-6EDB75A52EA4}" type="datetime5">
              <a:rPr lang="en-US" smtClean="0"/>
              <a:t>3-Sep-21</a:t>
            </a:fld>
            <a:endParaRPr lang="en-US" dirty="0"/>
          </a:p>
        </p:txBody>
      </p:sp>
      <p:sp>
        <p:nvSpPr>
          <p:cNvPr id="8" name="Zástupný symbol pro číslo snímku 7">
            <a:extLst>
              <a:ext uri="{FF2B5EF4-FFF2-40B4-BE49-F238E27FC236}">
                <a16:creationId xmlns:a16="http://schemas.microsoft.com/office/drawing/2014/main" id="{394E2DFF-B0E1-4521-8639-CBC6400242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34633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CA41DF40-5016-4F12-978B-4A3DE4D623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6816" y="143166"/>
            <a:ext cx="11553426" cy="1453363"/>
          </a:xfrm>
        </p:spPr>
        <p:txBody>
          <a:bodyPr>
            <a:normAutofit/>
          </a:bodyPr>
          <a:lstStyle/>
          <a:p>
            <a:r>
              <a:rPr lang="cs-CZ" sz="3000" b="1" dirty="0">
                <a:solidFill>
                  <a:srgbClr val="FF0000"/>
                </a:solidFill>
                <a:latin typeface="Arial Black" panose="020B0A04020102020204" pitchFamily="34" charset="0"/>
              </a:rPr>
              <a:t>Problém nadužívání elektronických médií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7D34823C-F965-4946-857B-46F92EE583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6816" y="1567752"/>
            <a:ext cx="5542961" cy="5056332"/>
          </a:xfrm>
        </p:spPr>
        <p:txBody>
          <a:bodyPr>
            <a:normAutofit lnSpcReduction="10000"/>
          </a:bodyPr>
          <a:lstStyle/>
          <a:p>
            <a:r>
              <a:rPr lang="cs-CZ" sz="2100" b="1" dirty="0"/>
              <a:t>Tyto údaje korespondují s nedodržováním domácího režimu, nebo vůbec jeho nestanovení</a:t>
            </a:r>
          </a:p>
          <a:p>
            <a:r>
              <a:rPr lang="cs-CZ" sz="2100" b="1" dirty="0"/>
              <a:t>Mnoho rodičů popsalo, že jejich dítě odmítá </a:t>
            </a:r>
            <a:br>
              <a:rPr lang="cs-CZ" sz="2100" b="1" dirty="0"/>
            </a:br>
            <a:r>
              <a:rPr lang="cs-CZ" sz="2100" b="1" dirty="0"/>
              <a:t>i nyní opustit virtuální prostor a zjevně </a:t>
            </a:r>
            <a:br>
              <a:rPr lang="cs-CZ" sz="2100" b="1" dirty="0"/>
            </a:br>
            <a:r>
              <a:rPr lang="cs-CZ" sz="2100" b="1" dirty="0"/>
              <a:t>u něho vzniká závislost</a:t>
            </a:r>
          </a:p>
          <a:p>
            <a:r>
              <a:rPr lang="cs-CZ" sz="2100" b="1" dirty="0"/>
              <a:t>Ve virtuálním prostoru přibylo množství slovní agrese mezi dětmi včetně počínající šikany v kyberprostoru z čehož plynou další psychické problémy</a:t>
            </a:r>
          </a:p>
          <a:p>
            <a:r>
              <a:rPr lang="cs-CZ" sz="2100" b="1" dirty="0"/>
              <a:t>Děti s ADHD/ADD či jinou neurologickou </a:t>
            </a:r>
            <a:br>
              <a:rPr lang="cs-CZ" sz="2100" b="1" dirty="0"/>
            </a:br>
            <a:r>
              <a:rPr lang="cs-CZ" sz="2100" b="1" dirty="0"/>
              <a:t>či psychickou zátěží nedopřejí organizmu dostatečný odpočinek a regeneraci – </a:t>
            </a:r>
            <a:r>
              <a:rPr lang="cs-CZ" sz="2100" dirty="0"/>
              <a:t>problémy se soustředěním a pozorností</a:t>
            </a:r>
          </a:p>
          <a:p>
            <a:endParaRPr lang="en-US" dirty="0"/>
          </a:p>
        </p:txBody>
      </p:sp>
      <p:pic>
        <p:nvPicPr>
          <p:cNvPr id="4" name="Zástupný obsah 3">
            <a:extLst>
              <a:ext uri="{FF2B5EF4-FFF2-40B4-BE49-F238E27FC236}">
                <a16:creationId xmlns:a16="http://schemas.microsoft.com/office/drawing/2014/main" id="{1724BBAA-93D1-4ACC-A826-8B900F84488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79591" y="1567752"/>
            <a:ext cx="6095593" cy="3604919"/>
          </a:xfrm>
          <a:prstGeom prst="roundRect">
            <a:avLst>
              <a:gd name="adj" fmla="val 43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85553E80-E38F-44BC-82F2-9C65536CAE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011E40-4984-4EEF-9F3B-3E460F0D6BE8}" type="datetime5">
              <a:rPr lang="en-US" smtClean="0"/>
              <a:t>3-Sep-21</a:t>
            </a:fld>
            <a:endParaRPr lang="en-US" dirty="0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46B26888-F57B-492F-A0FD-1CF10130D7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12</a:t>
            </a:fld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TextovéPole 6">
                <a:extLst>
                  <a:ext uri="{FF2B5EF4-FFF2-40B4-BE49-F238E27FC236}">
                    <a16:creationId xmlns:a16="http://schemas.microsoft.com/office/drawing/2014/main" id="{6C6C7DC6-9B6B-4917-8CE7-972F4C69C470}"/>
                  </a:ext>
                </a:extLst>
              </p:cNvPr>
              <p:cNvSpPr txBox="1"/>
              <p:nvPr/>
            </p:nvSpPr>
            <p:spPr>
              <a:xfrm>
                <a:off x="5683102" y="2971800"/>
                <a:ext cx="325410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⟹</m:t>
                      </m:r>
                    </m:oMath>
                  </m:oMathPara>
                </a14:m>
                <a:endParaRPr lang="cs-CZ" dirty="0"/>
              </a:p>
            </p:txBody>
          </p:sp>
        </mc:Choice>
        <mc:Fallback>
          <p:sp>
            <p:nvSpPr>
              <p:cNvPr id="7" name="TextovéPole 6">
                <a:extLst>
                  <a:ext uri="{FF2B5EF4-FFF2-40B4-BE49-F238E27FC236}">
                    <a16:creationId xmlns:a16="http://schemas.microsoft.com/office/drawing/2014/main" id="{6C6C7DC6-9B6B-4917-8CE7-972F4C69C47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83102" y="2971800"/>
                <a:ext cx="325410" cy="276999"/>
              </a:xfrm>
              <a:prstGeom prst="rect">
                <a:avLst/>
              </a:prstGeom>
              <a:blipFill>
                <a:blip r:embed="rId4"/>
                <a:stretch>
                  <a:fillRect l="-11111" r="-11111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9009609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778856C5-83E3-432F-A27B-29C635B0BD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53346" y="296652"/>
            <a:ext cx="4794516" cy="1035579"/>
          </a:xfrm>
        </p:spPr>
        <p:txBody>
          <a:bodyPr>
            <a:normAutofit fontScale="90000"/>
          </a:bodyPr>
          <a:lstStyle/>
          <a:p>
            <a:pPr>
              <a:lnSpc>
                <a:spcPct val="90000"/>
              </a:lnSpc>
            </a:pPr>
            <a:r>
              <a:rPr lang="cs-CZ" sz="3300" b="1" dirty="0">
                <a:solidFill>
                  <a:srgbClr val="FF0000"/>
                </a:solidFill>
                <a:latin typeface="Arial Black" panose="020B0A04020102020204" pitchFamily="34" charset="0"/>
              </a:rPr>
              <a:t>Čas domácí přípravy na výuku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738C413B-57E4-4FAD-AF00-1E89B427317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-1797333" y="4261157"/>
            <a:ext cx="2971800" cy="170837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E9793809-E45E-4EFD-92FC-166FC626594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1174" y="1682347"/>
            <a:ext cx="5342755" cy="4715933"/>
          </a:xfrm>
        </p:spPr>
        <p:txBody>
          <a:bodyPr>
            <a:noAutofit/>
          </a:bodyPr>
          <a:lstStyle/>
          <a:p>
            <a:r>
              <a:rPr lang="cs-CZ" sz="2000" b="1" dirty="0"/>
              <a:t>Nejčastěji se žáci doma učili 1 – 2 hodiny</a:t>
            </a:r>
          </a:p>
          <a:p>
            <a:r>
              <a:rPr lang="cs-CZ" sz="2000" b="1" dirty="0"/>
              <a:t>Hodnota 0 – 0,5 hodiny = nepřipravovali se vůbec</a:t>
            </a:r>
          </a:p>
          <a:p>
            <a:r>
              <a:rPr lang="cs-CZ" sz="2000" b="1" dirty="0"/>
              <a:t>I zde se ukazuje pozitivní význam úplné rodiny pro školní výsledky </a:t>
            </a:r>
          </a:p>
          <a:p>
            <a:r>
              <a:rPr lang="cs-CZ" sz="2000" b="1" dirty="0">
                <a:solidFill>
                  <a:srgbClr val="FFFF00"/>
                </a:solidFill>
              </a:rPr>
              <a:t>Malý efekt distanční výuky </a:t>
            </a:r>
            <a:r>
              <a:rPr lang="cs-CZ" sz="2000" b="1" dirty="0"/>
              <a:t>dokazuje velký počet žáků, kteří se prospěchově zhoršili, byť mohli konzultovat s pedagogy a rodiče také mohli s pedagogy komunikovat</a:t>
            </a:r>
          </a:p>
          <a:p>
            <a:r>
              <a:rPr lang="cs-CZ" sz="2000" b="1" dirty="0">
                <a:solidFill>
                  <a:srgbClr val="FFC000"/>
                </a:solidFill>
              </a:rPr>
              <a:t>V 55% se zhoršil prospěch a znalosti i u žáků, kteří se </a:t>
            </a:r>
            <a:r>
              <a:rPr lang="cs-CZ" sz="2000" b="1" dirty="0" err="1">
                <a:solidFill>
                  <a:srgbClr val="FFC000"/>
                </a:solidFill>
              </a:rPr>
              <a:t>připojvali</a:t>
            </a:r>
            <a:r>
              <a:rPr lang="cs-CZ" sz="2000" b="1" dirty="0">
                <a:solidFill>
                  <a:srgbClr val="FFC000"/>
                </a:solidFill>
              </a:rPr>
              <a:t> </a:t>
            </a:r>
            <a:r>
              <a:rPr lang="cs-CZ" sz="2000" b="1" dirty="0"/>
              <a:t>poctivě a pravidelně bez absencí a plnili domácí úkoly</a:t>
            </a:r>
          </a:p>
          <a:p>
            <a:r>
              <a:rPr lang="cs-CZ" sz="2000" b="1" dirty="0"/>
              <a:t>U </a:t>
            </a:r>
            <a:r>
              <a:rPr lang="cs-CZ" sz="2000" b="1" dirty="0">
                <a:solidFill>
                  <a:srgbClr val="FFC000"/>
                </a:solidFill>
              </a:rPr>
              <a:t>35% žáků </a:t>
            </a:r>
            <a:r>
              <a:rPr lang="cs-CZ" sz="2000" b="1" dirty="0"/>
              <a:t>se prospěch nezhoršil</a:t>
            </a:r>
          </a:p>
          <a:p>
            <a:r>
              <a:rPr lang="cs-CZ" sz="2000" b="1" dirty="0">
                <a:solidFill>
                  <a:srgbClr val="FFC000"/>
                </a:solidFill>
              </a:rPr>
              <a:t>10% rodičů </a:t>
            </a:r>
            <a:r>
              <a:rPr lang="cs-CZ" sz="2000" b="1" dirty="0"/>
              <a:t>nedokázalo odpovědět</a:t>
            </a:r>
            <a:endParaRPr lang="en-US" sz="2000" b="1" dirty="0"/>
          </a:p>
        </p:txBody>
      </p:sp>
      <p:sp>
        <p:nvSpPr>
          <p:cNvPr id="24" name="Rounded Rectangle 30">
            <a:extLst>
              <a:ext uri="{FF2B5EF4-FFF2-40B4-BE49-F238E27FC236}">
                <a16:creationId xmlns:a16="http://schemas.microsoft.com/office/drawing/2014/main" id="{96184565-6B22-40B8-AEFC-E5D103C5504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094408" y="626261"/>
            <a:ext cx="5433751" cy="2711655"/>
          </a:xfrm>
          <a:prstGeom prst="roundRect">
            <a:avLst>
              <a:gd name="adj" fmla="val 7505"/>
            </a:avLst>
          </a:prstGeom>
          <a:solidFill>
            <a:schemeClr val="tx1"/>
          </a:solidFill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Obrázek 5">
            <a:extLst>
              <a:ext uri="{FF2B5EF4-FFF2-40B4-BE49-F238E27FC236}">
                <a16:creationId xmlns:a16="http://schemas.microsoft.com/office/drawing/2014/main" id="{8DBA409F-0EB7-407B-8C42-1CAFC448298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35613" y="733254"/>
            <a:ext cx="4155410" cy="2497667"/>
          </a:xfrm>
          <a:prstGeom prst="roundRect">
            <a:avLst>
              <a:gd name="adj" fmla="val 5453"/>
            </a:avLst>
          </a:prstGeom>
          <a:ln w="50800" cap="sq" cmpd="dbl">
            <a:noFill/>
            <a:miter lim="800000"/>
          </a:ln>
          <a:effectLst/>
        </p:spPr>
      </p:pic>
      <p:sp>
        <p:nvSpPr>
          <p:cNvPr id="26" name="Rounded Rectangle 35">
            <a:extLst>
              <a:ext uri="{FF2B5EF4-FFF2-40B4-BE49-F238E27FC236}">
                <a16:creationId xmlns:a16="http://schemas.microsoft.com/office/drawing/2014/main" id="{A9B5337D-1BB2-4459-9BD6-59184E3832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094408" y="3515716"/>
            <a:ext cx="5433751" cy="2711655"/>
          </a:xfrm>
          <a:prstGeom prst="roundRect">
            <a:avLst>
              <a:gd name="adj" fmla="val 7505"/>
            </a:avLst>
          </a:prstGeom>
          <a:solidFill>
            <a:schemeClr val="tx1"/>
          </a:solidFill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Zástupný obsah 3">
            <a:extLst>
              <a:ext uri="{FF2B5EF4-FFF2-40B4-BE49-F238E27FC236}">
                <a16:creationId xmlns:a16="http://schemas.microsoft.com/office/drawing/2014/main" id="{4ABA7CA5-6D5B-4A83-B682-8C46ED85BB1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30752" y="3617588"/>
            <a:ext cx="4160271" cy="2497667"/>
          </a:xfrm>
          <a:prstGeom prst="roundRect">
            <a:avLst>
              <a:gd name="adj" fmla="val 5453"/>
            </a:avLst>
          </a:prstGeom>
          <a:ln w="50800" cap="sq" cmpd="dbl">
            <a:noFill/>
            <a:miter lim="800000"/>
          </a:ln>
          <a:effectLst/>
        </p:spPr>
      </p:pic>
      <p:sp>
        <p:nvSpPr>
          <p:cNvPr id="7" name="Zástupný symbol pro datum 6">
            <a:extLst>
              <a:ext uri="{FF2B5EF4-FFF2-40B4-BE49-F238E27FC236}">
                <a16:creationId xmlns:a16="http://schemas.microsoft.com/office/drawing/2014/main" id="{D5BE4B43-5489-453F-AE84-B65176B757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B17ECD-CAA6-439F-8D91-2707C0B01EF0}" type="datetime5">
              <a:rPr lang="en-US" smtClean="0"/>
              <a:t>3-Sep-21</a:t>
            </a:fld>
            <a:endParaRPr lang="en-US" dirty="0"/>
          </a:p>
        </p:txBody>
      </p:sp>
      <p:sp>
        <p:nvSpPr>
          <p:cNvPr id="9" name="Zástupný symbol pro číslo snímku 8">
            <a:extLst>
              <a:ext uri="{FF2B5EF4-FFF2-40B4-BE49-F238E27FC236}">
                <a16:creationId xmlns:a16="http://schemas.microsoft.com/office/drawing/2014/main" id="{1455C8CB-B4E9-4E97-BDC7-74A4949957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70674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A3267679-54E7-41DE-A4B2-503B4E8D56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1" y="207391"/>
            <a:ext cx="10131425" cy="1179766"/>
          </a:xfrm>
        </p:spPr>
        <p:txBody>
          <a:bodyPr/>
          <a:lstStyle/>
          <a:p>
            <a:r>
              <a:rPr lang="cs-CZ" b="1" dirty="0">
                <a:solidFill>
                  <a:srgbClr val="FF0000"/>
                </a:solidFill>
                <a:latin typeface="Arial Black" panose="020B0A04020102020204" pitchFamily="34" charset="0"/>
              </a:rPr>
              <a:t>závěrem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D814807F-EDC5-42A7-924C-D8028ABF61A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6244" y="1168925"/>
            <a:ext cx="11811786" cy="5561814"/>
          </a:xfrm>
        </p:spPr>
        <p:txBody>
          <a:bodyPr>
            <a:normAutofit fontScale="92500" lnSpcReduction="20000"/>
          </a:bodyPr>
          <a:lstStyle/>
          <a:p>
            <a:r>
              <a:rPr lang="cs-CZ" sz="2400" b="1" dirty="0"/>
              <a:t>Uzavření škol dříve než hospod ilustruje kulturu národa, což bylo potvrzeno i při „zpětném chodu“</a:t>
            </a:r>
          </a:p>
          <a:p>
            <a:r>
              <a:rPr lang="cs-CZ" sz="2400" b="1" dirty="0"/>
              <a:t>Vzdělanostní deficit, </a:t>
            </a:r>
            <a:r>
              <a:rPr lang="cs-CZ" sz="2400" b="1" dirty="0" err="1"/>
              <a:t>kt</a:t>
            </a:r>
            <a:endParaRPr lang="cs-CZ" sz="2400" b="1" dirty="0"/>
          </a:p>
          <a:p>
            <a:r>
              <a:rPr lang="cs-CZ" sz="2400" b="1" dirty="0" err="1"/>
              <a:t>erý</a:t>
            </a:r>
            <a:r>
              <a:rPr lang="cs-CZ" sz="2400" b="1" dirty="0"/>
              <a:t> vznikl se bude obtížně dohánět, ale ještě obtížněji socializace žáků</a:t>
            </a:r>
          </a:p>
          <a:p>
            <a:r>
              <a:rPr lang="cs-CZ" sz="2400" b="1" dirty="0"/>
              <a:t>Dále se rozevírají nůžky ve vzdělávání mezi žáky ze sociálně slabšího prostředí kde není vzdělání prioritou a vzdělání žáků z rodin, kde se vzdělávání sleduje a je hodnotou </a:t>
            </a:r>
            <a:br>
              <a:rPr lang="cs-CZ" sz="2400" b="1" dirty="0"/>
            </a:br>
            <a:r>
              <a:rPr lang="cs-CZ" sz="2400" b="1" dirty="0"/>
              <a:t>– zde se ukazuje zranitelnost aktuální koncepce inkluze v běžných ZŠ</a:t>
            </a:r>
          </a:p>
          <a:p>
            <a:r>
              <a:rPr lang="cs-CZ" sz="2400" b="1" dirty="0"/>
              <a:t>Nejvíce problémů bylo zaznamenáno u žáků sedmých a osmých ročníků základních škol</a:t>
            </a:r>
          </a:p>
          <a:p>
            <a:r>
              <a:rPr lang="cs-CZ" sz="2400" b="1" dirty="0"/>
              <a:t>Probudila se závislost na virtuálních médiích i u těch dětí, které s tím dříve problém neměly</a:t>
            </a:r>
          </a:p>
          <a:p>
            <a:r>
              <a:rPr lang="cs-CZ" sz="2400" b="1" dirty="0"/>
              <a:t>Většina učitelů se novému prostředí přizpůsobila a s dětmi intenzivně pracovala, ale nemálo učitelů si udělalo něco jako „lockdownové prázdniny“</a:t>
            </a:r>
          </a:p>
          <a:p>
            <a:r>
              <a:rPr lang="cs-CZ" sz="2400" b="1" dirty="0"/>
              <a:t>Na efekt výuky má, podobně jako v běžném prostředí, konstelace rodiny ať z pohledu kompletnosti tak z pohledu vzdělanostní úrovně rodičů</a:t>
            </a:r>
          </a:p>
          <a:p>
            <a:r>
              <a:rPr lang="cs-CZ" sz="2400" b="1" dirty="0"/>
              <a:t>Žáci s problémy v komunikaci a soužití se třídou se většinově nehoršili</a:t>
            </a:r>
          </a:p>
          <a:p>
            <a:r>
              <a:rPr lang="cs-CZ" sz="2400" b="1" dirty="0"/>
              <a:t>Šetření bylo provedeno „na koleně“; škoda, že až informace o naší aktivitě probudila ČŠI, která provedla šetření samozřejmě komplexnější (je za to placena </a:t>
            </a:r>
            <a:r>
              <a:rPr lang="cs-CZ" sz="2400" b="1" dirty="0">
                <a:sym typeface="Wingdings" panose="05000000000000000000" pitchFamily="2" charset="2"/>
              </a:rPr>
              <a:t>)</a:t>
            </a:r>
            <a:endParaRPr lang="cs-CZ" sz="2400" b="1" dirty="0"/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2ECDF59B-35DE-4589-82A6-A0C229656E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D00918-3D4A-41B2-96CC-BCE9224ADC76}" type="datetime5">
              <a:rPr lang="en-US" smtClean="0"/>
              <a:t>3-Sep-21</a:t>
            </a:fld>
            <a:endParaRPr lang="en-US" dirty="0"/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2B75A37A-23A8-40F2-B4B4-92F9794844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6" name="Veselý obličej 5">
            <a:extLst>
              <a:ext uri="{FF2B5EF4-FFF2-40B4-BE49-F238E27FC236}">
                <a16:creationId xmlns:a16="http://schemas.microsoft.com/office/drawing/2014/main" id="{CBA76EBC-545C-426D-9397-98A4DFD665E1}"/>
              </a:ext>
            </a:extLst>
          </p:cNvPr>
          <p:cNvSpPr/>
          <p:nvPr/>
        </p:nvSpPr>
        <p:spPr>
          <a:xfrm>
            <a:off x="8041064" y="5824856"/>
            <a:ext cx="45719" cy="45719"/>
          </a:xfrm>
          <a:prstGeom prst="smileyFac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871878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BBC43321-50D2-4643-B1A0-B1F0800D0A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>
                <a:solidFill>
                  <a:srgbClr val="FF0000"/>
                </a:solidFill>
                <a:latin typeface="Arial Black" panose="020B0A04020102020204" pitchFamily="34" charset="0"/>
              </a:rPr>
              <a:t>Děkuji za pozornost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06B1D32B-A597-4F01-8758-48C1E9C478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A9B8F-094E-46C0-97BD-9EF2FAC318C9}" type="datetime5">
              <a:rPr lang="en-US" smtClean="0"/>
              <a:t>3-Sep-21</a:t>
            </a:fld>
            <a:endParaRPr lang="en-US" dirty="0"/>
          </a:p>
        </p:txBody>
      </p:sp>
      <p:pic>
        <p:nvPicPr>
          <p:cNvPr id="7" name="Obrázek 6">
            <a:extLst>
              <a:ext uri="{FF2B5EF4-FFF2-40B4-BE49-F238E27FC236}">
                <a16:creationId xmlns:a16="http://schemas.microsoft.com/office/drawing/2014/main" id="{A88CC736-9149-4FB0-A634-312E1FEB9CD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79322" y="2034944"/>
            <a:ext cx="5261041" cy="3568829"/>
          </a:xfrm>
          <a:prstGeom prst="rect">
            <a:avLst/>
          </a:prstGeom>
        </p:spPr>
      </p:pic>
      <p:sp>
        <p:nvSpPr>
          <p:cNvPr id="8" name="Zástupný symbol pro zápatí 7">
            <a:extLst>
              <a:ext uri="{FF2B5EF4-FFF2-40B4-BE49-F238E27FC236}">
                <a16:creationId xmlns:a16="http://schemas.microsoft.com/office/drawing/2014/main" id="{6A2C657B-F970-41B4-B1E0-9AE14028A7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z="3000" b="1" dirty="0">
                <a:solidFill>
                  <a:srgbClr val="FF0000"/>
                </a:solidFill>
                <a:latin typeface="Arial Black" panose="020B0A04020102020204" pitchFamily="34" charset="0"/>
              </a:rPr>
              <a:t>                                              </a:t>
            </a:r>
            <a:r>
              <a:rPr lang="en-US" sz="3000" b="1" dirty="0">
                <a:solidFill>
                  <a:srgbClr val="FF0000"/>
                </a:solidFill>
                <a:latin typeface="Arial Black" panose="020B0A04020102020204" pitchFamily="34" charset="0"/>
              </a:rPr>
              <a:t>Jiří Pilař</a:t>
            </a:r>
          </a:p>
        </p:txBody>
      </p:sp>
      <p:pic>
        <p:nvPicPr>
          <p:cNvPr id="12" name="Zástupný obsah 11">
            <a:extLst>
              <a:ext uri="{FF2B5EF4-FFF2-40B4-BE49-F238E27FC236}">
                <a16:creationId xmlns:a16="http://schemas.microsoft.com/office/drawing/2014/main" id="{82A8ED24-7786-4402-8583-3D74F81AAC6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340243" y="2034944"/>
            <a:ext cx="5993522" cy="35691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98644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671C5323-EBA8-44A9-BBA2-5F53ADA5BC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1" y="609600"/>
            <a:ext cx="11239106" cy="1456267"/>
          </a:xfrm>
        </p:spPr>
        <p:txBody>
          <a:bodyPr>
            <a:noAutofit/>
          </a:bodyPr>
          <a:lstStyle/>
          <a:p>
            <a:r>
              <a:rPr lang="cs-CZ" b="1" dirty="0">
                <a:solidFill>
                  <a:srgbClr val="FF0000"/>
                </a:solidFill>
                <a:latin typeface="Arial Black" panose="020B0A04020102020204" pitchFamily="34" charset="0"/>
              </a:rPr>
              <a:t>Středisko výchovné péče                                                  v Praze 9 - Klíčově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BEC01B05-671F-4BFA-88AC-9F58A29E5E8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1" y="2599267"/>
            <a:ext cx="11144838" cy="3649133"/>
          </a:xfrm>
        </p:spPr>
        <p:txBody>
          <a:bodyPr>
            <a:normAutofit fontScale="92500" lnSpcReduction="20000"/>
          </a:bodyPr>
          <a:lstStyle/>
          <a:p>
            <a:r>
              <a:rPr lang="cs-CZ" sz="2400" dirty="0"/>
              <a:t>Školské zařízení poskytující všestrannou preventivně výchovnou péči a podporu zpravidla žákům základních, středních a vyšších odborných škol do ukončení přípravy na budoucí povolání</a:t>
            </a:r>
          </a:p>
          <a:p>
            <a:r>
              <a:rPr lang="cs-CZ" sz="2400" dirty="0"/>
              <a:t>Jde o osoby (dále klienty), které se nedokáží vypořádat se situacemi ohrožujícími jejich další osobnostní vývoj </a:t>
            </a:r>
            <a:br>
              <a:rPr lang="cs-CZ" sz="2400" dirty="0"/>
            </a:br>
            <a:r>
              <a:rPr lang="cs-CZ" sz="2400" dirty="0"/>
              <a:t>- problémy v rodinném prostředí</a:t>
            </a:r>
            <a:br>
              <a:rPr lang="cs-CZ" sz="2400" dirty="0"/>
            </a:br>
            <a:r>
              <a:rPr lang="cs-CZ" sz="2400" dirty="0"/>
              <a:t>- problémy ve škole</a:t>
            </a:r>
            <a:br>
              <a:rPr lang="cs-CZ" sz="2400" dirty="0"/>
            </a:br>
            <a:r>
              <a:rPr lang="cs-CZ" sz="2400" dirty="0"/>
              <a:t>- psychické problémy</a:t>
            </a:r>
            <a:br>
              <a:rPr lang="cs-CZ" sz="2400" dirty="0"/>
            </a:br>
            <a:r>
              <a:rPr lang="cs-CZ" sz="2400" dirty="0"/>
              <a:t>- různé formy závislostí</a:t>
            </a:r>
            <a:br>
              <a:rPr lang="cs-CZ" sz="2400" dirty="0"/>
            </a:br>
            <a:r>
              <a:rPr lang="cs-CZ" sz="2400" dirty="0"/>
              <a:t>- rizikové chování mimo rodinu</a:t>
            </a:r>
            <a:br>
              <a:rPr lang="cs-CZ" sz="2400" dirty="0"/>
            </a:br>
            <a:r>
              <a:rPr lang="cs-CZ" sz="2400" dirty="0"/>
              <a:t>- konkrétní delikventní chování</a:t>
            </a:r>
          </a:p>
          <a:p>
            <a:endParaRPr lang="cs-CZ" sz="2400" dirty="0"/>
          </a:p>
          <a:p>
            <a:endParaRPr lang="cs-CZ" sz="2400" dirty="0"/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12342F64-8A34-4DC4-A36C-9591F7FCE1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0E4B83-172F-4775-A963-5573ED26BFD4}" type="datetime5">
              <a:rPr lang="en-US" smtClean="0"/>
              <a:t>3-Sep-21</a:t>
            </a:fld>
            <a:endParaRPr lang="en-US" dirty="0"/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4EA96548-2A8C-443E-BB4E-E2764FC7F2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78803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0940F770-9834-4421-B045-FE613CACE5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4114" y="380963"/>
            <a:ext cx="10583771" cy="1453363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cs-CZ" sz="3000" b="1" dirty="0">
                <a:solidFill>
                  <a:srgbClr val="FF0000"/>
                </a:solidFill>
                <a:latin typeface="Arial Black" panose="020B0A04020102020204" pitchFamily="34" charset="0"/>
              </a:rPr>
              <a:t>Nárůst klientely </a:t>
            </a:r>
            <a:br>
              <a:rPr lang="cs-CZ" sz="3000" b="1" dirty="0">
                <a:solidFill>
                  <a:srgbClr val="FF0000"/>
                </a:solidFill>
                <a:latin typeface="Arial Black" panose="020B0A04020102020204" pitchFamily="34" charset="0"/>
              </a:rPr>
            </a:br>
            <a:r>
              <a:rPr lang="cs-CZ" sz="3000" b="1" dirty="0">
                <a:solidFill>
                  <a:srgbClr val="FF0000"/>
                </a:solidFill>
                <a:latin typeface="Arial Black" panose="020B0A04020102020204" pitchFamily="34" charset="0"/>
              </a:rPr>
              <a:t>v posledních deseti letech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95C1EA68-0EA1-49E1-974D-5C9890BBAB9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8588" y="1834326"/>
            <a:ext cx="4875673" cy="4642711"/>
          </a:xfrm>
        </p:spPr>
        <p:txBody>
          <a:bodyPr>
            <a:normAutofit fontScale="77500" lnSpcReduction="20000"/>
          </a:bodyPr>
          <a:lstStyle/>
          <a:p>
            <a:pPr>
              <a:lnSpc>
                <a:spcPct val="90000"/>
              </a:lnSpc>
            </a:pPr>
            <a:r>
              <a:rPr lang="cs-CZ" sz="2400" dirty="0"/>
              <a:t>V posledních deseti letech výrazný nárůst klientů – </a:t>
            </a:r>
            <a:r>
              <a:rPr lang="cs-CZ" sz="2400" b="1" dirty="0">
                <a:solidFill>
                  <a:srgbClr val="FFFF00"/>
                </a:solidFill>
              </a:rPr>
              <a:t>o</a:t>
            </a:r>
            <a:r>
              <a:rPr lang="cs-CZ" sz="2400" dirty="0"/>
              <a:t> </a:t>
            </a:r>
            <a:r>
              <a:rPr lang="cs-CZ" sz="2400" b="1" dirty="0">
                <a:solidFill>
                  <a:srgbClr val="FFFF00"/>
                </a:solidFill>
              </a:rPr>
              <a:t>69%</a:t>
            </a:r>
            <a:br>
              <a:rPr lang="cs-CZ" sz="2400" dirty="0"/>
            </a:br>
            <a:r>
              <a:rPr lang="cs-CZ" sz="2400" dirty="0"/>
              <a:t>     – koresponduje to se zhoršenou    </a:t>
            </a:r>
            <a:br>
              <a:rPr lang="cs-CZ" sz="2400" dirty="0"/>
            </a:br>
            <a:r>
              <a:rPr lang="cs-CZ" sz="2400" dirty="0"/>
              <a:t>        atmosférou a vztazích ve školách</a:t>
            </a:r>
            <a:br>
              <a:rPr lang="cs-CZ" sz="2400" dirty="0"/>
            </a:br>
            <a:r>
              <a:rPr lang="cs-CZ" sz="2400" dirty="0"/>
              <a:t>     -  obklopením přemírou často </a:t>
            </a:r>
            <a:br>
              <a:rPr lang="cs-CZ" sz="2400" dirty="0"/>
            </a:br>
            <a:r>
              <a:rPr lang="cs-CZ" sz="2400" dirty="0"/>
              <a:t>        negativních osobních zážitků </a:t>
            </a:r>
            <a:br>
              <a:rPr lang="cs-CZ" sz="2400" dirty="0"/>
            </a:br>
            <a:r>
              <a:rPr lang="cs-CZ" sz="2400" dirty="0"/>
              <a:t>        s nimiž se neumí vypořádat</a:t>
            </a:r>
            <a:br>
              <a:rPr lang="cs-CZ" sz="2400" dirty="0"/>
            </a:br>
            <a:r>
              <a:rPr lang="cs-CZ" sz="2400" dirty="0"/>
              <a:t>     -  snižující se frustrační tolerance </a:t>
            </a:r>
            <a:br>
              <a:rPr lang="cs-CZ" sz="2400" dirty="0"/>
            </a:br>
            <a:r>
              <a:rPr lang="cs-CZ" sz="2400" dirty="0"/>
              <a:t>        ústící do agresí či depresí,   </a:t>
            </a:r>
            <a:br>
              <a:rPr lang="cs-CZ" sz="2400" dirty="0"/>
            </a:br>
            <a:r>
              <a:rPr lang="cs-CZ" sz="2400" dirty="0"/>
              <a:t>        sebepoškozování </a:t>
            </a:r>
            <a:br>
              <a:rPr lang="cs-CZ" sz="2400" dirty="0"/>
            </a:br>
            <a:r>
              <a:rPr lang="cs-CZ" sz="2400" dirty="0"/>
              <a:t>        až sebevražedných úmyslů</a:t>
            </a:r>
            <a:br>
              <a:rPr lang="cs-CZ" sz="2400" dirty="0"/>
            </a:br>
            <a:r>
              <a:rPr lang="cs-CZ" sz="2400" dirty="0"/>
              <a:t>     -  dostatečná nepřipravenost škol </a:t>
            </a:r>
            <a:br>
              <a:rPr lang="cs-CZ" sz="2400" dirty="0"/>
            </a:br>
            <a:r>
              <a:rPr lang="cs-CZ" sz="2400" dirty="0"/>
              <a:t>        na inkluzi žáků se SVP, jejich selhávání, </a:t>
            </a:r>
            <a:br>
              <a:rPr lang="cs-CZ" sz="2400" dirty="0"/>
            </a:br>
            <a:r>
              <a:rPr lang="cs-CZ" sz="2400" dirty="0"/>
              <a:t>        neúspěšná </a:t>
            </a:r>
            <a:r>
              <a:rPr lang="cs-CZ" sz="2400" dirty="0">
                <a:solidFill>
                  <a:srgbClr val="FFC000"/>
                </a:solidFill>
              </a:rPr>
              <a:t>neodborná podpora   </a:t>
            </a:r>
            <a:br>
              <a:rPr lang="cs-CZ" sz="2400" dirty="0"/>
            </a:br>
            <a:r>
              <a:rPr lang="cs-CZ" sz="2400" dirty="0"/>
              <a:t>        a nechuť do školy vůbec chodit</a:t>
            </a:r>
          </a:p>
          <a:p>
            <a:pPr>
              <a:lnSpc>
                <a:spcPct val="90000"/>
              </a:lnSpc>
            </a:pPr>
            <a:r>
              <a:rPr lang="cs-CZ" sz="2400" dirty="0"/>
              <a:t>Nyní přibyl další element – absence pravidelné školní docházky za pandemie Covid-19 – důsledky můžeme čekat </a:t>
            </a:r>
            <a:br>
              <a:rPr lang="cs-CZ" sz="2400" dirty="0"/>
            </a:br>
            <a:r>
              <a:rPr lang="cs-CZ" sz="2400" dirty="0"/>
              <a:t>v nadcházejícím školním roce</a:t>
            </a:r>
          </a:p>
          <a:p>
            <a:pPr>
              <a:lnSpc>
                <a:spcPct val="90000"/>
              </a:lnSpc>
            </a:pPr>
            <a:br>
              <a:rPr lang="cs-CZ" sz="1500" dirty="0"/>
            </a:br>
            <a:r>
              <a:rPr lang="cs-CZ" sz="1500" dirty="0"/>
              <a:t>                        </a:t>
            </a:r>
          </a:p>
          <a:p>
            <a:pPr>
              <a:lnSpc>
                <a:spcPct val="90000"/>
              </a:lnSpc>
            </a:pPr>
            <a:endParaRPr lang="cs-CZ" sz="1500" dirty="0"/>
          </a:p>
        </p:txBody>
      </p:sp>
      <p:pic>
        <p:nvPicPr>
          <p:cNvPr id="1025" name="Picture 1">
            <a:extLst>
              <a:ext uri="{FF2B5EF4-FFF2-40B4-BE49-F238E27FC236}">
                <a16:creationId xmlns:a16="http://schemas.microsoft.com/office/drawing/2014/main" id="{AA5F0765-05D5-4180-898B-6F5704660A7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177993" y="2290938"/>
            <a:ext cx="6760008" cy="2976687"/>
          </a:xfrm>
          <a:prstGeom prst="roundRect">
            <a:avLst>
              <a:gd name="adj" fmla="val 4380"/>
            </a:avLst>
          </a:prstGeom>
          <a:noFill/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2">
            <a:extLst>
              <a:ext uri="{FF2B5EF4-FFF2-40B4-BE49-F238E27FC236}">
                <a16:creationId xmlns:a16="http://schemas.microsoft.com/office/drawing/2014/main" id="{D57B9613-D8FF-4E77-86F8-B467E56C7BA4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194105"/>
            <a:ext cx="13520919" cy="4648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4B38F84E-B126-43BC-8CE4-C77BD08458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A9E77-4C2A-40D5-A4FA-1D3573089A30}" type="datetime5">
              <a:rPr lang="en-US" smtClean="0"/>
              <a:t>3-Sep-21</a:t>
            </a:fld>
            <a:endParaRPr lang="en-US" dirty="0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E639CD4D-6386-4E2D-8E2B-6CC61B1C0A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01286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F052FF10-8C6C-4B6E-8AB0-58709CE7CD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3000" b="1" dirty="0">
                <a:solidFill>
                  <a:srgbClr val="FF0000"/>
                </a:solidFill>
                <a:latin typeface="Arial Black" panose="020B0A04020102020204" pitchFamily="34" charset="0"/>
              </a:rPr>
              <a:t>Složení sledované skupiny žáků </a:t>
            </a:r>
            <a:br>
              <a:rPr lang="cs-CZ" sz="3000" b="1" dirty="0">
                <a:solidFill>
                  <a:srgbClr val="FF0000"/>
                </a:solidFill>
                <a:latin typeface="Arial Black" panose="020B0A04020102020204" pitchFamily="34" charset="0"/>
              </a:rPr>
            </a:br>
            <a:r>
              <a:rPr lang="cs-CZ" sz="3000" b="1" dirty="0">
                <a:solidFill>
                  <a:srgbClr val="FF0000"/>
                </a:solidFill>
                <a:latin typeface="Arial Black" panose="020B0A04020102020204" pitchFamily="34" charset="0"/>
              </a:rPr>
              <a:t>s problémy v on-line režimu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42B67D07-E837-442D-A878-A3923E3F0E5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2863" y="2317072"/>
            <a:ext cx="11486058" cy="3931328"/>
          </a:xfrm>
        </p:spPr>
        <p:txBody>
          <a:bodyPr>
            <a:normAutofit fontScale="25000" lnSpcReduction="20000"/>
          </a:bodyPr>
          <a:lstStyle/>
          <a:p>
            <a:endParaRPr lang="cs-CZ" sz="8000" b="1" dirty="0"/>
          </a:p>
          <a:p>
            <a:r>
              <a:rPr lang="cs-CZ" sz="8000" b="1" dirty="0"/>
              <a:t>255 respondentů - 62% chlapců; 38% dívek</a:t>
            </a:r>
            <a:br>
              <a:rPr lang="cs-CZ" sz="8000" b="1" dirty="0"/>
            </a:br>
            <a:r>
              <a:rPr lang="cs-CZ" sz="8000" b="1" dirty="0"/>
              <a:t>                                - 87% ze základních škol; 13% ze středních škol</a:t>
            </a:r>
          </a:p>
          <a:p>
            <a:r>
              <a:rPr lang="cs-CZ" sz="8000" b="1" dirty="0"/>
              <a:t>Z celkového počtu   </a:t>
            </a:r>
            <a:r>
              <a:rPr lang="cs-CZ" sz="8000" b="1" dirty="0">
                <a:solidFill>
                  <a:srgbClr val="FFC000"/>
                </a:solidFill>
              </a:rPr>
              <a:t>30% docházelo do Střediska  již před Covidem</a:t>
            </a:r>
            <a:r>
              <a:rPr lang="cs-CZ" sz="8000" b="1" dirty="0"/>
              <a:t>, </a:t>
            </a:r>
            <a:br>
              <a:rPr lang="cs-CZ" sz="8000" b="1" dirty="0"/>
            </a:br>
            <a:r>
              <a:rPr lang="cs-CZ" sz="8000" b="1" dirty="0"/>
              <a:t>                                    </a:t>
            </a:r>
            <a:r>
              <a:rPr lang="cs-CZ" sz="8000" b="1" dirty="0">
                <a:solidFill>
                  <a:srgbClr val="FFC000"/>
                </a:solidFill>
              </a:rPr>
              <a:t>70% nových klientů během karantény </a:t>
            </a:r>
            <a:br>
              <a:rPr lang="cs-CZ" sz="8000" b="1" dirty="0"/>
            </a:br>
            <a:r>
              <a:rPr lang="cs-CZ" sz="8000" b="1" dirty="0"/>
              <a:t>                                  - vesměs jde o děti, které začaly docházet do SVP v důsledku rizikového chování</a:t>
            </a:r>
            <a:br>
              <a:rPr lang="cs-CZ" sz="8000" b="1" dirty="0"/>
            </a:br>
            <a:r>
              <a:rPr lang="cs-CZ" sz="8000" b="1" dirty="0"/>
              <a:t>                                        - nově přicházejí děti, které před karanténou žádné výraznější problémy   </a:t>
            </a:r>
            <a:br>
              <a:rPr lang="cs-CZ" sz="8000" b="1" dirty="0"/>
            </a:br>
            <a:r>
              <a:rPr lang="cs-CZ" sz="8000" b="1" dirty="0"/>
              <a:t>                                          nevykazovaly, ale pro počínající rozpad pravidelné struktury dne často utíkají </a:t>
            </a:r>
            <a:br>
              <a:rPr lang="cs-CZ" sz="8000" b="1" dirty="0"/>
            </a:br>
            <a:r>
              <a:rPr lang="cs-CZ" sz="8000" b="1" dirty="0"/>
              <a:t>                                          do izolace a čas ubíjejí na PC či mobilním telefonu – chatování, hry , </a:t>
            </a:r>
            <a:r>
              <a:rPr lang="cs-CZ" sz="8000" b="1" dirty="0" err="1"/>
              <a:t>Youtube</a:t>
            </a:r>
            <a:r>
              <a:rPr lang="cs-CZ" sz="8000" b="1" dirty="0"/>
              <a:t>, </a:t>
            </a:r>
            <a:br>
              <a:rPr lang="cs-CZ" sz="8000" b="1" dirty="0"/>
            </a:br>
            <a:r>
              <a:rPr lang="cs-CZ" sz="8000" b="1" dirty="0"/>
              <a:t>                                          různé závadové servery, atd.</a:t>
            </a:r>
            <a:br>
              <a:rPr lang="cs-CZ" sz="8000" b="1" dirty="0"/>
            </a:br>
            <a:r>
              <a:rPr lang="cs-CZ" sz="8000" b="1" dirty="0"/>
              <a:t>                                        - současná rodinná konstelace není pro ně příznivá – konflikty mezi rodiči, </a:t>
            </a:r>
            <a:br>
              <a:rPr lang="cs-CZ" sz="8000" b="1" dirty="0"/>
            </a:br>
            <a:r>
              <a:rPr lang="cs-CZ" sz="8000" b="1" dirty="0"/>
              <a:t>                                          násilí v rodinách, rozpady rodin.                                                                   </a:t>
            </a:r>
          </a:p>
          <a:p>
            <a:r>
              <a:rPr lang="cs-CZ" sz="8000" b="1" dirty="0"/>
              <a:t>Od března 2021 přibývá rodičů volajících o pomoc, </a:t>
            </a:r>
          </a:p>
          <a:p>
            <a:r>
              <a:rPr lang="cs-CZ" sz="8000" b="1" dirty="0"/>
              <a:t>Letos poprvé máme naplněna internátní oddělení střediska již během září</a:t>
            </a:r>
          </a:p>
          <a:p>
            <a:endParaRPr lang="cs-CZ" dirty="0"/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5D8E1B11-8775-4883-B203-97F0F615F6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DF9F0D-1AAE-4DBF-BE9D-E1EF7F93FF0A}" type="datetime5">
              <a:rPr lang="en-US" smtClean="0"/>
              <a:t>3-Sep-21</a:t>
            </a:fld>
            <a:endParaRPr lang="en-US" dirty="0"/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A88497F6-255A-4842-8750-BF58A5C053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96101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0123871D-1DB6-4324-884D-E9DA06CB98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2178" y="333833"/>
            <a:ext cx="10329771" cy="1453363"/>
          </a:xfrm>
        </p:spPr>
        <p:txBody>
          <a:bodyPr>
            <a:normAutofit/>
          </a:bodyPr>
          <a:lstStyle/>
          <a:p>
            <a:r>
              <a:rPr kumimoji="0" lang="cs-CZ" sz="3000" b="1" i="0" u="none" strike="noStrike" kern="1200" cap="all" spc="0" normalizeH="0" baseline="0" noProof="0" dirty="0">
                <a:ln w="3175" cmpd="sng"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 Black" panose="020B0A04020102020204" pitchFamily="34" charset="0"/>
              </a:rPr>
              <a:t>Složení sledované skupiny žáků </a:t>
            </a:r>
            <a:br>
              <a:rPr kumimoji="0" lang="cs-CZ" sz="3000" b="1" i="0" u="none" strike="noStrike" kern="1200" cap="all" spc="0" normalizeH="0" baseline="0" noProof="0" dirty="0">
                <a:ln w="3175" cmpd="sng"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 Black" panose="020B0A04020102020204" pitchFamily="34" charset="0"/>
              </a:rPr>
            </a:br>
            <a:r>
              <a:rPr kumimoji="0" lang="cs-CZ" sz="3000" b="1" i="0" u="none" strike="noStrike" kern="1200" cap="all" spc="0" normalizeH="0" baseline="0" noProof="0" dirty="0">
                <a:ln w="3175" cmpd="sng"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 Black" panose="020B0A04020102020204" pitchFamily="34" charset="0"/>
              </a:rPr>
              <a:t>s problémy v on-line režimu</a:t>
            </a:r>
            <a:endParaRPr lang="cs-CZ" sz="3000" dirty="0">
              <a:solidFill>
                <a:srgbClr val="FF0000"/>
              </a:solidFill>
              <a:latin typeface="Arial Black" panose="020B0A04020102020204" pitchFamily="34" charset="0"/>
            </a:endParaRP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39653F52-35C2-4ED4-B9A9-4037F874F8A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5373" y="2261420"/>
            <a:ext cx="4955357" cy="3637935"/>
          </a:xfrm>
        </p:spPr>
        <p:txBody>
          <a:bodyPr>
            <a:noAutofit/>
          </a:bodyPr>
          <a:lstStyle/>
          <a:p>
            <a:r>
              <a:rPr lang="cs-CZ" sz="2100" b="1" dirty="0"/>
              <a:t>Nejmarkantnější problémy s distanční výukou žáci v 7. a 8. ročnících (</a:t>
            </a:r>
            <a:r>
              <a:rPr lang="cs-CZ" sz="2100" b="1" dirty="0">
                <a:solidFill>
                  <a:srgbClr val="FFC000"/>
                </a:solidFill>
              </a:rPr>
              <a:t>44%</a:t>
            </a:r>
            <a:r>
              <a:rPr lang="cs-CZ" sz="2100" b="1" dirty="0"/>
              <a:t>)</a:t>
            </a:r>
          </a:p>
          <a:p>
            <a:r>
              <a:rPr lang="cs-CZ" sz="2100" b="1" dirty="0"/>
              <a:t>Překvapivě nižší počet deváťáků</a:t>
            </a:r>
          </a:p>
          <a:p>
            <a:r>
              <a:rPr lang="cs-CZ" sz="2100" b="1" dirty="0"/>
              <a:t>Popsané důvody:</a:t>
            </a:r>
            <a:br>
              <a:rPr lang="cs-CZ" sz="2100" b="1" dirty="0"/>
            </a:br>
            <a:r>
              <a:rPr lang="cs-CZ" sz="2100" b="1" dirty="0"/>
              <a:t>- nejmenší motivace</a:t>
            </a:r>
            <a:br>
              <a:rPr lang="cs-CZ" sz="2100" b="1" dirty="0"/>
            </a:br>
            <a:r>
              <a:rPr lang="cs-CZ" sz="2100" b="1" dirty="0"/>
              <a:t>- nezvládaná puberta</a:t>
            </a:r>
            <a:br>
              <a:rPr lang="cs-CZ" sz="2100" b="1" dirty="0"/>
            </a:br>
            <a:r>
              <a:rPr lang="cs-CZ" sz="2100" b="1" dirty="0"/>
              <a:t>- minimální fyzická interakce s kamarády</a:t>
            </a:r>
            <a:br>
              <a:rPr lang="cs-CZ" sz="2100" b="1" dirty="0"/>
            </a:br>
            <a:r>
              <a:rPr lang="cs-CZ" sz="2100" b="1" dirty="0"/>
              <a:t>    (chatování s kamarády po nocích,   </a:t>
            </a:r>
            <a:br>
              <a:rPr lang="cs-CZ" sz="2100" b="1" dirty="0"/>
            </a:br>
            <a:r>
              <a:rPr lang="cs-CZ" sz="2100" b="1" dirty="0"/>
              <a:t>    hraní na PC a mobilech až do rána   </a:t>
            </a:r>
            <a:br>
              <a:rPr lang="cs-CZ" sz="2100" b="1" dirty="0"/>
            </a:br>
            <a:r>
              <a:rPr lang="cs-CZ" sz="2100" b="1" dirty="0"/>
              <a:t>    sledování </a:t>
            </a:r>
            <a:r>
              <a:rPr lang="cs-CZ" sz="2100" b="1" dirty="0" err="1"/>
              <a:t>You</a:t>
            </a:r>
            <a:r>
              <a:rPr lang="cs-CZ" sz="2100" b="1" dirty="0"/>
              <a:t> tube, apod.)</a:t>
            </a:r>
            <a:endParaRPr lang="en-US" sz="2100" b="1" dirty="0"/>
          </a:p>
        </p:txBody>
      </p:sp>
      <p:pic>
        <p:nvPicPr>
          <p:cNvPr id="4" name="Zástupný obsah 3">
            <a:extLst>
              <a:ext uri="{FF2B5EF4-FFF2-40B4-BE49-F238E27FC236}">
                <a16:creationId xmlns:a16="http://schemas.microsoft.com/office/drawing/2014/main" id="{58F921D5-4381-49EA-8F61-F40B4CB3017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50561" y="2509223"/>
            <a:ext cx="6541439" cy="3316543"/>
          </a:xfrm>
          <a:prstGeom prst="roundRect">
            <a:avLst>
              <a:gd name="adj" fmla="val 43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Zástupný symbol pro datum 2">
            <a:extLst>
              <a:ext uri="{FF2B5EF4-FFF2-40B4-BE49-F238E27FC236}">
                <a16:creationId xmlns:a16="http://schemas.microsoft.com/office/drawing/2014/main" id="{9C74EEAC-5D23-44EA-A78B-072887A2FE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777D93-8C4E-4D72-A2A3-56A624FDC221}" type="datetime5">
              <a:rPr lang="en-US" smtClean="0"/>
              <a:t>3-Sep-21</a:t>
            </a:fld>
            <a:endParaRPr lang="en-US" dirty="0"/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02B288EE-5CD2-45C1-B13C-7C799F3152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04686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7F1F73FA-EB84-47B2-B271-E8740029FD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kumimoji="0" lang="cs-CZ" sz="3000" b="1" i="0" u="none" strike="noStrike" kern="1200" cap="all" spc="0" normalizeH="0" baseline="0" noProof="0" dirty="0">
                <a:ln w="3175" cmpd="sng"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 Black" panose="020B0A04020102020204" pitchFamily="34" charset="0"/>
              </a:rPr>
              <a:t>Složení sledované skupiny žáků </a:t>
            </a:r>
            <a:br>
              <a:rPr kumimoji="0" lang="cs-CZ" sz="3000" b="1" i="0" u="none" strike="noStrike" kern="1200" cap="all" spc="0" normalizeH="0" baseline="0" noProof="0" dirty="0">
                <a:ln w="3175" cmpd="sng"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 Black" panose="020B0A04020102020204" pitchFamily="34" charset="0"/>
              </a:rPr>
            </a:br>
            <a:r>
              <a:rPr kumimoji="0" lang="cs-CZ" sz="3000" b="1" i="0" u="none" strike="noStrike" kern="1200" cap="all" spc="0" normalizeH="0" baseline="0" noProof="0" dirty="0">
                <a:ln w="3175" cmpd="sng"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 Black" panose="020B0A04020102020204" pitchFamily="34" charset="0"/>
              </a:rPr>
              <a:t>s problémy v on-line režimu</a:t>
            </a:r>
            <a:endParaRPr lang="cs-CZ" sz="3000" dirty="0">
              <a:latin typeface="Arial Black" panose="020B0A04020102020204" pitchFamily="34" charset="0"/>
            </a:endParaRP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6A496144-15EA-494B-A627-69AB67B414B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2410354"/>
            <a:ext cx="10131425" cy="3649133"/>
          </a:xfrm>
        </p:spPr>
        <p:txBody>
          <a:bodyPr>
            <a:normAutofit/>
          </a:bodyPr>
          <a:lstStyle/>
          <a:p>
            <a:r>
              <a:rPr lang="cs-CZ" sz="2200" b="1" dirty="0"/>
              <a:t>Překvapivě je zastoupen nižší počet žáků ze středních škol (</a:t>
            </a:r>
            <a:r>
              <a:rPr lang="cs-CZ" sz="2200" b="1" dirty="0">
                <a:solidFill>
                  <a:srgbClr val="FFC000"/>
                </a:solidFill>
              </a:rPr>
              <a:t>13%</a:t>
            </a:r>
            <a:r>
              <a:rPr lang="cs-CZ" sz="2200" b="1" dirty="0"/>
              <a:t>), standardně </a:t>
            </a:r>
            <a:r>
              <a:rPr lang="cs-CZ" sz="2200" b="1" dirty="0">
                <a:solidFill>
                  <a:srgbClr val="FFC000"/>
                </a:solidFill>
              </a:rPr>
              <a:t>obvykle 25% </a:t>
            </a:r>
            <a:r>
              <a:rPr lang="cs-CZ" sz="2200" b="1" dirty="0"/>
              <a:t>v minulých letech</a:t>
            </a:r>
          </a:p>
          <a:p>
            <a:r>
              <a:rPr lang="cs-CZ" sz="2200" b="1" dirty="0"/>
              <a:t>Možné vysvětlení: menší vliv rizikových vrstevnických skupin – minimální setkávání v karanténě</a:t>
            </a:r>
          </a:p>
          <a:p>
            <a:r>
              <a:rPr lang="cs-CZ" sz="2200" b="1" dirty="0"/>
              <a:t>Ze středních škol nejproblematičtější žáci 1. ročníků, převážně ze SOU</a:t>
            </a:r>
            <a:br>
              <a:rPr lang="cs-CZ" sz="2200" b="1" dirty="0"/>
            </a:br>
            <a:r>
              <a:rPr lang="cs-CZ" sz="2200" b="1" dirty="0"/>
              <a:t>- dlouhodobě koncentrace problematické populace – nenaplněné ambice, </a:t>
            </a:r>
            <a:br>
              <a:rPr lang="cs-CZ" sz="2200" b="1" dirty="0"/>
            </a:br>
            <a:r>
              <a:rPr lang="cs-CZ" sz="2200" b="1" dirty="0"/>
              <a:t>  resp.  studium bez zájmu a motivace, jen aby někde v učení byli</a:t>
            </a:r>
            <a:br>
              <a:rPr lang="cs-CZ" sz="2200" b="1" dirty="0"/>
            </a:br>
            <a:r>
              <a:rPr lang="cs-CZ" sz="2200" b="1" dirty="0"/>
              <a:t>- tito jedinci často předčasně opouštějí vzdělávání pro školní neprospěch z nezájmu, </a:t>
            </a:r>
            <a:br>
              <a:rPr lang="cs-CZ" sz="2200" b="1" dirty="0"/>
            </a:br>
            <a:r>
              <a:rPr lang="cs-CZ" sz="2200" b="1" dirty="0"/>
              <a:t>  kázeňské prohřešky včetně záškoláctví </a:t>
            </a:r>
          </a:p>
          <a:p>
            <a:endParaRPr lang="cs-CZ" dirty="0"/>
          </a:p>
          <a:p>
            <a:endParaRPr lang="cs-CZ" dirty="0"/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0A156087-118E-405D-8140-F2A53D520F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7A3DCA-5B57-4E45-B301-CF2AB267FEE2}" type="datetime5">
              <a:rPr lang="en-US" smtClean="0"/>
              <a:t>3-Sep-21</a:t>
            </a:fld>
            <a:endParaRPr lang="en-US" dirty="0"/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F11F3EFD-C275-43D9-84C4-1F9AC150BB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27306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B00BB52D-CFEA-4B2C-823A-BDA0296597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3889" y="515824"/>
            <a:ext cx="10645241" cy="1453363"/>
          </a:xfrm>
        </p:spPr>
        <p:txBody>
          <a:bodyPr>
            <a:noAutofit/>
          </a:bodyPr>
          <a:lstStyle/>
          <a:p>
            <a:pPr>
              <a:lnSpc>
                <a:spcPct val="90000"/>
              </a:lnSpc>
            </a:pPr>
            <a:r>
              <a:rPr kumimoji="0" lang="cs-CZ" sz="3000" b="1" i="0" u="none" strike="noStrike" kern="1200" cap="all" spc="0" normalizeH="0" baseline="0" noProof="0" dirty="0">
                <a:ln w="3175" cmpd="sng"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 Black" panose="020B0A04020102020204" pitchFamily="34" charset="0"/>
              </a:rPr>
              <a:t>Míra připojování </a:t>
            </a:r>
            <a:br>
              <a:rPr kumimoji="0" lang="cs-CZ" sz="3000" b="1" i="0" u="none" strike="noStrike" kern="1200" cap="all" spc="0" normalizeH="0" baseline="0" noProof="0" dirty="0">
                <a:ln w="3175" cmpd="sng"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 Black" panose="020B0A04020102020204" pitchFamily="34" charset="0"/>
              </a:rPr>
            </a:br>
            <a:r>
              <a:rPr kumimoji="0" lang="cs-CZ" sz="3000" b="1" i="0" u="none" strike="noStrike" kern="1200" cap="all" spc="0" normalizeH="0" baseline="0" noProof="0" dirty="0">
                <a:ln w="3175" cmpd="sng"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 Black" panose="020B0A04020102020204" pitchFamily="34" charset="0"/>
              </a:rPr>
              <a:t>POTENCIONÁLNĚ PROBLÉMOVÝCH žáků</a:t>
            </a:r>
            <a:br>
              <a:rPr kumimoji="0" lang="cs-CZ" sz="3000" b="1" i="0" u="none" strike="noStrike" kern="1200" cap="all" spc="0" normalizeH="0" baseline="0" noProof="0" dirty="0">
                <a:ln w="3175" cmpd="sng"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 Black" panose="020B0A04020102020204" pitchFamily="34" charset="0"/>
              </a:rPr>
            </a:br>
            <a:r>
              <a:rPr kumimoji="0" lang="cs-CZ" sz="3000" b="1" i="0" u="none" strike="noStrike" kern="1200" cap="all" spc="0" normalizeH="0" baseline="0" noProof="0" dirty="0">
                <a:ln w="3175" cmpd="sng"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 Black" panose="020B0A04020102020204" pitchFamily="34" charset="0"/>
              </a:rPr>
              <a:t>v on-line režimu</a:t>
            </a:r>
            <a:endParaRPr lang="cs-CZ" sz="3000" dirty="0">
              <a:solidFill>
                <a:srgbClr val="FF0000"/>
              </a:solidFill>
              <a:latin typeface="Arial Black" panose="020B0A04020102020204" pitchFamily="34" charset="0"/>
            </a:endParaRP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94AE345B-AE31-4CAE-9B90-576C7389034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1841" y="2261420"/>
            <a:ext cx="4980373" cy="3775395"/>
          </a:xfrm>
        </p:spPr>
        <p:txBody>
          <a:bodyPr>
            <a:normAutofit/>
          </a:bodyPr>
          <a:lstStyle/>
          <a:p>
            <a:r>
              <a:rPr lang="cs-CZ" sz="2100" b="1" dirty="0">
                <a:solidFill>
                  <a:srgbClr val="FFC000"/>
                </a:solidFill>
              </a:rPr>
              <a:t>6%</a:t>
            </a:r>
            <a:r>
              <a:rPr lang="cs-CZ" sz="2100" b="1" dirty="0"/>
              <a:t> jasně problémových odmítajících cokoliv související se školou</a:t>
            </a:r>
          </a:p>
          <a:p>
            <a:r>
              <a:rPr lang="cs-CZ" sz="2100" b="1" dirty="0">
                <a:solidFill>
                  <a:srgbClr val="FFC000"/>
                </a:solidFill>
              </a:rPr>
              <a:t>28%</a:t>
            </a:r>
            <a:r>
              <a:rPr lang="cs-CZ" sz="2100" b="1" dirty="0"/>
              <a:t> se připojovalo s většími či menšími absencemi, ale přes připojení do výuky sledovali paralelně jiné médium </a:t>
            </a:r>
            <a:br>
              <a:rPr lang="cs-CZ" sz="2100" b="1" dirty="0"/>
            </a:br>
            <a:r>
              <a:rPr lang="cs-CZ" sz="2100" b="1" dirty="0"/>
              <a:t>a převážně učitelem dané úkoly neplnili, nebo jen nedostatečně</a:t>
            </a:r>
            <a:endParaRPr lang="en-US" sz="2100" b="1" dirty="0"/>
          </a:p>
        </p:txBody>
      </p:sp>
      <p:pic>
        <p:nvPicPr>
          <p:cNvPr id="7" name="Obrázek 6">
            <a:extLst>
              <a:ext uri="{FF2B5EF4-FFF2-40B4-BE49-F238E27FC236}">
                <a16:creationId xmlns:a16="http://schemas.microsoft.com/office/drawing/2014/main" id="{D065AA82-464B-4562-8B66-1E5EB28F237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41863" y="2296768"/>
            <a:ext cx="6095593" cy="3567237"/>
          </a:xfrm>
          <a:prstGeom prst="roundRect">
            <a:avLst>
              <a:gd name="adj" fmla="val 43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8" name="Zástupný symbol pro datum 7">
            <a:extLst>
              <a:ext uri="{FF2B5EF4-FFF2-40B4-BE49-F238E27FC236}">
                <a16:creationId xmlns:a16="http://schemas.microsoft.com/office/drawing/2014/main" id="{480BD89A-BBE8-4C95-B6FE-8DF3352D8B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39AF4-925F-4529-B030-F447DC1F298C}" type="datetime5">
              <a:rPr lang="en-US" smtClean="0"/>
              <a:t>3-Sep-21</a:t>
            </a:fld>
            <a:endParaRPr lang="en-US" dirty="0"/>
          </a:p>
        </p:txBody>
      </p:sp>
      <p:sp>
        <p:nvSpPr>
          <p:cNvPr id="10" name="Zástupný symbol pro číslo snímku 9">
            <a:extLst>
              <a:ext uri="{FF2B5EF4-FFF2-40B4-BE49-F238E27FC236}">
                <a16:creationId xmlns:a16="http://schemas.microsoft.com/office/drawing/2014/main" id="{EB5F64EF-ECFC-411B-8C70-D51C4B150D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71481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D2F38665-D02F-44D7-ACE4-43AA92368D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5909" y="254525"/>
            <a:ext cx="10750573" cy="1529887"/>
          </a:xfrm>
        </p:spPr>
        <p:txBody>
          <a:bodyPr>
            <a:normAutofit/>
          </a:bodyPr>
          <a:lstStyle/>
          <a:p>
            <a:r>
              <a:rPr lang="cs-CZ" sz="3300" b="1" dirty="0">
                <a:solidFill>
                  <a:srgbClr val="FF0000"/>
                </a:solidFill>
                <a:latin typeface="Arial Black" panose="020B0A04020102020204" pitchFamily="34" charset="0"/>
              </a:rPr>
              <a:t>Rodinné prostředí sledovaných dětí</a:t>
            </a:r>
          </a:p>
        </p:txBody>
      </p:sp>
      <p:pic>
        <p:nvPicPr>
          <p:cNvPr id="5" name="Zástupný obsah 4">
            <a:extLst>
              <a:ext uri="{FF2B5EF4-FFF2-40B4-BE49-F238E27FC236}">
                <a16:creationId xmlns:a16="http://schemas.microsoft.com/office/drawing/2014/main" id="{495EE8C6-6204-44E3-AA27-2C7B387BFCC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613615" y="2986965"/>
            <a:ext cx="5482385" cy="3277130"/>
          </a:xfrm>
          <a:prstGeom prst="rect">
            <a:avLst/>
          </a:prstGeom>
        </p:spPr>
      </p:pic>
      <p:pic>
        <p:nvPicPr>
          <p:cNvPr id="4" name="Zástupný obsah 3">
            <a:extLst>
              <a:ext uri="{FF2B5EF4-FFF2-40B4-BE49-F238E27FC236}">
                <a16:creationId xmlns:a16="http://schemas.microsoft.com/office/drawing/2014/main" id="{B97D5804-B7C2-46F4-99EB-D12CA6C37FC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46330" y="2961058"/>
            <a:ext cx="5482385" cy="3328944"/>
          </a:xfrm>
          <a:prstGeom prst="roundRect">
            <a:avLst>
              <a:gd name="adj" fmla="val 43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Zástupný symbol pro datum 2">
            <a:extLst>
              <a:ext uri="{FF2B5EF4-FFF2-40B4-BE49-F238E27FC236}">
                <a16:creationId xmlns:a16="http://schemas.microsoft.com/office/drawing/2014/main" id="{42AD44CF-5333-4C2F-876C-6C35EA0935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9CC0A5-D084-407E-A547-11E588522181}" type="datetime5">
              <a:rPr lang="en-US" smtClean="0"/>
              <a:t>3-Sep-21</a:t>
            </a:fld>
            <a:endParaRPr lang="en-US" dirty="0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7EAD950F-E5D0-4BDD-915B-BBDC5A4652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7" name="TextovéPole 6">
            <a:extLst>
              <a:ext uri="{FF2B5EF4-FFF2-40B4-BE49-F238E27FC236}">
                <a16:creationId xmlns:a16="http://schemas.microsoft.com/office/drawing/2014/main" id="{CF344466-DB32-4083-ACDB-C382444CEA92}"/>
              </a:ext>
            </a:extLst>
          </p:cNvPr>
          <p:cNvSpPr txBox="1"/>
          <p:nvPr/>
        </p:nvSpPr>
        <p:spPr>
          <a:xfrm>
            <a:off x="613615" y="1548604"/>
            <a:ext cx="1087409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cs-CZ" sz="2100" b="1" dirty="0"/>
              <a:t>Nejméně problémové plnění školních povinností u dětí žijících v úplných rodinách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cs-CZ" sz="2100" b="1" dirty="0"/>
              <a:t>Pozitivní vliv má míra nejvyššího dosaženého vzdělání rodičů</a:t>
            </a:r>
          </a:p>
        </p:txBody>
      </p:sp>
    </p:spTree>
    <p:extLst>
      <p:ext uri="{BB962C8B-B14F-4D97-AF65-F5344CB8AC3E}">
        <p14:creationId xmlns:p14="http://schemas.microsoft.com/office/powerpoint/2010/main" val="24291262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561D8423-B19A-4822-BEF4-266D30F7A8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523" y="609600"/>
            <a:ext cx="5626448" cy="1035579"/>
          </a:xfrm>
        </p:spPr>
        <p:txBody>
          <a:bodyPr>
            <a:noAutofit/>
          </a:bodyPr>
          <a:lstStyle/>
          <a:p>
            <a:pPr>
              <a:lnSpc>
                <a:spcPct val="90000"/>
              </a:lnSpc>
            </a:pPr>
            <a:r>
              <a:rPr lang="cs-CZ" sz="3300" b="1" dirty="0">
                <a:solidFill>
                  <a:srgbClr val="FF0000"/>
                </a:solidFill>
                <a:latin typeface="Arial Black" panose="020B0A04020102020204" pitchFamily="34" charset="0"/>
              </a:rPr>
              <a:t>konstelace rodiny / plnění zadaných úkolů žákem</a:t>
            </a: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3DEBF059-5805-4213-A071-E496E7A027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3523" y="2297426"/>
            <a:ext cx="5390024" cy="3649133"/>
          </a:xfrm>
        </p:spPr>
        <p:txBody>
          <a:bodyPr>
            <a:normAutofit/>
          </a:bodyPr>
          <a:lstStyle/>
          <a:p>
            <a:r>
              <a:rPr lang="cs-CZ" sz="2000" b="1" dirty="0"/>
              <a:t>Problémy s odesíláním úkolů do školy nejlépe řešené v rodinách úplných, problematické v rodinách s jedním rodičem, v doplněných rodinách </a:t>
            </a:r>
          </a:p>
          <a:p>
            <a:r>
              <a:rPr lang="cs-CZ" sz="2000" b="1" dirty="0"/>
              <a:t>Úroveň vzdělání rodičů byla přímo úměrná snaze problémy svých dětí řešit</a:t>
            </a:r>
          </a:p>
          <a:p>
            <a:r>
              <a:rPr lang="en-US" sz="2000" b="1" dirty="0"/>
              <a:t>U </a:t>
            </a:r>
            <a:r>
              <a:rPr lang="en-US" sz="2000" b="1" dirty="0" err="1"/>
              <a:t>rodin</a:t>
            </a:r>
            <a:r>
              <a:rPr lang="en-US" sz="2000" b="1" dirty="0"/>
              <a:t> s </a:t>
            </a:r>
            <a:r>
              <a:rPr lang="en-US" sz="2000" b="1" dirty="0" err="1"/>
              <a:t>příliš</a:t>
            </a:r>
            <a:r>
              <a:rPr lang="en-US" sz="2000" b="1" dirty="0"/>
              <a:t> </a:t>
            </a:r>
            <a:r>
              <a:rPr lang="en-US" sz="2000" b="1" dirty="0" err="1"/>
              <a:t>zaměstnaným</a:t>
            </a:r>
            <a:r>
              <a:rPr lang="en-US" sz="2000" b="1" dirty="0"/>
              <a:t> </a:t>
            </a:r>
            <a:r>
              <a:rPr lang="en-US" sz="2000" b="1" dirty="0" err="1"/>
              <a:t>rodičem</a:t>
            </a:r>
            <a:r>
              <a:rPr lang="en-US" sz="2000" b="1" dirty="0"/>
              <a:t> </a:t>
            </a:r>
            <a:r>
              <a:rPr lang="en-US" sz="2000" b="1" dirty="0" err="1"/>
              <a:t>byla</a:t>
            </a:r>
            <a:r>
              <a:rPr lang="en-US" sz="2000" b="1" dirty="0"/>
              <a:t> </a:t>
            </a:r>
            <a:r>
              <a:rPr lang="en-US" sz="2000" b="1" dirty="0" err="1"/>
              <a:t>zaznamenána</a:t>
            </a:r>
            <a:r>
              <a:rPr lang="en-US" sz="2000" b="1" dirty="0"/>
              <a:t> </a:t>
            </a:r>
            <a:r>
              <a:rPr lang="en-US" sz="2000" b="1" dirty="0" err="1"/>
              <a:t>jen</a:t>
            </a:r>
            <a:r>
              <a:rPr lang="en-US" sz="2000" b="1" dirty="0"/>
              <a:t> </a:t>
            </a:r>
            <a:r>
              <a:rPr lang="en-US" sz="2000" b="1" dirty="0" err="1"/>
              <a:t>nesystémová</a:t>
            </a:r>
            <a:r>
              <a:rPr lang="en-US" sz="2000" b="1" dirty="0"/>
              <a:t> </a:t>
            </a:r>
            <a:r>
              <a:rPr lang="en-US" sz="2000" b="1" dirty="0" err="1"/>
              <a:t>kontrola</a:t>
            </a:r>
            <a:r>
              <a:rPr lang="en-US" sz="2000" b="1" dirty="0"/>
              <a:t> </a:t>
            </a:r>
            <a:r>
              <a:rPr lang="en-US" sz="2000" b="1" dirty="0" err="1"/>
              <a:t>plnění</a:t>
            </a:r>
            <a:r>
              <a:rPr lang="en-US" sz="2000" b="1" dirty="0"/>
              <a:t> </a:t>
            </a:r>
            <a:r>
              <a:rPr lang="en-US" sz="2000" b="1" dirty="0" err="1"/>
              <a:t>školních</a:t>
            </a:r>
            <a:r>
              <a:rPr lang="en-US" sz="2000" b="1" dirty="0"/>
              <a:t> </a:t>
            </a:r>
            <a:r>
              <a:rPr lang="en-US" sz="2000" b="1" dirty="0" err="1"/>
              <a:t>povinností</a:t>
            </a:r>
            <a:r>
              <a:rPr lang="en-US" sz="2000" b="1" dirty="0"/>
              <a:t> a </a:t>
            </a:r>
            <a:r>
              <a:rPr lang="en-US" sz="2000" b="1" dirty="0" err="1"/>
              <a:t>jejich</a:t>
            </a:r>
            <a:r>
              <a:rPr lang="en-US" sz="2000" b="1" dirty="0"/>
              <a:t> </a:t>
            </a:r>
            <a:r>
              <a:rPr lang="en-US" sz="2000" b="1" dirty="0" err="1"/>
              <a:t>reakce</a:t>
            </a:r>
            <a:r>
              <a:rPr lang="en-US" sz="2000" b="1" dirty="0"/>
              <a:t> </a:t>
            </a:r>
            <a:r>
              <a:rPr lang="en-US" sz="2000" b="1" dirty="0" err="1"/>
              <a:t>až</a:t>
            </a:r>
            <a:r>
              <a:rPr lang="en-US" sz="2000" b="1" dirty="0"/>
              <a:t> </a:t>
            </a:r>
            <a:r>
              <a:rPr lang="en-US" sz="2000" b="1" dirty="0" err="1"/>
              <a:t>na</a:t>
            </a:r>
            <a:r>
              <a:rPr lang="en-US" sz="2000" b="1" dirty="0"/>
              <a:t> </a:t>
            </a:r>
            <a:r>
              <a:rPr lang="en-US" sz="2000" b="1" dirty="0" err="1"/>
              <a:t>signály</a:t>
            </a:r>
            <a:r>
              <a:rPr lang="en-US" sz="2000" b="1" dirty="0"/>
              <a:t> </a:t>
            </a:r>
            <a:r>
              <a:rPr lang="en-US" sz="2000" b="1" dirty="0" err="1"/>
              <a:t>ze</a:t>
            </a:r>
            <a:r>
              <a:rPr lang="en-US" sz="2000" b="1" dirty="0"/>
              <a:t> </a:t>
            </a:r>
            <a:r>
              <a:rPr lang="en-US" sz="2000" b="1" dirty="0" err="1"/>
              <a:t>školy</a:t>
            </a:r>
            <a:endParaRPr lang="en-US" sz="2000" b="1" dirty="0"/>
          </a:p>
          <a:p>
            <a:endParaRPr lang="en-US" sz="2000" b="1" dirty="0"/>
          </a:p>
        </p:txBody>
      </p:sp>
      <p:pic>
        <p:nvPicPr>
          <p:cNvPr id="4" name="Zástupný obsah 3">
            <a:extLst>
              <a:ext uri="{FF2B5EF4-FFF2-40B4-BE49-F238E27FC236}">
                <a16:creationId xmlns:a16="http://schemas.microsoft.com/office/drawing/2014/main" id="{D770EC4E-4871-4847-995D-B93CDC7FEF2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45040" y="448570"/>
            <a:ext cx="4803680" cy="2887319"/>
          </a:xfrm>
          <a:prstGeom prst="roundRect">
            <a:avLst>
              <a:gd name="adj" fmla="val 6267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Obrázek 4">
            <a:extLst>
              <a:ext uri="{FF2B5EF4-FFF2-40B4-BE49-F238E27FC236}">
                <a16:creationId xmlns:a16="http://schemas.microsoft.com/office/drawing/2014/main" id="{5E1813D6-C741-4535-B19E-22F7F8E1AAD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45040" y="3522110"/>
            <a:ext cx="4803680" cy="2887319"/>
          </a:xfrm>
          <a:prstGeom prst="roundRect">
            <a:avLst>
              <a:gd name="adj" fmla="val 6267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Zástupný symbol pro datum 2">
            <a:extLst>
              <a:ext uri="{FF2B5EF4-FFF2-40B4-BE49-F238E27FC236}">
                <a16:creationId xmlns:a16="http://schemas.microsoft.com/office/drawing/2014/main" id="{A8E9FAE8-CC9E-4B2B-9456-48CCEEC5E1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75630-BBC9-4357-BC69-3467C19A6637}" type="datetime5">
              <a:rPr lang="en-US" smtClean="0"/>
              <a:t>3-Sep-21</a:t>
            </a:fld>
            <a:endParaRPr lang="en-US" dirty="0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FEB17EED-0118-4B1D-A691-089EC1CB9E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6836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Nebe">
  <a:themeElements>
    <a:clrScheme name="Celestial">
      <a:dk1>
        <a:sysClr val="windowText" lastClr="000000"/>
      </a:dk1>
      <a:lt1>
        <a:sysClr val="window" lastClr="FFFFFF"/>
      </a:lt1>
      <a:dk2>
        <a:srgbClr val="18276C"/>
      </a:dk2>
      <a:lt2>
        <a:srgbClr val="EBEBEB"/>
      </a:lt2>
      <a:accent1>
        <a:srgbClr val="AC3EC1"/>
      </a:accent1>
      <a:accent2>
        <a:srgbClr val="477BD1"/>
      </a:accent2>
      <a:accent3>
        <a:srgbClr val="46B298"/>
      </a:accent3>
      <a:accent4>
        <a:srgbClr val="90BA4C"/>
      </a:accent4>
      <a:accent5>
        <a:srgbClr val="DD9D31"/>
      </a:accent5>
      <a:accent6>
        <a:srgbClr val="E25247"/>
      </a:accent6>
      <a:hlink>
        <a:srgbClr val="C573D2"/>
      </a:hlink>
      <a:folHlink>
        <a:srgbClr val="CCAEE8"/>
      </a:folHlink>
    </a:clrScheme>
    <a:fontScheme name="Celestial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elestial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82000"/>
                <a:alpha val="7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00000"/>
              </a:schemeClr>
            </a:gs>
            <a:gs pos="100000">
              <a:schemeClr val="phClr">
                <a:shade val="88000"/>
                <a:lumMod val="88000"/>
              </a:schemeClr>
            </a:gs>
          </a:gsLst>
          <a:lin ang="5400000" scaled="1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6000"/>
                <a:hueMod val="100000"/>
                <a:satMod val="180000"/>
                <a:lumMod val="110000"/>
              </a:schemeClr>
            </a:gs>
            <a:gs pos="100000">
              <a:schemeClr val="phClr">
                <a:shade val="96000"/>
                <a:satMod val="160000"/>
                <a:lumMod val="100000"/>
              </a:schemeClr>
            </a:gs>
          </a:gsLst>
          <a:lin ang="4740000" scaled="1"/>
        </a:gradFill>
        <a:blipFill>
          <a:blip xmlns:r="http://schemas.openxmlformats.org/officeDocument/2006/relationships" r:embed="rId1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elestial" id="{C4BB2A3D-0E93-4C5F-B0D2-9D3FCE089CC5}" vid="{42E5908D-19A2-46FD-89FA-638B126129EF}"/>
    </a:ext>
  </a:extLst>
</a:theme>
</file>

<file path=ppt/theme/theme2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TM03457452[[fn=Nebe]]</Template>
  <TotalTime>3107</TotalTime>
  <Words>1309</Words>
  <Application>Microsoft Office PowerPoint</Application>
  <PresentationFormat>Širokoúhlá obrazovka</PresentationFormat>
  <Paragraphs>110</Paragraphs>
  <Slides>15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5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15</vt:i4>
      </vt:variant>
    </vt:vector>
  </HeadingPairs>
  <TitlesOfParts>
    <vt:vector size="21" baseType="lpstr">
      <vt:lpstr>Arial</vt:lpstr>
      <vt:lpstr>Arial Black</vt:lpstr>
      <vt:lpstr>Calibri</vt:lpstr>
      <vt:lpstr>Calibri Light</vt:lpstr>
      <vt:lpstr>Cambria Math</vt:lpstr>
      <vt:lpstr>Nebe</vt:lpstr>
      <vt:lpstr>RIZIKA VE VZDĚLÁVÁNÍ  v DOBĚ covIDOVÉ</vt:lpstr>
      <vt:lpstr>Středisko výchovné péče                                                  v Praze 9 - Klíčově</vt:lpstr>
      <vt:lpstr>Nárůst klientely  v posledních deseti letech</vt:lpstr>
      <vt:lpstr>Složení sledované skupiny žáků  s problémy v on-line režimu</vt:lpstr>
      <vt:lpstr>Složení sledované skupiny žáků  s problémy v on-line režimu</vt:lpstr>
      <vt:lpstr>Složení sledované skupiny žáků  s problémy v on-line režimu</vt:lpstr>
      <vt:lpstr>Míra připojování  POTENCIONÁLNĚ PROBLÉMOVÝCH žáků v on-line režimu</vt:lpstr>
      <vt:lpstr>Rodinné prostředí sledovaných dětí</vt:lpstr>
      <vt:lpstr>konstelace rodiny / plnění zadaných úkolů žákem</vt:lpstr>
      <vt:lpstr>NĚKTERÉ zjištěné LIMITY konzultací s učiteli </vt:lpstr>
      <vt:lpstr>Dodržování denního režimu  v domácím prostředí</vt:lpstr>
      <vt:lpstr>Problém nadužívání elektronických médií</vt:lpstr>
      <vt:lpstr>Čas domácí přípravy na výuku</vt:lpstr>
      <vt:lpstr>závěrem</vt:lpstr>
      <vt:lpstr>Děkuji za pozornost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RIZIKA VE VZDĚLÁVÁNÍ  v DOBĚ covIDOVÉ</dc:title>
  <dc:creator>Jiří Pilař</dc:creator>
  <cp:lastModifiedBy>Jiří Pilař</cp:lastModifiedBy>
  <cp:revision>61</cp:revision>
  <dcterms:created xsi:type="dcterms:W3CDTF">2021-06-14T10:49:54Z</dcterms:created>
  <dcterms:modified xsi:type="dcterms:W3CDTF">2021-09-03T20:35:26Z</dcterms:modified>
</cp:coreProperties>
</file>