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2"/>
  </p:notesMasterIdLst>
  <p:sldIdLst>
    <p:sldId id="256" r:id="rId2"/>
    <p:sldId id="277" r:id="rId3"/>
    <p:sldId id="276" r:id="rId4"/>
    <p:sldId id="278" r:id="rId5"/>
    <p:sldId id="266" r:id="rId6"/>
    <p:sldId id="279" r:id="rId7"/>
    <p:sldId id="257" r:id="rId8"/>
    <p:sldId id="281" r:id="rId9"/>
    <p:sldId id="282" r:id="rId10"/>
    <p:sldId id="27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B5D04-138D-49FC-B42A-E3A9E8F28CE5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A0CC6-2DA9-40E2-AC44-9E97FE1B67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747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A0CC6-2DA9-40E2-AC44-9E97FE1B67C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1542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A0CC6-2DA9-40E2-AC44-9E97FE1B67C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1188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F0C01F3-118D-406D-9675-884CF8904D8F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4E0A8EA-D71B-4C98-BA9B-668E2EA4258E}" type="slidenum">
              <a:rPr lang="cs-CZ" smtClean="0"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msmt.cz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mtClean="0"/>
              <a:t> 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2656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834783" y="2780928"/>
            <a:ext cx="7772400" cy="1728192"/>
          </a:xfrm>
        </p:spPr>
        <p:txBody>
          <a:bodyPr>
            <a:normAutofit fontScale="90000"/>
          </a:bodyPr>
          <a:lstStyle/>
          <a:p>
            <a:r>
              <a:rPr lang="cs-CZ" sz="4000" b="1" dirty="0">
                <a:solidFill>
                  <a:schemeClr val="tx1"/>
                </a:solidFill>
              </a:rPr>
              <a:t>Politiky odměňování zaměstnanců školství v kontextu nového financování </a:t>
            </a:r>
            <a:r>
              <a:rPr lang="cs-CZ" sz="4000" b="1" dirty="0" err="1">
                <a:solidFill>
                  <a:schemeClr val="tx1"/>
                </a:solidFill>
              </a:rPr>
              <a:t>RgŠ</a:t>
            </a:r>
            <a:r>
              <a:rPr lang="cs-CZ" sz="40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 </a:t>
            </a:r>
            <a:br>
              <a:rPr lang="cs-CZ" sz="40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</a:br>
            <a:r>
              <a:rPr lang="cs-CZ" sz="27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Mgr. František Dobšík – předseda ČMOS PŠ</a:t>
            </a:r>
            <a:endParaRPr lang="cs-CZ" sz="2700" b="1" dirty="0">
              <a:solidFill>
                <a:schemeClr val="tx1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4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Děkuji Vám za pozornost.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i="1" dirty="0" smtClean="0"/>
              <a:t>František  Dobšík</a:t>
            </a:r>
            <a:endParaRPr lang="cs-CZ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46400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389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a)     Narovnání systému rozdělování peněz </a:t>
            </a:r>
          </a:p>
          <a:p>
            <a:r>
              <a:rPr lang="cs-CZ" sz="2000" dirty="0"/>
              <a:t>b)     Školy dostanou prokazatelně víc peněz na zkvalitnění vzdělávání </a:t>
            </a:r>
          </a:p>
          <a:p>
            <a:r>
              <a:rPr lang="cs-CZ" sz="2000" dirty="0"/>
              <a:t>c)     Ředitelé získají jasná pravidla pro financování, systém bude předvídatelný </a:t>
            </a:r>
          </a:p>
          <a:p>
            <a:r>
              <a:rPr lang="cs-CZ" sz="2000" dirty="0"/>
              <a:t>d)     Zjednodušení ekonomické administrativy. </a:t>
            </a:r>
          </a:p>
          <a:p>
            <a:r>
              <a:rPr lang="cs-CZ" sz="2000" dirty="0"/>
              <a:t>e)     Pravomoci ředitelů škol nejsou změnou nijak omezeny. </a:t>
            </a:r>
            <a:endParaRPr lang="cs-CZ" sz="2000" dirty="0" smtClean="0"/>
          </a:p>
          <a:p>
            <a:endParaRPr lang="cs-CZ" sz="2000" dirty="0"/>
          </a:p>
          <a:p>
            <a:pPr marL="0" indent="0">
              <a:buNone/>
            </a:pPr>
            <a:r>
              <a:rPr lang="cs-CZ" sz="1400" i="1" dirty="0" smtClean="0"/>
              <a:t>(zdroj </a:t>
            </a:r>
            <a:r>
              <a:rPr lang="cs-CZ" sz="1400" i="1" dirty="0" smtClean="0">
                <a:hlinkClick r:id="rId2"/>
              </a:rPr>
              <a:t>www.msmt.cz</a:t>
            </a:r>
            <a:r>
              <a:rPr lang="cs-CZ" sz="1400" i="1" dirty="0" smtClean="0"/>
              <a:t>) </a:t>
            </a:r>
            <a:endParaRPr lang="cs-CZ" sz="1400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latin typeface="Calibri Light" panose="020F0302020204030204" pitchFamily="34" charset="0"/>
              </a:rPr>
              <a:t> 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02" y="620688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2987824" y="780026"/>
            <a:ext cx="46253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/>
              <a:t>Reforma financování regionálního školství</a:t>
            </a:r>
          </a:p>
        </p:txBody>
      </p:sp>
    </p:spTree>
    <p:extLst>
      <p:ext uri="{BB962C8B-B14F-4D97-AF65-F5344CB8AC3E}">
        <p14:creationId xmlns:p14="http://schemas.microsoft.com/office/powerpoint/2010/main" val="2179473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023062" y="2708920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 smtClean="0">
                <a:latin typeface="Calibri Light" panose="020F0302020204030204" pitchFamily="34" charset="0"/>
              </a:rPr>
              <a:t> </a:t>
            </a:r>
            <a:endParaRPr lang="cs-CZ" sz="2000" dirty="0"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cs-CZ" sz="2000" b="1" dirty="0" smtClean="0">
              <a:latin typeface="Calibri Light" panose="020F0302020204030204" pitchFamily="34" charset="0"/>
            </a:endParaRPr>
          </a:p>
          <a:p>
            <a:endParaRPr lang="cs-CZ" sz="2000" dirty="0">
              <a:latin typeface="Calibri Light" panose="020F030202020403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latin typeface="Calibri Light" panose="020F0302020204030204" pitchFamily="34" charset="0"/>
              </a:rPr>
              <a:t> </a:t>
            </a:r>
            <a:endParaRPr lang="cs-CZ" sz="3200" dirty="0">
              <a:latin typeface="Calibri Light" panose="020F03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02" y="620688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524" y="116632"/>
            <a:ext cx="8568952" cy="684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986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691680" y="338328"/>
            <a:ext cx="6995120" cy="1252728"/>
          </a:xfrm>
        </p:spPr>
        <p:txBody>
          <a:bodyPr>
            <a:normAutofit fontScale="90000"/>
          </a:bodyPr>
          <a:lstStyle/>
          <a:p>
            <a:pPr algn="just"/>
            <a:r>
              <a:rPr lang="cs-CZ" sz="3600" b="1" dirty="0" smtClean="0">
                <a:latin typeface="Calibri Light" panose="020F0302020204030204" pitchFamily="34" charset="0"/>
              </a:rPr>
              <a:t> </a:t>
            </a:r>
            <a:r>
              <a:rPr lang="cs-CZ" sz="3100" b="1" dirty="0" smtClean="0">
                <a:solidFill>
                  <a:schemeClr val="tx1"/>
                </a:solidFill>
              </a:rPr>
              <a:t>Reforma </a:t>
            </a:r>
            <a:r>
              <a:rPr lang="cs-CZ" sz="3100" b="1" dirty="0">
                <a:solidFill>
                  <a:schemeClr val="tx1"/>
                </a:solidFill>
              </a:rPr>
              <a:t>financování regionálního školství</a:t>
            </a:r>
            <a:br>
              <a:rPr lang="cs-CZ" sz="3100" b="1" dirty="0">
                <a:solidFill>
                  <a:schemeClr val="tx1"/>
                </a:solidFill>
              </a:rPr>
            </a:br>
            <a:endParaRPr lang="cs-CZ" sz="3100" b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cs-CZ" dirty="0" smtClean="0">
                <a:latin typeface="Calibri Light" panose="020F0302020204030204" pitchFamily="34" charset="0"/>
              </a:rPr>
              <a:t> </a:t>
            </a:r>
          </a:p>
          <a:p>
            <a:pPr marL="109728" indent="0" algn="ctr">
              <a:buNone/>
            </a:pPr>
            <a:endParaRPr lang="cs-CZ" b="1" dirty="0">
              <a:latin typeface="Calibri Light" panose="020F0302020204030204" pitchFamily="34" charset="0"/>
            </a:endParaRPr>
          </a:p>
          <a:p>
            <a:pPr marL="109728" indent="0" algn="ctr">
              <a:buNone/>
            </a:pPr>
            <a:r>
              <a:rPr lang="cs-CZ" b="1" dirty="0" smtClean="0">
                <a:latin typeface="Calibri Light" panose="020F0302020204030204" pitchFamily="34" charset="0"/>
              </a:rPr>
              <a:t>P</a:t>
            </a:r>
            <a:r>
              <a:rPr lang="cs-CZ" sz="2000" b="1" dirty="0" smtClean="0"/>
              <a:t>ředvídatelnost financování </a:t>
            </a:r>
          </a:p>
          <a:p>
            <a:pPr marL="109728" indent="0" algn="ctr">
              <a:buNone/>
            </a:pPr>
            <a:endParaRPr lang="cs-CZ" sz="2000" b="1" dirty="0" smtClean="0"/>
          </a:p>
          <a:p>
            <a:pPr marL="109728" indent="0" algn="just">
              <a:buNone/>
            </a:pPr>
            <a:r>
              <a:rPr lang="cs-CZ" sz="2000" dirty="0" smtClean="0"/>
              <a:t>Zlepšení,  </a:t>
            </a:r>
            <a:r>
              <a:rPr lang="cs-CZ" sz="2000" dirty="0"/>
              <a:t>školy znají své rozpočty </a:t>
            </a:r>
            <a:r>
              <a:rPr lang="cs-CZ" sz="2000" dirty="0" smtClean="0"/>
              <a:t>dříve  </a:t>
            </a:r>
            <a:r>
              <a:rPr lang="cs-CZ" sz="2000" dirty="0"/>
              <a:t>a </a:t>
            </a:r>
            <a:r>
              <a:rPr lang="cs-CZ" sz="2000" dirty="0" smtClean="0"/>
              <a:t>také lepší  </a:t>
            </a:r>
            <a:r>
              <a:rPr lang="cs-CZ" sz="2000" dirty="0"/>
              <a:t>informovanost a metodická pomoc ze strany </a:t>
            </a:r>
            <a:r>
              <a:rPr lang="cs-CZ" sz="2000" dirty="0" smtClean="0"/>
              <a:t>MŠMT.  </a:t>
            </a:r>
            <a:endParaRPr lang="cs-CZ" sz="2000" dirty="0"/>
          </a:p>
          <a:p>
            <a:pPr marL="109728" indent="0" algn="just">
              <a:buNone/>
            </a:pPr>
            <a:r>
              <a:rPr lang="cs-CZ" sz="2000" dirty="0" smtClean="0">
                <a:latin typeface="Calibri Light" panose="020F0302020204030204" pitchFamily="34" charset="0"/>
              </a:rPr>
              <a:t>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2747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 </a:t>
            </a:r>
            <a:endParaRPr lang="cs-CZ" sz="3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16" y="332656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Rozpis  rozpočtu  zajišťuje </a:t>
            </a:r>
            <a:r>
              <a:rPr lang="cs-CZ" b="1" dirty="0" smtClean="0"/>
              <a:t>prostředky </a:t>
            </a:r>
            <a:r>
              <a:rPr lang="cs-CZ" b="1" dirty="0"/>
              <a:t>na platové tarify dle reálné potřeby </a:t>
            </a:r>
            <a:r>
              <a:rPr lang="cs-CZ" dirty="0"/>
              <a:t>(podle skladby platových tříd a platových stupňů) i </a:t>
            </a:r>
            <a:r>
              <a:rPr lang="cs-CZ" b="1" dirty="0"/>
              <a:t>prostředky na nadtarifní složky</a:t>
            </a:r>
            <a:r>
              <a:rPr lang="cs-CZ" dirty="0"/>
              <a:t>. </a:t>
            </a:r>
            <a:endParaRPr lang="cs-CZ" dirty="0" smtClean="0"/>
          </a:p>
          <a:p>
            <a:r>
              <a:rPr lang="cs-CZ" dirty="0" smtClean="0"/>
              <a:t>Objem </a:t>
            </a:r>
            <a:r>
              <a:rPr lang="cs-CZ" dirty="0"/>
              <a:t>těchto nadtarifních složek v relaci k tarifům považuje ČMOS PŠ za </a:t>
            </a:r>
            <a:r>
              <a:rPr lang="cs-CZ" dirty="0" smtClean="0"/>
              <a:t>vyhovující.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2339752" y="620688"/>
            <a:ext cx="43372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/>
              <a:t>Reforma financování regionálního školství</a:t>
            </a:r>
          </a:p>
        </p:txBody>
      </p:sp>
    </p:spTree>
    <p:extLst>
      <p:ext uri="{BB962C8B-B14F-4D97-AF65-F5344CB8AC3E}">
        <p14:creationId xmlns:p14="http://schemas.microsoft.com/office/powerpoint/2010/main" val="255297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Problém přetrvává u nenárokových </a:t>
            </a:r>
            <a:r>
              <a:rPr lang="cs-CZ" dirty="0" smtClean="0"/>
              <a:t>složek</a:t>
            </a:r>
          </a:p>
          <a:p>
            <a:pPr lvl="0"/>
            <a:r>
              <a:rPr lang="cs-CZ" dirty="0" smtClean="0"/>
              <a:t> </a:t>
            </a:r>
            <a:r>
              <a:rPr lang="cs-CZ" dirty="0"/>
              <a:t>– </a:t>
            </a:r>
            <a:r>
              <a:rPr lang="cs-CZ" b="1" dirty="0"/>
              <a:t>poměr osobních příplatků a odměn je naprosto nevyvážený ve prospěch odměn </a:t>
            </a:r>
            <a:r>
              <a:rPr lang="cs-CZ" dirty="0"/>
              <a:t>– </a:t>
            </a:r>
            <a:endParaRPr lang="cs-CZ" dirty="0" smtClean="0"/>
          </a:p>
          <a:p>
            <a:pPr lvl="0"/>
            <a:r>
              <a:rPr lang="cs-CZ" dirty="0" smtClean="0"/>
              <a:t>Objektivní  </a:t>
            </a:r>
            <a:r>
              <a:rPr lang="cs-CZ" dirty="0"/>
              <a:t>nedostatek jak z hlediska motivační funkce těchto složek, tak i z hlediska právní úpravy kritérií pro přiznání odměny stanovených v zákoníku práce.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Calibri Light" panose="020F0302020204030204" pitchFamily="34" charset="0"/>
              </a:rPr>
              <a:t> </a:t>
            </a:r>
            <a:endParaRPr lang="cs-CZ" dirty="0">
              <a:latin typeface="Calibri Light" panose="020F03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16" y="332656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2339752" y="620688"/>
            <a:ext cx="43372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/>
              <a:t>Reforma financování regionálního školství</a:t>
            </a:r>
          </a:p>
        </p:txBody>
      </p:sp>
    </p:spTree>
    <p:extLst>
      <p:ext uri="{BB962C8B-B14F-4D97-AF65-F5344CB8AC3E}">
        <p14:creationId xmlns:p14="http://schemas.microsoft.com/office/powerpoint/2010/main" val="581564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100" b="1" dirty="0">
                <a:solidFill>
                  <a:schemeClr val="tx1"/>
                </a:solidFill>
              </a:rPr>
              <a:t>Reforma financování </a:t>
            </a:r>
            <a:r>
              <a:rPr lang="cs-CZ" sz="3100" b="1" dirty="0" smtClean="0">
                <a:solidFill>
                  <a:schemeClr val="tx1"/>
                </a:solidFill>
              </a:rPr>
              <a:t/>
            </a:r>
            <a:br>
              <a:rPr lang="cs-CZ" sz="3100" b="1" dirty="0" smtClean="0">
                <a:solidFill>
                  <a:schemeClr val="tx1"/>
                </a:solidFill>
              </a:rPr>
            </a:br>
            <a:r>
              <a:rPr lang="cs-CZ" sz="3100" b="1" dirty="0" smtClean="0">
                <a:solidFill>
                  <a:schemeClr val="tx1"/>
                </a:solidFill>
              </a:rPr>
              <a:t>regionálního </a:t>
            </a:r>
            <a:r>
              <a:rPr lang="cs-CZ" sz="3100" b="1" dirty="0">
                <a:solidFill>
                  <a:schemeClr val="tx1"/>
                </a:solidFill>
              </a:rPr>
              <a:t>školství</a:t>
            </a:r>
            <a:r>
              <a:rPr lang="cs-CZ" sz="4800" b="1" dirty="0"/>
              <a:t/>
            </a:r>
            <a:br>
              <a:rPr lang="cs-CZ" sz="4800" b="1" dirty="0"/>
            </a:br>
            <a:endParaRPr lang="cs-CZ" sz="2000" dirty="0">
              <a:latin typeface="Calibri Light" panose="020F03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02" y="620688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Problémem </a:t>
            </a:r>
            <a:r>
              <a:rPr lang="cs-CZ" dirty="0"/>
              <a:t>při využívání prostředků na platy je </a:t>
            </a:r>
            <a:r>
              <a:rPr lang="cs-CZ" b="1" dirty="0"/>
              <a:t>odměňování ředitelů </a:t>
            </a:r>
            <a:r>
              <a:rPr lang="cs-CZ" b="1" dirty="0" smtClean="0"/>
              <a:t>škol.</a:t>
            </a:r>
            <a:endParaRPr lang="cs-CZ" b="1" dirty="0"/>
          </a:p>
        </p:txBody>
      </p:sp>
      <p:sp>
        <p:nvSpPr>
          <p:cNvPr id="3" name="Obdélník 2"/>
          <p:cNvSpPr/>
          <p:nvPr/>
        </p:nvSpPr>
        <p:spPr>
          <a:xfrm>
            <a:off x="2394961" y="3244334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1192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tx1"/>
                </a:solidFill>
              </a:rPr>
              <a:t>Školská tripartita 14. 9. 2021</a:t>
            </a:r>
            <a:endParaRPr lang="cs-CZ" sz="2800" b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4886"/>
            <a:ext cx="1105922" cy="110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Zástupný symbol pro obsah 3">
            <a:extLst>
              <a:ext uri="{FF2B5EF4-FFF2-40B4-BE49-F238E27FC236}">
                <a16:creationId xmlns:a16="http://schemas.microsoft.com/office/drawing/2014/main" xmlns="" id="{0CBFEECF-A6D7-4685-B4FA-24D863A0DC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1560" y="1700808"/>
            <a:ext cx="8101042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28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186400"/>
              </p:ext>
            </p:extLst>
          </p:nvPr>
        </p:nvGraphicFramePr>
        <p:xfrm>
          <a:off x="1133856" y="2313435"/>
          <a:ext cx="6750510" cy="45105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89424"/>
                <a:gridCol w="910181"/>
                <a:gridCol w="910181"/>
                <a:gridCol w="910181"/>
                <a:gridCol w="910181"/>
                <a:gridCol w="910181"/>
                <a:gridCol w="910181"/>
              </a:tblGrid>
              <a:tr h="243865">
                <a:tc>
                  <a:txBody>
                    <a:bodyPr/>
                    <a:lstStyle/>
                    <a:p>
                      <a:pPr algn="l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u="none" strike="noStrike" dirty="0">
                          <a:effectLst/>
                        </a:rPr>
                        <a:t>2020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u="none" strike="noStrike" dirty="0">
                          <a:effectLst/>
                        </a:rPr>
                        <a:t>2021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u="none" strike="noStrike" dirty="0">
                          <a:effectLst/>
                        </a:rPr>
                        <a:t>2022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</a:tr>
              <a:tr h="243865">
                <a:tc>
                  <a:txBody>
                    <a:bodyPr/>
                    <a:lstStyle/>
                    <a:p>
                      <a:pPr algn="l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</a:tr>
              <a:tr h="24386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600" u="none" strike="noStrike">
                          <a:effectLst/>
                        </a:rPr>
                        <a:t>Nárůst mzdy ČR v %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</a:tr>
              <a:tr h="504361">
                <a:tc>
                  <a:txBody>
                    <a:bodyPr/>
                    <a:lstStyle/>
                    <a:p>
                      <a:pPr algn="l" fontAlgn="ctr"/>
                      <a:r>
                        <a:rPr lang="cs-CZ" sz="1600" u="none" strike="noStrike">
                          <a:effectLst/>
                        </a:rPr>
                        <a:t>predikce MF - srpen 2021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4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5,3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3,3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</a:tr>
              <a:tr h="24386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 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ctr"/>
                </a:tc>
              </a:tr>
              <a:tr h="719088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Výše průměrné mzdy ČR - Kč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35 611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37 498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38 735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</a:tr>
              <a:tr h="24386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</a:tr>
              <a:tr h="504361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Prům. plat pedagogů Kč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41 762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45 520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46 886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</a:tr>
              <a:tr h="24386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</a:tr>
              <a:tr h="243865"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Nárůst prům. platu pedagogů %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10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9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3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</a:tr>
              <a:tr h="24386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</a:tr>
              <a:tr h="267727">
                <a:tc gridSpan="3"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Relace prům. platu pedagogů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 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</a:tr>
              <a:tr h="481476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k  prům. mzdě ČR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117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121,4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effectLst/>
                        </a:rPr>
                        <a:t>121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18" marR="6418" marT="6418" marB="0" anchor="b"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solidFill>
                  <a:schemeClr val="tx1"/>
                </a:solidFill>
              </a:rPr>
              <a:t>Kvantifikace realizace cíle</a:t>
            </a:r>
            <a:br>
              <a:rPr lang="cs-CZ" sz="2000" dirty="0" smtClean="0">
                <a:solidFill>
                  <a:schemeClr val="tx1"/>
                </a:solidFill>
              </a:rPr>
            </a:br>
            <a:r>
              <a:rPr lang="cs-CZ" sz="2000" dirty="0" smtClean="0">
                <a:solidFill>
                  <a:schemeClr val="tx1"/>
                </a:solidFill>
              </a:rPr>
              <a:t> "plat pedagogů činí 130 % </a:t>
            </a:r>
            <a:r>
              <a:rPr lang="cs-CZ" sz="2000" dirty="0" err="1" smtClean="0">
                <a:solidFill>
                  <a:schemeClr val="tx1"/>
                </a:solidFill>
              </a:rPr>
              <a:t>prům</a:t>
            </a:r>
            <a:r>
              <a:rPr lang="cs-CZ" sz="2000" dirty="0" smtClean="0">
                <a:solidFill>
                  <a:schemeClr val="tx1"/>
                </a:solidFill>
              </a:rPr>
              <a:t>. mzdy ČR" v roce 2022 </a:t>
            </a:r>
            <a:endParaRPr lang="cs-CZ" sz="20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4886"/>
            <a:ext cx="1105922" cy="110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85385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407</TotalTime>
  <Words>189</Words>
  <Application>Microsoft Office PowerPoint</Application>
  <PresentationFormat>Předvádění na obrazovce (4:3)</PresentationFormat>
  <Paragraphs>103</Paragraphs>
  <Slides>10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Candara</vt:lpstr>
      <vt:lpstr>Symbol</vt:lpstr>
      <vt:lpstr>Vlnění</vt:lpstr>
      <vt:lpstr>Politiky odměňování zaměstnanců školství v kontextu nového financování RgŠ  Mgr. František Dobšík – předseda ČMOS PŠ</vt:lpstr>
      <vt:lpstr> </vt:lpstr>
      <vt:lpstr> </vt:lpstr>
      <vt:lpstr> Reforma financování regionálního školství </vt:lpstr>
      <vt:lpstr> </vt:lpstr>
      <vt:lpstr> </vt:lpstr>
      <vt:lpstr>Reforma financování  regionálního školství </vt:lpstr>
      <vt:lpstr>Školská tripartita 14. 9. 2021</vt:lpstr>
      <vt:lpstr>Kvantifikace realizace cíle  "plat pedagogů činí 130 % prům. mzdy ČR" v roce 2022 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Aktuální informace</dc:title>
  <dc:creator>Školství</dc:creator>
  <cp:lastModifiedBy>dobsik.frantisek</cp:lastModifiedBy>
  <cp:revision>27</cp:revision>
  <dcterms:created xsi:type="dcterms:W3CDTF">2013-04-27T14:52:01Z</dcterms:created>
  <dcterms:modified xsi:type="dcterms:W3CDTF">2021-09-20T14:26:32Z</dcterms:modified>
</cp:coreProperties>
</file>