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73" r:id="rId4"/>
  </p:sldMasterIdLst>
  <p:notesMasterIdLst>
    <p:notesMasterId r:id="rId32"/>
  </p:notesMasterIdLst>
  <p:handoutMasterIdLst>
    <p:handoutMasterId r:id="rId33"/>
  </p:handoutMasterIdLst>
  <p:sldIdLst>
    <p:sldId id="530" r:id="rId5"/>
    <p:sldId id="706" r:id="rId6"/>
    <p:sldId id="695" r:id="rId7"/>
    <p:sldId id="707" r:id="rId8"/>
    <p:sldId id="692" r:id="rId9"/>
    <p:sldId id="708" r:id="rId10"/>
    <p:sldId id="709" r:id="rId11"/>
    <p:sldId id="686" r:id="rId12"/>
    <p:sldId id="681" r:id="rId13"/>
    <p:sldId id="679" r:id="rId14"/>
    <p:sldId id="674" r:id="rId15"/>
    <p:sldId id="675" r:id="rId16"/>
    <p:sldId id="676" r:id="rId17"/>
    <p:sldId id="677" r:id="rId18"/>
    <p:sldId id="678" r:id="rId19"/>
    <p:sldId id="716" r:id="rId20"/>
    <p:sldId id="531" r:id="rId21"/>
    <p:sldId id="532" r:id="rId22"/>
    <p:sldId id="533" r:id="rId23"/>
    <p:sldId id="717" r:id="rId24"/>
    <p:sldId id="710" r:id="rId25"/>
    <p:sldId id="711" r:id="rId26"/>
    <p:sldId id="712" r:id="rId27"/>
    <p:sldId id="714" r:id="rId28"/>
    <p:sldId id="258" r:id="rId29"/>
    <p:sldId id="713" r:id="rId30"/>
    <p:sldId id="557" r:id="rId3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řeček Pavel, Ing." initials="KPI" lastIdx="1" clrIdx="0">
    <p:extLst>
      <p:ext uri="{19B8F6BF-5375-455C-9EA6-DF929625EA0E}">
        <p15:presenceInfo xmlns:p15="http://schemas.microsoft.com/office/powerpoint/2012/main" userId="S-1-5-21-1024343765-948047755-1557874966-21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Využití prostředků dle druhu pomůcky      </a:t>
            </a:r>
            <a:r>
              <a:rPr lang="cs-CZ" sz="1200" dirty="0"/>
              <a:t>(údaje v Kč)</a:t>
            </a:r>
            <a:endParaRPr lang="cs-CZ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3520615245217999"/>
          <c:y val="0.29994669070164931"/>
          <c:w val="0.30580536140809522"/>
          <c:h val="0.5732717070516660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257-45EE-96F1-2FD00C2ADE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257-45EE-96F1-2FD00C2ADE2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257-45EE-96F1-2FD00C2ADE2A}"/>
              </c:ext>
            </c:extLst>
          </c:dPt>
          <c:dPt>
            <c:idx val="3"/>
            <c:bubble3D val="0"/>
            <c:spPr>
              <a:solidFill>
                <a:srgbClr val="70AD4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257-45EE-96F1-2FD00C2ADE2A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257-45EE-96F1-2FD00C2ADE2A}"/>
              </c:ext>
            </c:extLst>
          </c:dPt>
          <c:dLbls>
            <c:dLbl>
              <c:idx val="0"/>
              <c:layout>
                <c:manualLayout>
                  <c:x val="0.11299828457925276"/>
                  <c:y val="-0.20603952215816565"/>
                </c:manualLayout>
              </c:layout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257-45EE-96F1-2FD00C2ADE2A}"/>
                </c:ext>
              </c:extLst>
            </c:dLbl>
            <c:dLbl>
              <c:idx val="1"/>
              <c:layout>
                <c:manualLayout>
                  <c:x val="-0.13298683541127199"/>
                  <c:y val="0.18856396474624948"/>
                </c:manualLayout>
              </c:layout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257-45EE-96F1-2FD00C2ADE2A}"/>
                </c:ext>
              </c:extLst>
            </c:dLbl>
            <c:dLbl>
              <c:idx val="2"/>
              <c:layout>
                <c:manualLayout>
                  <c:x val="-0.13535615581164936"/>
                  <c:y val="5.0518412471168374E-2"/>
                </c:manualLayout>
              </c:layout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257-45EE-96F1-2FD00C2ADE2A}"/>
                </c:ext>
              </c:extLst>
            </c:dLbl>
            <c:dLbl>
              <c:idx val="3"/>
              <c:layout>
                <c:manualLayout>
                  <c:x val="1.2980088649942177E-2"/>
                  <c:y val="-4.7112962586398618E-2"/>
                </c:manualLayout>
              </c:layout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257-45EE-96F1-2FD00C2ADE2A}"/>
                </c:ext>
              </c:extLst>
            </c:dLbl>
            <c:dLbl>
              <c:idx val="4"/>
              <c:layout>
                <c:manualLayout>
                  <c:x val="0.16510997983203066"/>
                  <c:y val="-9.5209307693576162E-3"/>
                </c:manualLayout>
              </c:layout>
              <c:showLegendKey val="1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257-45EE-96F1-2FD00C2ADE2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1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Výstup!$F$5:$F$9</c:f>
              <c:strCache>
                <c:ptCount val="5"/>
                <c:pt idx="0">
                  <c:v>Notebook, ultrabook</c:v>
                </c:pt>
                <c:pt idx="1">
                  <c:v>Tablet</c:v>
                </c:pt>
                <c:pt idx="2">
                  <c:v>Mobilní telefon</c:v>
                </c:pt>
                <c:pt idx="3">
                  <c:v>Software</c:v>
                </c:pt>
                <c:pt idx="4">
                  <c:v>Ostatní</c:v>
                </c:pt>
              </c:strCache>
            </c:strRef>
          </c:cat>
          <c:val>
            <c:numRef>
              <c:f>Výstup!$G$5:$G$9</c:f>
              <c:numCache>
                <c:formatCode>#,##0</c:formatCode>
                <c:ptCount val="5"/>
                <c:pt idx="0">
                  <c:v>1080953194.6100001</c:v>
                </c:pt>
                <c:pt idx="1">
                  <c:v>90133804.590499997</c:v>
                </c:pt>
                <c:pt idx="2">
                  <c:v>1336604.08</c:v>
                </c:pt>
                <c:pt idx="3">
                  <c:v>70702680.229999989</c:v>
                </c:pt>
                <c:pt idx="4">
                  <c:v>80549897.030000001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257-45EE-96F1-2FD00C2ADE2A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2257-45EE-96F1-2FD00C2ADE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2257-45EE-96F1-2FD00C2ADE2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2257-45EE-96F1-2FD00C2ADE2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2257-45EE-96F1-2FD00C2ADE2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2257-45EE-96F1-2FD00C2ADE2A}"/>
              </c:ext>
            </c:extLst>
          </c:dPt>
          <c:cat>
            <c:strRef>
              <c:f>Výstup!$F$5:$F$9</c:f>
              <c:strCache>
                <c:ptCount val="5"/>
                <c:pt idx="0">
                  <c:v>Notebook, ultrabook</c:v>
                </c:pt>
                <c:pt idx="1">
                  <c:v>Tablet</c:v>
                </c:pt>
                <c:pt idx="2">
                  <c:v>Mobilní telefon</c:v>
                </c:pt>
                <c:pt idx="3">
                  <c:v>Software</c:v>
                </c:pt>
                <c:pt idx="4">
                  <c:v>Ostatní</c:v>
                </c:pt>
              </c:strCache>
            </c:strRef>
          </c:cat>
          <c:val>
            <c:numRef>
              <c:f>Výstup!$H$5:$H$9</c:f>
              <c:numCache>
                <c:formatCode>0.00%</c:formatCode>
                <c:ptCount val="5"/>
                <c:pt idx="0">
                  <c:v>0.81662963381921017</c:v>
                </c:pt>
                <c:pt idx="1">
                  <c:v>6.8093545774688916E-2</c:v>
                </c:pt>
                <c:pt idx="2">
                  <c:v>1.0097666632138233E-3</c:v>
                </c:pt>
                <c:pt idx="3">
                  <c:v>5.3413879670426441E-2</c:v>
                </c:pt>
                <c:pt idx="4">
                  <c:v>6.0853174072459923E-2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2257-45EE-96F1-2FD00C2ADE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553926499781394E-2"/>
          <c:y val="0.89355946734668079"/>
          <c:w val="0.96944549713291961"/>
          <c:h val="7.85218485686178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cs-CZ"/>
              <a:t>Vývoj podílu výdajů na regionální školství na HDP a vývoj výdajů MŠMT na regionální školství (schválené rozpočty) v letech 2007 - 2021
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401530030331081"/>
          <c:y val="0.15474038505603735"/>
          <c:w val="0.81445225090601414"/>
          <c:h val="0.743269666525788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'data ke G'!$A$5</c:f>
              <c:strCache>
                <c:ptCount val="1"/>
                <c:pt idx="0">
                  <c:v>Regionální školství 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-8.4742468805012756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CD0-460E-912F-63E178DF3B7C}"/>
                </c:ext>
              </c:extLst>
            </c:dLbl>
            <c:dLbl>
              <c:idx val="3"/>
              <c:layout>
                <c:manualLayout>
                  <c:x val="-5.0224571932078834E-17"/>
                  <c:y val="-1.6948493761002551E-2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CD0-460E-912F-63E178DF3B7C}"/>
                </c:ext>
              </c:extLst>
            </c:dLbl>
            <c:dLbl>
              <c:idx val="5"/>
              <c:layout>
                <c:manualLayout>
                  <c:x val="-5.0224571932078834E-17"/>
                  <c:y val="4.2371234402505597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CD0-460E-912F-63E178DF3B7C}"/>
                </c:ext>
              </c:extLst>
            </c:dLbl>
            <c:dLbl>
              <c:idx val="6"/>
              <c:layout>
                <c:manualLayout>
                  <c:x val="-5.0224571932078834E-17"/>
                  <c:y val="4.2371234402506378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CD0-460E-912F-63E178DF3B7C}"/>
                </c:ext>
              </c:extLst>
            </c:dLbl>
            <c:dLbl>
              <c:idx val="7"/>
              <c:layout>
                <c:manualLayout>
                  <c:x val="0"/>
                  <c:y val="-4.2371234402506378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CD0-460E-912F-63E178DF3B7C}"/>
                </c:ext>
              </c:extLst>
            </c:dLbl>
            <c:dLbl>
              <c:idx val="9"/>
              <c:layout>
                <c:manualLayout>
                  <c:x val="0"/>
                  <c:y val="-8.4742468805012756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CD0-460E-912F-63E178DF3B7C}"/>
                </c:ext>
              </c:extLst>
            </c:dLbl>
            <c:dLbl>
              <c:idx val="10"/>
              <c:layout>
                <c:manualLayout>
                  <c:x val="1.3697768762895256E-3"/>
                  <c:y val="2.1185617201252799E-3"/>
                </c:manualLayout>
              </c:layout>
              <c:numFmt formatCode="#,##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CD0-460E-912F-63E178DF3B7C}"/>
                </c:ext>
              </c:extLst>
            </c:dLbl>
            <c:dLbl>
              <c:idx val="11"/>
              <c:layout>
                <c:manualLayout>
                  <c:x val="8.2108955935572166E-3"/>
                  <c:y val="1.2655987447438401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CD0-460E-912F-63E178DF3B7C}"/>
                </c:ext>
              </c:extLst>
            </c:dLbl>
            <c:dLbl>
              <c:idx val="12"/>
              <c:layout>
                <c:manualLayout>
                  <c:x val="6.8527672135383997E-3"/>
                  <c:y val="1.2692853757686211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CD0-460E-912F-63E178DF3B7C}"/>
                </c:ext>
              </c:extLst>
            </c:dLbl>
            <c:numFmt formatCode="#,##0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'data ke G'!$B$4:$P$4</c:f>
              <c:strCache>
                <c:ptCount val="15"/>
                <c:pt idx="0">
                  <c:v>r. 2007</c:v>
                </c:pt>
                <c:pt idx="1">
                  <c:v>r. 2008</c:v>
                </c:pt>
                <c:pt idx="2">
                  <c:v>r. 2009</c:v>
                </c:pt>
                <c:pt idx="3">
                  <c:v>r. 2010</c:v>
                </c:pt>
                <c:pt idx="4">
                  <c:v>r. 2011</c:v>
                </c:pt>
                <c:pt idx="5">
                  <c:v>r. 2012</c:v>
                </c:pt>
                <c:pt idx="6">
                  <c:v>r. 2013</c:v>
                </c:pt>
                <c:pt idx="7">
                  <c:v>r. 2014</c:v>
                </c:pt>
                <c:pt idx="8">
                  <c:v>r. 2015</c:v>
                </c:pt>
                <c:pt idx="9">
                  <c:v>r. 2016</c:v>
                </c:pt>
                <c:pt idx="10">
                  <c:v>r. 2017</c:v>
                </c:pt>
                <c:pt idx="11">
                  <c:v>r. 2018</c:v>
                </c:pt>
                <c:pt idx="12">
                  <c:v>r. 2019</c:v>
                </c:pt>
                <c:pt idx="13">
                  <c:v>r. 2020</c:v>
                </c:pt>
                <c:pt idx="14">
                  <c:v>r. 2021</c:v>
                </c:pt>
              </c:strCache>
            </c:strRef>
          </c:cat>
          <c:val>
            <c:numRef>
              <c:f>'data ke G'!$B$5:$P$5</c:f>
              <c:numCache>
                <c:formatCode>0.0</c:formatCode>
                <c:ptCount val="15"/>
                <c:pt idx="0">
                  <c:v>77.992000000000004</c:v>
                </c:pt>
                <c:pt idx="1">
                  <c:v>79.800000000000011</c:v>
                </c:pt>
                <c:pt idx="2">
                  <c:v>84.7</c:v>
                </c:pt>
                <c:pt idx="3">
                  <c:v>83.481000000000009</c:v>
                </c:pt>
                <c:pt idx="4">
                  <c:v>82.8</c:v>
                </c:pt>
                <c:pt idx="5">
                  <c:v>85.5</c:v>
                </c:pt>
                <c:pt idx="6">
                  <c:v>85.2</c:v>
                </c:pt>
                <c:pt idx="7">
                  <c:v>86.722999999999999</c:v>
                </c:pt>
                <c:pt idx="8">
                  <c:v>90.194000000000003</c:v>
                </c:pt>
                <c:pt idx="9">
                  <c:v>94.9</c:v>
                </c:pt>
                <c:pt idx="10">
                  <c:v>103.645</c:v>
                </c:pt>
                <c:pt idx="11">
                  <c:v>120.947</c:v>
                </c:pt>
                <c:pt idx="12">
                  <c:v>143.723127562</c:v>
                </c:pt>
                <c:pt idx="13">
                  <c:v>161.98208381699999</c:v>
                </c:pt>
                <c:pt idx="14">
                  <c:v>179.3252815566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CD0-460E-912F-63E178DF3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0611136"/>
        <c:axId val="1"/>
      </c:barChart>
      <c:lineChart>
        <c:grouping val="standard"/>
        <c:varyColors val="0"/>
        <c:ser>
          <c:idx val="1"/>
          <c:order val="1"/>
          <c:tx>
            <c:strRef>
              <c:f>'data ke G'!$A$17</c:f>
              <c:strCache>
                <c:ptCount val="1"/>
                <c:pt idx="0">
                  <c:v>Podíl výdajů na regionální školství na HDP (v %)</c:v>
                </c:pt>
              </c:strCache>
            </c:strRef>
          </c:tx>
          <c:marker>
            <c:symbol val="square"/>
            <c:size val="5"/>
          </c:marker>
          <c:dLbls>
            <c:dLbl>
              <c:idx val="0"/>
              <c:layout>
                <c:manualLayout>
                  <c:x val="-2.0491803278688523E-2"/>
                  <c:y val="-2.1130480718436345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CD0-460E-912F-63E178DF3B7C}"/>
                </c:ext>
              </c:extLst>
            </c:dLbl>
            <c:dLbl>
              <c:idx val="1"/>
              <c:layout>
                <c:manualLayout>
                  <c:x val="-1.7759562841530054E-2"/>
                  <c:y val="-2.7456148013194071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CD0-460E-912F-63E178DF3B7C}"/>
                </c:ext>
              </c:extLst>
            </c:dLbl>
            <c:dLbl>
              <c:idx val="2"/>
              <c:layout>
                <c:manualLayout>
                  <c:x val="-8.1820979222210748E-3"/>
                  <c:y val="-1.05320876190419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CD0-460E-912F-63E178DF3B7C}"/>
                </c:ext>
              </c:extLst>
            </c:dLbl>
            <c:dLbl>
              <c:idx val="3"/>
              <c:layout>
                <c:manualLayout>
                  <c:x val="-1.5029473774794544E-2"/>
                  <c:y val="-2.3196109994966952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CD0-460E-912F-63E178DF3B7C}"/>
                </c:ext>
              </c:extLst>
            </c:dLbl>
            <c:dLbl>
              <c:idx val="4"/>
              <c:layout>
                <c:manualLayout>
                  <c:x val="-1.2291428551089927E-2"/>
                  <c:y val="-2.5351343443376768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CD0-460E-912F-63E178DF3B7C}"/>
                </c:ext>
              </c:extLst>
            </c:dLbl>
            <c:dLbl>
              <c:idx val="5"/>
              <c:layout>
                <c:manualLayout>
                  <c:x val="-8.1674294454356349E-3"/>
                  <c:y val="-3.1708529946703992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CD0-460E-912F-63E178DF3B7C}"/>
                </c:ext>
              </c:extLst>
            </c:dLbl>
            <c:dLbl>
              <c:idx val="6"/>
              <c:layout>
                <c:manualLayout>
                  <c:x val="-9.5628761560997734E-3"/>
                  <c:y val="-3.1672998163523938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CD0-460E-912F-63E178DF3B7C}"/>
                </c:ext>
              </c:extLst>
            </c:dLbl>
            <c:dLbl>
              <c:idx val="7"/>
              <c:layout>
                <c:manualLayout>
                  <c:x val="-4.0911028893340006E-3"/>
                  <c:y val="-2.32324480914845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CD0-460E-912F-63E178DF3B7C}"/>
                </c:ext>
              </c:extLst>
            </c:dLbl>
            <c:dLbl>
              <c:idx val="8"/>
              <c:layout>
                <c:manualLayout>
                  <c:x val="-8.2186612577377569E-3"/>
                  <c:y val="-1.9023016087890619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CD0-460E-912F-63E178DF3B7C}"/>
                </c:ext>
              </c:extLst>
            </c:dLbl>
            <c:dLbl>
              <c:idx val="9"/>
              <c:layout>
                <c:manualLayout>
                  <c:x val="-3.0203563307514818E-2"/>
                  <c:y val="-4.9456396526933476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CD0-460E-912F-63E178DF3B7C}"/>
                </c:ext>
              </c:extLst>
            </c:dLbl>
            <c:dLbl>
              <c:idx val="10"/>
              <c:layout>
                <c:manualLayout>
                  <c:x val="2.5538716572132774E-3"/>
                  <c:y val="1.2761166996985413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CD0-460E-912F-63E178DF3B7C}"/>
                </c:ext>
              </c:extLst>
            </c:dLbl>
            <c:dLbl>
              <c:idx val="11"/>
              <c:layout>
                <c:manualLayout>
                  <c:x val="-3.9283297353520277E-2"/>
                  <c:y val="-3.8322015055876624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CD0-460E-912F-63E178DF3B7C}"/>
                </c:ext>
              </c:extLst>
            </c:dLbl>
            <c:dLbl>
              <c:idx val="12"/>
              <c:layout>
                <c:manualLayout>
                  <c:x val="2.4087482079821793E-3"/>
                  <c:y val="2.2170048964908481E-2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CD0-460E-912F-63E178DF3B7C}"/>
                </c:ext>
              </c:extLst>
            </c:dLbl>
            <c:dLbl>
              <c:idx val="13"/>
              <c:layout>
                <c:manualLayout>
                  <c:x val="-1.8943302692015399E-2"/>
                  <c:y val="-2.29593662138103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FF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CD0-460E-912F-63E178DF3B7C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'data ke G'!$B$4:$P$4</c:f>
              <c:strCache>
                <c:ptCount val="15"/>
                <c:pt idx="0">
                  <c:v>r. 2007</c:v>
                </c:pt>
                <c:pt idx="1">
                  <c:v>r. 2008</c:v>
                </c:pt>
                <c:pt idx="2">
                  <c:v>r. 2009</c:v>
                </c:pt>
                <c:pt idx="3">
                  <c:v>r. 2010</c:v>
                </c:pt>
                <c:pt idx="4">
                  <c:v>r. 2011</c:v>
                </c:pt>
                <c:pt idx="5">
                  <c:v>r. 2012</c:v>
                </c:pt>
                <c:pt idx="6">
                  <c:v>r. 2013</c:v>
                </c:pt>
                <c:pt idx="7">
                  <c:v>r. 2014</c:v>
                </c:pt>
                <c:pt idx="8">
                  <c:v>r. 2015</c:v>
                </c:pt>
                <c:pt idx="9">
                  <c:v>r. 2016</c:v>
                </c:pt>
                <c:pt idx="10">
                  <c:v>r. 2017</c:v>
                </c:pt>
                <c:pt idx="11">
                  <c:v>r. 2018</c:v>
                </c:pt>
                <c:pt idx="12">
                  <c:v>r. 2019</c:v>
                </c:pt>
                <c:pt idx="13">
                  <c:v>r. 2020</c:v>
                </c:pt>
                <c:pt idx="14">
                  <c:v>r. 2021</c:v>
                </c:pt>
              </c:strCache>
            </c:strRef>
          </c:cat>
          <c:val>
            <c:numRef>
              <c:f>'data ke G'!$B$17:$P$17</c:f>
              <c:numCache>
                <c:formatCode>0.00</c:formatCode>
                <c:ptCount val="15"/>
                <c:pt idx="0">
                  <c:v>2.1291837291837292</c:v>
                </c:pt>
                <c:pt idx="1">
                  <c:v>2.0738045738045741</c:v>
                </c:pt>
                <c:pt idx="2">
                  <c:v>2.2532588454376166</c:v>
                </c:pt>
                <c:pt idx="3">
                  <c:v>2.1113050075872537</c:v>
                </c:pt>
                <c:pt idx="4">
                  <c:v>2.0525532969757068</c:v>
                </c:pt>
                <c:pt idx="5">
                  <c:v>2.1059113300492611</c:v>
                </c:pt>
                <c:pt idx="6">
                  <c:v>2.0790629575402635</c:v>
                </c:pt>
                <c:pt idx="7">
                  <c:v>1.9954670961803957</c:v>
                </c:pt>
                <c:pt idx="8">
                  <c:v>1.9501405405405408</c:v>
                </c:pt>
                <c:pt idx="9">
                  <c:v>1.9783197831978323</c:v>
                </c:pt>
                <c:pt idx="10">
                  <c:v>2.0278810408921935</c:v>
                </c:pt>
                <c:pt idx="11">
                  <c:v>2.2356192236598891</c:v>
                </c:pt>
                <c:pt idx="12">
                  <c:v>2.4822647247322971</c:v>
                </c:pt>
                <c:pt idx="13">
                  <c:v>2.8442859318173834</c:v>
                </c:pt>
                <c:pt idx="14">
                  <c:v>2.9650344172718257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3CD0-460E-912F-63E178DF3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"/>
        <c:axId val="4"/>
      </c:lineChart>
      <c:catAx>
        <c:axId val="91061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80"/>
          <c:min val="60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910611136"/>
        <c:crosses val="autoZero"/>
        <c:crossBetween val="between"/>
        <c:majorUnit val="10"/>
      </c:valAx>
      <c:catAx>
        <c:axId val="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"/>
        <c:crosses val="autoZero"/>
        <c:auto val="1"/>
        <c:lblAlgn val="ctr"/>
        <c:lblOffset val="100"/>
        <c:noMultiLvlLbl val="0"/>
      </c:catAx>
      <c:valAx>
        <c:axId val="4"/>
        <c:scaling>
          <c:orientation val="minMax"/>
          <c:max val="3"/>
          <c:min val="1.5"/>
        </c:scaling>
        <c:delete val="0"/>
        <c:axPos val="r"/>
        <c:numFmt formatCode="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3"/>
        <c:crosses val="max"/>
        <c:crossBetween val="between"/>
        <c:majorUnit val="0.25"/>
      </c:valAx>
    </c:plotArea>
    <c:legend>
      <c:legendPos val="r"/>
      <c:layout>
        <c:manualLayout>
          <c:xMode val="edge"/>
          <c:yMode val="edge"/>
          <c:x val="0.30685622852755129"/>
          <c:y val="0.21183481699226669"/>
          <c:w val="0.19253550577203959"/>
          <c:h val="0.13101322524413059"/>
        </c:manualLayout>
      </c:layout>
      <c:overlay val="0"/>
      <c:spPr>
        <a:ln>
          <a:solidFill>
            <a:srgbClr val="4F81BD"/>
          </a:solidFill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1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1">
                <a:solidFill>
                  <a:sysClr val="windowText" lastClr="000000"/>
                </a:solidFill>
              </a:rPr>
              <a:t>Porovnání platových tarifů</a:t>
            </a:r>
            <a:r>
              <a:rPr lang="cs-CZ" sz="1600" b="1" i="1">
                <a:solidFill>
                  <a:sysClr val="windowText" lastClr="000000"/>
                </a:solidFill>
              </a:rPr>
              <a:t> pro rok 2021</a:t>
            </a:r>
            <a:r>
              <a:rPr lang="en-US" sz="1600" b="1" i="1">
                <a:solidFill>
                  <a:sysClr val="windowText" lastClr="000000"/>
                </a:solidFill>
              </a:rPr>
              <a:t> </a:t>
            </a:r>
            <a:endParaRPr lang="cs-CZ" sz="1600" b="1" i="1">
              <a:solidFill>
                <a:sysClr val="windowText" lastClr="0000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r>
              <a:rPr lang="en-US" sz="1200" b="1" i="1">
                <a:solidFill>
                  <a:sysClr val="windowText" lastClr="000000"/>
                </a:solidFill>
              </a:rPr>
              <a:t>1. stupeň </a:t>
            </a:r>
            <a:r>
              <a:rPr lang="cs-CZ" sz="1200" b="1" i="1">
                <a:solidFill>
                  <a:sysClr val="windowText" lastClr="000000"/>
                </a:solidFill>
              </a:rPr>
              <a:t>8. až 12. platové třídy (PT</a:t>
            </a:r>
            <a:r>
              <a:rPr lang="en-US" sz="1200" b="1" i="1">
                <a:solidFill>
                  <a:sysClr val="windowText" lastClr="000000"/>
                </a:solidFill>
              </a:rPr>
              <a:t>)</a:t>
            </a:r>
            <a:endParaRPr lang="cs-CZ" sz="1200" b="1" i="1">
              <a:solidFill>
                <a:sysClr val="windowText" lastClr="0000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r>
              <a:rPr lang="cs-CZ" sz="1200" b="0" i="1" baseline="0">
                <a:solidFill>
                  <a:sysClr val="windowText" lastClr="000000"/>
                </a:solidFill>
                <a:effectLst/>
              </a:rPr>
              <a:t>Pozn. úředník ÚSC zpravidla nebude zařazen do 12 PT, ale dle náplně mezi 9 PT až 11 PT (např. vedoucí odboru školství - 11 PT, tajemník MěÚ 11-12 PT)</a:t>
            </a:r>
            <a:endParaRPr lang="cs-CZ" sz="1000" i="1">
              <a:solidFill>
                <a:sysClr val="windowText" lastClr="000000"/>
              </a:solidFill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i="1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sz="1200" b="1" i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1" i="1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1609152717927594E-2"/>
          <c:y val="7.0996694954935102E-2"/>
          <c:w val="0.95380937116738418"/>
          <c:h val="0.81571223793561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'Porovnání PT (2)'!$N$3</c:f>
              <c:strCache>
                <c:ptCount val="1"/>
                <c:pt idx="0">
                  <c:v>Příloha č. 1 NV 341/2017 Sb. - m.j. nepedag.zam.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5.4680535430080791E-3"/>
                  <c:y val="-1.27335642605503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D6-4E5D-BB3C-C42601A88729}"/>
                </c:ext>
              </c:extLst>
            </c:dLbl>
            <c:dLbl>
              <c:idx val="1"/>
              <c:layout>
                <c:manualLayout>
                  <c:x val="-7.2907380573440945E-3"/>
                  <c:y val="-8.48904284036689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D6-4E5D-BB3C-C42601A88729}"/>
                </c:ext>
              </c:extLst>
            </c:dLbl>
            <c:dLbl>
              <c:idx val="2"/>
              <c:layout>
                <c:manualLayout>
                  <c:x val="-1.0024764828848129E-2"/>
                  <c:y val="-9.903883313761477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5D6-4E5D-BB3C-C42601A88729}"/>
                </c:ext>
              </c:extLst>
            </c:dLbl>
            <c:dLbl>
              <c:idx val="3"/>
              <c:layout>
                <c:manualLayout>
                  <c:x val="-9.1134225716801177E-3"/>
                  <c:y val="-2.82968094678906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D6-4E5D-BB3C-C42601A88729}"/>
                </c:ext>
              </c:extLst>
            </c:dLbl>
            <c:dLbl>
              <c:idx val="4"/>
              <c:layout>
                <c:manualLayout>
                  <c:x val="-1.3670133857520177E-2"/>
                  <c:y val="-8.48904284036689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5D6-4E5D-BB3C-C42601A887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'Porovnání PT (2)'!$M$8:$M$17</c:f>
              <c:strCache>
                <c:ptCount val="5"/>
                <c:pt idx="0">
                  <c:v>8.PT - 1. stupeň</c:v>
                </c:pt>
                <c:pt idx="1">
                  <c:v>9. PT - 1. stupeň</c:v>
                </c:pt>
                <c:pt idx="2">
                  <c:v>10. PT - 1. stupeň</c:v>
                </c:pt>
                <c:pt idx="3">
                  <c:v>11. PT - 1. stupeň</c:v>
                </c:pt>
                <c:pt idx="4">
                  <c:v>12. PT - 1. stupeň</c:v>
                </c:pt>
              </c:strCache>
            </c:strRef>
          </c:cat>
          <c:val>
            <c:numRef>
              <c:f>'Porovnání PT (2)'!$T$8:$T$17</c:f>
              <c:numCache>
                <c:formatCode>#,##0</c:formatCode>
                <c:ptCount val="5"/>
                <c:pt idx="0">
                  <c:v>18300</c:v>
                </c:pt>
                <c:pt idx="1">
                  <c:v>19730</c:v>
                </c:pt>
                <c:pt idx="2">
                  <c:v>21260</c:v>
                </c:pt>
                <c:pt idx="3">
                  <c:v>22980</c:v>
                </c:pt>
                <c:pt idx="4">
                  <c:v>24770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5D6-4E5D-BB3C-C42601A88729}"/>
            </c:ext>
          </c:extLst>
        </c:ser>
        <c:ser>
          <c:idx val="2"/>
          <c:order val="1"/>
          <c:tx>
            <c:strRef>
              <c:f>'Porovnání PT (2)'!$Q$3</c:f>
              <c:strCache>
                <c:ptCount val="1"/>
                <c:pt idx="0">
                  <c:v>Příloha č. 2 NV 304/2014 Sb. - státní zaměstnanec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'Porovnání PT (2)'!$M$8:$M$17</c:f>
              <c:strCache>
                <c:ptCount val="5"/>
                <c:pt idx="0">
                  <c:v>8.PT - 1. stupeň</c:v>
                </c:pt>
                <c:pt idx="1">
                  <c:v>9. PT - 1. stupeň</c:v>
                </c:pt>
                <c:pt idx="2">
                  <c:v>10. PT - 1. stupeň</c:v>
                </c:pt>
                <c:pt idx="3">
                  <c:v>11. PT - 1. stupeň</c:v>
                </c:pt>
                <c:pt idx="4">
                  <c:v>12. PT - 1. stupeň</c:v>
                </c:pt>
              </c:strCache>
            </c:strRef>
          </c:cat>
          <c:val>
            <c:numRef>
              <c:f>'Porovnání PT (2)'!$W$8:$W$17</c:f>
              <c:numCache>
                <c:formatCode>#,##0</c:formatCode>
                <c:ptCount val="5"/>
                <c:pt idx="0">
                  <c:v>18300</c:v>
                </c:pt>
                <c:pt idx="1">
                  <c:v>19730</c:v>
                </c:pt>
                <c:pt idx="2">
                  <c:v>21260</c:v>
                </c:pt>
                <c:pt idx="3">
                  <c:v>22980</c:v>
                </c:pt>
                <c:pt idx="4">
                  <c:v>25130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D6-4E5D-BB3C-C42601A88729}"/>
            </c:ext>
          </c:extLst>
        </c:ser>
        <c:ser>
          <c:idx val="3"/>
          <c:order val="2"/>
          <c:tx>
            <c:strRef>
              <c:f>'Porovnání PT (2)'!$U$3</c:f>
              <c:strCache>
                <c:ptCount val="1"/>
                <c:pt idx="0">
                  <c:v>Příloha č. 2 NV 341/2017 Sb.- m.j. úředník ÚSC a pracovník v soc. službách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5"/>
              <c:pt idx="0">
                <c:v>8.PT - 1. stupeň</c:v>
              </c:pt>
              <c:pt idx="1">
                <c:v>9. PT - 1. stupeň</c:v>
              </c:pt>
              <c:pt idx="2">
                <c:v>10. PT - 1. stupeň</c:v>
              </c:pt>
              <c:pt idx="3">
                <c:v>11. PT - 1. stupeň</c:v>
              </c:pt>
              <c:pt idx="4">
                <c:v>12. PT - 1. stupeň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'Porovnání PT (2)'!$U$8:$U$17</c:f>
              <c:numCache>
                <c:formatCode>#,##0</c:formatCode>
                <c:ptCount val="5"/>
                <c:pt idx="0">
                  <c:v>22980</c:v>
                </c:pt>
                <c:pt idx="1">
                  <c:v>24800</c:v>
                </c:pt>
                <c:pt idx="2">
                  <c:v>26730</c:v>
                </c:pt>
                <c:pt idx="3">
                  <c:v>28920</c:v>
                </c:pt>
                <c:pt idx="4">
                  <c:v>31180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D6-4E5D-BB3C-C42601A88729}"/>
            </c:ext>
          </c:extLst>
        </c:ser>
        <c:ser>
          <c:idx val="1"/>
          <c:order val="3"/>
          <c:tx>
            <c:strRef>
              <c:f>'Porovnání PT (2)'!$P$3</c:f>
              <c:strCache>
                <c:ptCount val="1"/>
                <c:pt idx="0">
                  <c:v>Příloha č. 4 NV 341/2017 Sb. - pedagogický pracovník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'Porovnání PT (2)'!$M$8:$M$17</c:f>
              <c:strCache>
                <c:ptCount val="5"/>
                <c:pt idx="0">
                  <c:v>8.PT - 1. stupeň</c:v>
                </c:pt>
                <c:pt idx="1">
                  <c:v>9. PT - 1. stupeň</c:v>
                </c:pt>
                <c:pt idx="2">
                  <c:v>10. PT - 1. stupeň</c:v>
                </c:pt>
                <c:pt idx="3">
                  <c:v>11. PT - 1. stupeň</c:v>
                </c:pt>
                <c:pt idx="4">
                  <c:v>12. PT - 1. stupeň</c:v>
                </c:pt>
              </c:strCache>
            </c:strRef>
          </c:cat>
          <c:val>
            <c:numRef>
              <c:f>'Porovnání PT (2)'!$V$8:$V$17</c:f>
              <c:numCache>
                <c:formatCode>#,##0</c:formatCode>
                <c:ptCount val="5"/>
                <c:pt idx="0">
                  <c:v>24540</c:v>
                </c:pt>
                <c:pt idx="1">
                  <c:v>30670</c:v>
                </c:pt>
                <c:pt idx="2">
                  <c:v>30930</c:v>
                </c:pt>
                <c:pt idx="3">
                  <c:v>31490</c:v>
                </c:pt>
                <c:pt idx="4">
                  <c:v>32170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5D6-4E5D-BB3C-C42601A8872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57311128"/>
        <c:axId val="357314656"/>
      </c:barChart>
      <c:catAx>
        <c:axId val="357311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7314656"/>
        <c:crosses val="autoZero"/>
        <c:auto val="1"/>
        <c:lblAlgn val="ctr"/>
        <c:lblOffset val="100"/>
        <c:noMultiLvlLbl val="0"/>
      </c:catAx>
      <c:valAx>
        <c:axId val="357314656"/>
        <c:scaling>
          <c:orientation val="minMax"/>
          <c:max val="34000"/>
          <c:min val="1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7311128"/>
        <c:crosses val="autoZero"/>
        <c:crossBetween val="between"/>
        <c:majorUnit val="4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4376990587898262E-3"/>
          <c:y val="0.91879837549278143"/>
          <c:w val="0.96025875227135093"/>
          <c:h val="6.85752344717556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cs-CZ" sz="2000"/>
              <a:t>Predikce průměrného měsíčního platu ve školství a mzdy v národním hospodářství do roku 2021 (v Kč)</a:t>
            </a:r>
          </a:p>
        </c:rich>
      </c:tx>
      <c:layout>
        <c:manualLayout>
          <c:xMode val="edge"/>
          <c:yMode val="edge"/>
          <c:x val="0.10921966618341163"/>
          <c:y val="1.334421651674270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4581567623762836E-2"/>
          <c:y val="0.14595876006660902"/>
          <c:w val="0.93044929312279612"/>
          <c:h val="0.811436413845132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'data ke G'!$A$24</c:f>
              <c:strCache>
                <c:ptCount val="1"/>
                <c:pt idx="0">
                  <c:v>Průměrný měsíční plat pedagogů v RgŠ (zdroj MŠMT)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2.368265245707519E-3"/>
                  <c:y val="-2.689721421709901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F2-4AD9-AFDE-89AF432D9AAA}"/>
                </c:ext>
              </c:extLst>
            </c:dLbl>
            <c:dLbl>
              <c:idx val="1"/>
              <c:layout>
                <c:manualLayout>
                  <c:x val="4.7365304914149947E-3"/>
                  <c:y val="-3.650336215177713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F2-4AD9-AFDE-89AF432D9AAA}"/>
                </c:ext>
              </c:extLst>
            </c:dLbl>
            <c:dLbl>
              <c:idx val="2"/>
              <c:layout>
                <c:manualLayout>
                  <c:x val="3.5523978685612356E-3"/>
                  <c:y val="-2.497598463016337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F2-4AD9-AFDE-89AF432D9AAA}"/>
                </c:ext>
              </c:extLst>
            </c:dLbl>
            <c:dLbl>
              <c:idx val="3"/>
              <c:layout>
                <c:manualLayout>
                  <c:x val="-2.3682652457076062E-3"/>
                  <c:y val="-4.034582132564841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F2-4AD9-AFDE-89AF432D9AAA}"/>
                </c:ext>
              </c:extLst>
            </c:dLbl>
            <c:dLbl>
              <c:idx val="6"/>
              <c:layout>
                <c:manualLayout>
                  <c:x val="0"/>
                  <c:y val="-2.113352545629206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F2-4AD9-AFDE-89AF432D9AA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'data ke G'!$I$21:$P$21</c:f>
              <c:strCache>
                <c:ptCount val="8"/>
                <c:pt idx="0">
                  <c:v>r. 2014</c:v>
                </c:pt>
                <c:pt idx="1">
                  <c:v>r. 2015</c:v>
                </c:pt>
                <c:pt idx="2">
                  <c:v>r. 2016</c:v>
                </c:pt>
                <c:pt idx="3">
                  <c:v>r. 2017</c:v>
                </c:pt>
                <c:pt idx="4">
                  <c:v>r. 2018</c:v>
                </c:pt>
                <c:pt idx="5">
                  <c:v>r. 2019</c:v>
                </c:pt>
                <c:pt idx="6">
                  <c:v>2020</c:v>
                </c:pt>
                <c:pt idx="7">
                  <c:v>predikce/cíl r. 2021</c:v>
                </c:pt>
              </c:strCache>
            </c:strRef>
          </c:cat>
          <c:val>
            <c:numRef>
              <c:f>'data ke G'!$I$24:$P$24</c:f>
              <c:numCache>
                <c:formatCode>#,##0</c:formatCode>
                <c:ptCount val="8"/>
                <c:pt idx="0">
                  <c:v>26397</c:v>
                </c:pt>
                <c:pt idx="1">
                  <c:v>26987</c:v>
                </c:pt>
                <c:pt idx="2">
                  <c:v>28384</c:v>
                </c:pt>
                <c:pt idx="3">
                  <c:v>30228</c:v>
                </c:pt>
                <c:pt idx="4">
                  <c:v>33244</c:v>
                </c:pt>
                <c:pt idx="5">
                  <c:v>38056</c:v>
                </c:pt>
                <c:pt idx="6">
                  <c:v>41744</c:v>
                </c:pt>
                <c:pt idx="7">
                  <c:v>45342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AF2-4AD9-AFDE-89AF432D9AAA}"/>
            </c:ext>
          </c:extLst>
        </c:ser>
        <c:ser>
          <c:idx val="2"/>
          <c:order val="1"/>
          <c:tx>
            <c:strRef>
              <c:f>'data ke G'!$A$26</c:f>
              <c:strCache>
                <c:ptCount val="1"/>
                <c:pt idx="0">
                  <c:v>Průměrná měsíční mzda v ČR  (zdroj: makroekonomická predikce MF ze srpna 2021)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-3.552397868561279E-3"/>
                  <c:y val="1.9212295869356459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AF2-4AD9-AFDE-89AF432D9AAA}"/>
                </c:ext>
              </c:extLst>
            </c:dLbl>
            <c:dLbl>
              <c:idx val="1"/>
              <c:layout>
                <c:manualLayout>
                  <c:x val="-7.104795737122558E-3"/>
                  <c:y val="1.152737752161383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333333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AF2-4AD9-AFDE-89AF432D9AA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'data ke G'!$I$21:$P$21</c:f>
              <c:strCache>
                <c:ptCount val="8"/>
                <c:pt idx="0">
                  <c:v>r. 2014</c:v>
                </c:pt>
                <c:pt idx="1">
                  <c:v>r. 2015</c:v>
                </c:pt>
                <c:pt idx="2">
                  <c:v>r. 2016</c:v>
                </c:pt>
                <c:pt idx="3">
                  <c:v>r. 2017</c:v>
                </c:pt>
                <c:pt idx="4">
                  <c:v>r. 2018</c:v>
                </c:pt>
                <c:pt idx="5">
                  <c:v>r. 2019</c:v>
                </c:pt>
                <c:pt idx="6">
                  <c:v>2020</c:v>
                </c:pt>
                <c:pt idx="7">
                  <c:v>predikce/cíl r. 2021</c:v>
                </c:pt>
              </c:strCache>
            </c:strRef>
          </c:cat>
          <c:val>
            <c:numRef>
              <c:f>'data ke G'!$I$26:$P$26</c:f>
              <c:numCache>
                <c:formatCode>#,##0</c:formatCode>
                <c:ptCount val="8"/>
                <c:pt idx="0">
                  <c:v>25768</c:v>
                </c:pt>
                <c:pt idx="1">
                  <c:v>26591</c:v>
                </c:pt>
                <c:pt idx="2">
                  <c:v>27764</c:v>
                </c:pt>
                <c:pt idx="3">
                  <c:v>29638</c:v>
                </c:pt>
                <c:pt idx="4">
                  <c:v>32051</c:v>
                </c:pt>
                <c:pt idx="5">
                  <c:v>34578</c:v>
                </c:pt>
                <c:pt idx="6">
                  <c:v>35662</c:v>
                </c:pt>
                <c:pt idx="7">
                  <c:v>37538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F2-4AD9-AFDE-89AF432D9AAA}"/>
            </c:ext>
          </c:extLst>
        </c:ser>
        <c:ser>
          <c:idx val="3"/>
          <c:order val="2"/>
          <c:tx>
            <c:strRef>
              <c:f>'data ke G'!$A$27</c:f>
              <c:strCache>
                <c:ptCount val="1"/>
                <c:pt idx="0">
                  <c:v>Průměrný měsíční plat učitelů v RgŠ (zdroj MŠMT)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'data ke G'!$I$21:$P$21</c:f>
              <c:strCache>
                <c:ptCount val="8"/>
                <c:pt idx="0">
                  <c:v>r. 2014</c:v>
                </c:pt>
                <c:pt idx="1">
                  <c:v>r. 2015</c:v>
                </c:pt>
                <c:pt idx="2">
                  <c:v>r. 2016</c:v>
                </c:pt>
                <c:pt idx="3">
                  <c:v>r. 2017</c:v>
                </c:pt>
                <c:pt idx="4">
                  <c:v>r. 2018</c:v>
                </c:pt>
                <c:pt idx="5">
                  <c:v>r. 2019</c:v>
                </c:pt>
                <c:pt idx="6">
                  <c:v>2020</c:v>
                </c:pt>
                <c:pt idx="7">
                  <c:v>predikce/cíl r. 2021</c:v>
                </c:pt>
              </c:strCache>
            </c:strRef>
          </c:cat>
          <c:val>
            <c:numRef>
              <c:f>'data ke G'!$I$27:$P$27</c:f>
              <c:numCache>
                <c:formatCode>#,##0</c:formatCode>
                <c:ptCount val="8"/>
                <c:pt idx="0">
                  <c:v>27117.7</c:v>
                </c:pt>
                <c:pt idx="1">
                  <c:v>27809.4</c:v>
                </c:pt>
                <c:pt idx="2">
                  <c:v>29381.200000000001</c:v>
                </c:pt>
                <c:pt idx="3">
                  <c:v>31547.9</c:v>
                </c:pt>
                <c:pt idx="4">
                  <c:v>34913.1</c:v>
                </c:pt>
                <c:pt idx="5">
                  <c:v>40111.277171035559</c:v>
                </c:pt>
                <c:pt idx="6">
                  <c:v>44444</c:v>
                </c:pt>
                <c:pt idx="7">
                  <c:v>48444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AF2-4AD9-AFDE-89AF432D9A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0612336"/>
        <c:axId val="1"/>
      </c:barChart>
      <c:lineChart>
        <c:grouping val="standard"/>
        <c:varyColors val="0"/>
        <c:ser>
          <c:idx val="4"/>
          <c:order val="3"/>
          <c:tx>
            <c:strRef>
              <c:f>'data ke G'!$A$32</c:f>
              <c:strCache>
                <c:ptCount val="1"/>
                <c:pt idx="0">
                  <c:v>Poměr průměrného platu učitele k průměrné mzdě v národním hospodářství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3682652457075412E-3"/>
                  <c:y val="-2.0434227330779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AF2-4AD9-AFDE-89AF432D9AAA}"/>
                </c:ext>
              </c:extLst>
            </c:dLbl>
            <c:dLbl>
              <c:idx val="1"/>
              <c:layout>
                <c:manualLayout>
                  <c:x val="-4.3417694606391449E-17"/>
                  <c:y val="-2.21370796083439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AF2-4AD9-AFDE-89AF432D9AAA}"/>
                </c:ext>
              </c:extLst>
            </c:dLbl>
            <c:dLbl>
              <c:idx val="2"/>
              <c:layout>
                <c:manualLayout>
                  <c:x val="0"/>
                  <c:y val="-1.8731375053214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AF2-4AD9-AFDE-89AF432D9AAA}"/>
                </c:ext>
              </c:extLst>
            </c:dLbl>
            <c:dLbl>
              <c:idx val="3"/>
              <c:layout>
                <c:manualLayout>
                  <c:x val="0"/>
                  <c:y val="1.5325670498084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AF2-4AD9-AFDE-89AF432D9AAA}"/>
                </c:ext>
              </c:extLst>
            </c:dLbl>
            <c:dLbl>
              <c:idx val="6"/>
              <c:layout>
                <c:manualLayout>
                  <c:x val="-1.6577856719952721E-2"/>
                  <c:y val="-2.89484887186036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AF2-4AD9-AFDE-89AF432D9AAA}"/>
                </c:ext>
              </c:extLst>
            </c:dLbl>
            <c:dLbl>
              <c:idx val="7"/>
              <c:layout>
                <c:manualLayout>
                  <c:x val="-1.1841326228537596E-2"/>
                  <c:y val="2.7245636441038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AF2-4AD9-AFDE-89AF432D9A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'data ke G'!$I$32:$P$32</c:f>
              <c:numCache>
                <c:formatCode>0%</c:formatCode>
                <c:ptCount val="8"/>
                <c:pt idx="0">
                  <c:v>1.0523789195901894</c:v>
                </c:pt>
                <c:pt idx="1">
                  <c:v>1.0458200142905494</c:v>
                </c:pt>
                <c:pt idx="2">
                  <c:v>1.0582480910531624</c:v>
                </c:pt>
                <c:pt idx="3">
                  <c:v>1.0644409204399758</c:v>
                </c:pt>
                <c:pt idx="4">
                  <c:v>1.0892983058250911</c:v>
                </c:pt>
                <c:pt idx="5">
                  <c:v>1.1600230542840986</c:v>
                </c:pt>
                <c:pt idx="6">
                  <c:v>1.2462565195446134</c:v>
                </c:pt>
                <c:pt idx="7">
                  <c:v>1.2905322606425489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EAF2-4AD9-AFDE-89AF432D9A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4080448"/>
        <c:axId val="622942368"/>
      </c:lineChart>
      <c:catAx>
        <c:axId val="91061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50000"/>
          <c:min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910612336"/>
        <c:crosses val="autoZero"/>
        <c:crossBetween val="between"/>
      </c:valAx>
      <c:valAx>
        <c:axId val="622942368"/>
        <c:scaling>
          <c:orientation val="minMax"/>
          <c:min val="1"/>
        </c:scaling>
        <c:delete val="0"/>
        <c:axPos val="r"/>
        <c:numFmt formatCode="0%" sourceLinked="1"/>
        <c:majorTickMark val="out"/>
        <c:minorTickMark val="none"/>
        <c:tickLblPos val="nextTo"/>
        <c:crossAx val="624080448"/>
        <c:crosses val="max"/>
        <c:crossBetween val="between"/>
      </c:valAx>
      <c:catAx>
        <c:axId val="624080448"/>
        <c:scaling>
          <c:orientation val="minMax"/>
        </c:scaling>
        <c:delete val="1"/>
        <c:axPos val="b"/>
        <c:majorTickMark val="out"/>
        <c:minorTickMark val="none"/>
        <c:tickLblPos val="nextTo"/>
        <c:crossAx val="62294236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687282742267848E-2"/>
          <c:y val="0.1583652038871948"/>
          <c:w val="0.38958509887054116"/>
          <c:h val="0.25195106630271863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1013E7-76A2-4F08-BAA3-6AC18F63702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AEE996-E743-471D-98A8-FB1695F15545}">
      <dgm:prSet phldrT="[Text]" custT="1"/>
      <dgm:spPr/>
      <dgm:t>
        <a:bodyPr/>
        <a:lstStyle/>
        <a:p>
          <a:r>
            <a:rPr lang="cs-CZ" sz="2400" dirty="0"/>
            <a:t>Letní kempy</a:t>
          </a:r>
          <a:endParaRPr lang="en-US" sz="2400" dirty="0"/>
        </a:p>
      </dgm:t>
    </dgm:pt>
    <dgm:pt modelId="{B56971D3-4259-4F23-B1C1-AFFE809D9CF8}" type="parTrans" cxnId="{33CF43CD-5C4C-464C-A063-0C54A3F81808}">
      <dgm:prSet/>
      <dgm:spPr/>
      <dgm:t>
        <a:bodyPr/>
        <a:lstStyle/>
        <a:p>
          <a:endParaRPr lang="en-US"/>
        </a:p>
      </dgm:t>
    </dgm:pt>
    <dgm:pt modelId="{596AA76F-5D7F-471C-BE65-4A391D0F67FB}" type="sibTrans" cxnId="{33CF43CD-5C4C-464C-A063-0C54A3F81808}">
      <dgm:prSet/>
      <dgm:spPr/>
      <dgm:t>
        <a:bodyPr/>
        <a:lstStyle/>
        <a:p>
          <a:endParaRPr lang="en-US"/>
        </a:p>
      </dgm:t>
    </dgm:pt>
    <dgm:pt modelId="{7043704D-365F-4379-8681-EA6DCE61982F}">
      <dgm:prSet phldrT="[Text]" custT="1"/>
      <dgm:spPr/>
      <dgm:t>
        <a:bodyPr/>
        <a:lstStyle/>
        <a:p>
          <a:r>
            <a:rPr lang="cs-CZ" sz="2400" dirty="0"/>
            <a:t>Spolu po COVIDu</a:t>
          </a:r>
          <a:endParaRPr lang="en-US" sz="2400" dirty="0"/>
        </a:p>
      </dgm:t>
    </dgm:pt>
    <dgm:pt modelId="{050F0D56-5F9B-4BC7-AED7-B0C37EB812C5}" type="parTrans" cxnId="{9F068714-FA39-4651-BDBC-D0AE54682B7F}">
      <dgm:prSet/>
      <dgm:spPr/>
      <dgm:t>
        <a:bodyPr/>
        <a:lstStyle/>
        <a:p>
          <a:endParaRPr lang="en-US"/>
        </a:p>
      </dgm:t>
    </dgm:pt>
    <dgm:pt modelId="{9D90B026-0B7B-46A4-90C1-9E4CF684430F}" type="sibTrans" cxnId="{9F068714-FA39-4651-BDBC-D0AE54682B7F}">
      <dgm:prSet/>
      <dgm:spPr/>
      <dgm:t>
        <a:bodyPr/>
        <a:lstStyle/>
        <a:p>
          <a:endParaRPr lang="en-US"/>
        </a:p>
      </dgm:t>
    </dgm:pt>
    <dgm:pt modelId="{F04B12FA-3044-4142-B62B-497AFFABA6AB}">
      <dgm:prSet phldrT="[Text]" custT="1"/>
      <dgm:spPr/>
      <dgm:t>
        <a:bodyPr/>
        <a:lstStyle/>
        <a:p>
          <a:r>
            <a:rPr lang="cs-CZ" sz="2400" dirty="0"/>
            <a:t>Národní plán doučování</a:t>
          </a:r>
          <a:endParaRPr lang="en-US" sz="2400" dirty="0"/>
        </a:p>
      </dgm:t>
    </dgm:pt>
    <dgm:pt modelId="{12B1A5FA-4F8C-4B69-B794-FC6786AAA1E0}" type="sibTrans" cxnId="{397DBC23-6A35-455B-8713-D24A4D6101CD}">
      <dgm:prSet/>
      <dgm:spPr/>
      <dgm:t>
        <a:bodyPr/>
        <a:lstStyle/>
        <a:p>
          <a:endParaRPr lang="en-US"/>
        </a:p>
      </dgm:t>
    </dgm:pt>
    <dgm:pt modelId="{9948D06C-D595-45DF-BC0B-C738CF10FC04}" type="parTrans" cxnId="{397DBC23-6A35-455B-8713-D24A4D6101CD}">
      <dgm:prSet/>
      <dgm:spPr/>
      <dgm:t>
        <a:bodyPr/>
        <a:lstStyle/>
        <a:p>
          <a:endParaRPr lang="en-US"/>
        </a:p>
      </dgm:t>
    </dgm:pt>
    <dgm:pt modelId="{C2D8B482-FB8F-44C7-86A9-50944B551F3A}">
      <dgm:prSet custT="1"/>
      <dgm:spPr/>
      <dgm:t>
        <a:bodyPr/>
        <a:lstStyle/>
        <a:p>
          <a:r>
            <a:rPr lang="cs-CZ" sz="1800" dirty="0"/>
            <a:t>250 mil. Kč od září do prosince 2021</a:t>
          </a:r>
          <a:endParaRPr lang="en-US" sz="1800" dirty="0"/>
        </a:p>
      </dgm:t>
    </dgm:pt>
    <dgm:pt modelId="{1A6D52E0-3184-478D-9E4C-D6A6A812A963}" type="parTrans" cxnId="{9043802C-7483-4220-BE85-37392D01759F}">
      <dgm:prSet/>
      <dgm:spPr/>
      <dgm:t>
        <a:bodyPr/>
        <a:lstStyle/>
        <a:p>
          <a:endParaRPr lang="en-US"/>
        </a:p>
      </dgm:t>
    </dgm:pt>
    <dgm:pt modelId="{B2E71B1C-A351-4357-B539-92037704D84F}" type="sibTrans" cxnId="{9043802C-7483-4220-BE85-37392D01759F}">
      <dgm:prSet/>
      <dgm:spPr/>
      <dgm:t>
        <a:bodyPr/>
        <a:lstStyle/>
        <a:p>
          <a:endParaRPr lang="en-US"/>
        </a:p>
      </dgm:t>
    </dgm:pt>
    <dgm:pt modelId="{93504FEC-BECB-474E-B943-13A331C4A6DD}">
      <dgm:prSet custT="1"/>
      <dgm:spPr/>
      <dgm:t>
        <a:bodyPr/>
        <a:lstStyle/>
        <a:p>
          <a:r>
            <a:rPr lang="cs-CZ" sz="1800" dirty="0"/>
            <a:t>Doučování zaměřené na individuální podporu žáků a studentů tam, kde je nejvíce třeba</a:t>
          </a:r>
          <a:endParaRPr lang="en-US" sz="1800" dirty="0"/>
        </a:p>
      </dgm:t>
    </dgm:pt>
    <dgm:pt modelId="{9E72215C-D674-4248-8EB7-23B4170F6697}" type="parTrans" cxnId="{5BD0B5D7-194C-448B-8F1F-8338ACFABB64}">
      <dgm:prSet/>
      <dgm:spPr/>
      <dgm:t>
        <a:bodyPr/>
        <a:lstStyle/>
        <a:p>
          <a:endParaRPr lang="en-US"/>
        </a:p>
      </dgm:t>
    </dgm:pt>
    <dgm:pt modelId="{19A27223-5A21-44F8-BD9C-9D16E1B1C75C}" type="sibTrans" cxnId="{5BD0B5D7-194C-448B-8F1F-8338ACFABB64}">
      <dgm:prSet/>
      <dgm:spPr/>
      <dgm:t>
        <a:bodyPr/>
        <a:lstStyle/>
        <a:p>
          <a:endParaRPr lang="en-US"/>
        </a:p>
      </dgm:t>
    </dgm:pt>
    <dgm:pt modelId="{903BA8DE-0023-49D2-9F40-75C4A04982B3}">
      <dgm:prSet custT="1"/>
      <dgm:spPr/>
      <dgm:t>
        <a:bodyPr/>
        <a:lstStyle/>
        <a:p>
          <a:r>
            <a:rPr lang="cs-CZ" sz="1800" dirty="0"/>
            <a:t>V r. 2022 bude pokračovat v rámci NPO (1,5 mld. Kč do poloviny r. 2022)</a:t>
          </a:r>
          <a:endParaRPr lang="en-US" sz="1800" dirty="0"/>
        </a:p>
      </dgm:t>
    </dgm:pt>
    <dgm:pt modelId="{D4BBE937-1D26-418A-B392-FFA4EF85B3B6}" type="parTrans" cxnId="{A63F6322-D381-48DE-B56F-36B7DB9D7DDD}">
      <dgm:prSet/>
      <dgm:spPr/>
      <dgm:t>
        <a:bodyPr/>
        <a:lstStyle/>
        <a:p>
          <a:endParaRPr lang="en-US"/>
        </a:p>
      </dgm:t>
    </dgm:pt>
    <dgm:pt modelId="{FD44AC2B-3655-4BCB-9FF3-C31447DF070D}" type="sibTrans" cxnId="{A63F6322-D381-48DE-B56F-36B7DB9D7DDD}">
      <dgm:prSet/>
      <dgm:spPr/>
      <dgm:t>
        <a:bodyPr/>
        <a:lstStyle/>
        <a:p>
          <a:endParaRPr lang="en-US"/>
        </a:p>
      </dgm:t>
    </dgm:pt>
    <dgm:pt modelId="{70E3FE25-F042-4288-A7BB-FFFDF2102919}">
      <dgm:prSet custT="1"/>
      <dgm:spPr/>
      <dgm:t>
        <a:bodyPr/>
        <a:lstStyle/>
        <a:p>
          <a:r>
            <a:rPr lang="cs-CZ" sz="1800" dirty="0"/>
            <a:t>Progresivní alokace – plošných 148 Kč na žáka navýšeno pro ca 20 % identifikovaných škol podle potřebnosti až na 740 Kč</a:t>
          </a:r>
          <a:endParaRPr lang="en-US" sz="1800" dirty="0"/>
        </a:p>
      </dgm:t>
    </dgm:pt>
    <dgm:pt modelId="{87EF1864-BFB0-4C22-84E5-45660BEED214}" type="parTrans" cxnId="{603A92AA-3F7D-4B7E-85D6-95B6EBDEE805}">
      <dgm:prSet/>
      <dgm:spPr/>
      <dgm:t>
        <a:bodyPr/>
        <a:lstStyle/>
        <a:p>
          <a:endParaRPr lang="en-US"/>
        </a:p>
      </dgm:t>
    </dgm:pt>
    <dgm:pt modelId="{8A961A2B-EB7E-486A-BFAB-D5A850DDDEAB}" type="sibTrans" cxnId="{603A92AA-3F7D-4B7E-85D6-95B6EBDEE805}">
      <dgm:prSet/>
      <dgm:spPr/>
      <dgm:t>
        <a:bodyPr/>
        <a:lstStyle/>
        <a:p>
          <a:endParaRPr lang="en-US"/>
        </a:p>
      </dgm:t>
    </dgm:pt>
    <dgm:pt modelId="{15B3C0C7-8BD8-4877-85DA-233C3CAEFA7A}">
      <dgm:prSet custT="1"/>
      <dgm:spPr/>
      <dgm:t>
        <a:bodyPr/>
        <a:lstStyle/>
        <a:p>
          <a:r>
            <a:rPr lang="cs-CZ" sz="1800" dirty="0"/>
            <a:t>Realizace letních kempů zaměřených na snižování negativních dopadů pandemie COVID 19 na děti, které ve školním roce 2021/2022 plnily povinnou školní docházku.</a:t>
          </a:r>
        </a:p>
      </dgm:t>
    </dgm:pt>
    <dgm:pt modelId="{41CF8628-4EC3-4F2D-9B2F-C518842608A7}" type="parTrans" cxnId="{C56719FC-5C64-4667-B6C7-659FBC62AAE3}">
      <dgm:prSet/>
      <dgm:spPr/>
      <dgm:t>
        <a:bodyPr/>
        <a:lstStyle/>
        <a:p>
          <a:endParaRPr lang="cs-CZ"/>
        </a:p>
      </dgm:t>
    </dgm:pt>
    <dgm:pt modelId="{0F81EAB6-03CA-4F63-8C62-99F15BC1982A}" type="sibTrans" cxnId="{C56719FC-5C64-4667-B6C7-659FBC62AAE3}">
      <dgm:prSet/>
      <dgm:spPr/>
      <dgm:t>
        <a:bodyPr/>
        <a:lstStyle/>
        <a:p>
          <a:endParaRPr lang="cs-CZ"/>
        </a:p>
      </dgm:t>
    </dgm:pt>
    <dgm:pt modelId="{DAF29E0D-F7A2-4416-8C1F-CF0B011F89F1}">
      <dgm:prSet custT="1"/>
      <dgm:spPr/>
      <dgm:t>
        <a:bodyPr/>
        <a:lstStyle/>
        <a:p>
          <a:endParaRPr lang="cs-CZ" sz="1800" dirty="0"/>
        </a:p>
      </dgm:t>
    </dgm:pt>
    <dgm:pt modelId="{898A80FD-1543-4774-B98C-933B27B12BE3}" type="parTrans" cxnId="{F739E5BC-24D7-41E2-A39C-C7E802051037}">
      <dgm:prSet/>
      <dgm:spPr/>
      <dgm:t>
        <a:bodyPr/>
        <a:lstStyle/>
        <a:p>
          <a:endParaRPr lang="cs-CZ"/>
        </a:p>
      </dgm:t>
    </dgm:pt>
    <dgm:pt modelId="{3008A91D-F28C-437C-B423-9931DA2431D0}" type="sibTrans" cxnId="{F739E5BC-24D7-41E2-A39C-C7E802051037}">
      <dgm:prSet/>
      <dgm:spPr/>
      <dgm:t>
        <a:bodyPr/>
        <a:lstStyle/>
        <a:p>
          <a:endParaRPr lang="cs-CZ"/>
        </a:p>
      </dgm:t>
    </dgm:pt>
    <dgm:pt modelId="{B858D5E3-B8DB-4B34-A5F8-EB9F228C4100}">
      <dgm:prSet custT="1"/>
      <dgm:spPr/>
      <dgm:t>
        <a:bodyPr/>
        <a:lstStyle/>
        <a:p>
          <a:r>
            <a:rPr lang="cs-CZ" sz="1800" dirty="0"/>
            <a:t>Realizace třídenních pobytových programů pro žáky 1. a 2. ročníků SŠ poskytujících vzdělávání kategorie J a střední vzdělání s výučním listem a pro pedagogické pracovníky dané školy. </a:t>
          </a:r>
        </a:p>
      </dgm:t>
    </dgm:pt>
    <dgm:pt modelId="{3FC0734A-CA5E-46A0-A971-A6DE875A1CE5}" type="parTrans" cxnId="{9920E116-DB63-4E15-83AE-560ABD7D90F1}">
      <dgm:prSet/>
      <dgm:spPr/>
      <dgm:t>
        <a:bodyPr/>
        <a:lstStyle/>
        <a:p>
          <a:endParaRPr lang="cs-CZ"/>
        </a:p>
      </dgm:t>
    </dgm:pt>
    <dgm:pt modelId="{887B85C2-3755-4802-835C-6DFDBE40023B}" type="sibTrans" cxnId="{9920E116-DB63-4E15-83AE-560ABD7D90F1}">
      <dgm:prSet/>
      <dgm:spPr/>
      <dgm:t>
        <a:bodyPr/>
        <a:lstStyle/>
        <a:p>
          <a:endParaRPr lang="cs-CZ"/>
        </a:p>
      </dgm:t>
    </dgm:pt>
    <dgm:pt modelId="{F234CD62-DC00-4CD6-803F-7EF4C4D1BD69}">
      <dgm:prSet custT="1"/>
      <dgm:spPr/>
      <dgm:t>
        <a:bodyPr/>
        <a:lstStyle/>
        <a:p>
          <a:r>
            <a:rPr lang="cs-CZ" sz="1800" dirty="0"/>
            <a:t>Podpora aktivit zaměřených na prevenci a na globální rozvojové vzdělávání. </a:t>
          </a:r>
        </a:p>
      </dgm:t>
    </dgm:pt>
    <dgm:pt modelId="{778CB7FC-A9DA-47C2-86D2-A1B332BAE962}" type="parTrans" cxnId="{F1B42205-002A-4821-98A0-2FC87A866676}">
      <dgm:prSet/>
      <dgm:spPr/>
      <dgm:t>
        <a:bodyPr/>
        <a:lstStyle/>
        <a:p>
          <a:endParaRPr lang="cs-CZ"/>
        </a:p>
      </dgm:t>
    </dgm:pt>
    <dgm:pt modelId="{0B7BC901-4C37-4427-8500-16392C22D5F9}" type="sibTrans" cxnId="{F1B42205-002A-4821-98A0-2FC87A866676}">
      <dgm:prSet/>
      <dgm:spPr/>
      <dgm:t>
        <a:bodyPr/>
        <a:lstStyle/>
        <a:p>
          <a:endParaRPr lang="cs-CZ"/>
        </a:p>
      </dgm:t>
    </dgm:pt>
    <dgm:pt modelId="{814DC379-D02A-4822-A553-5D6EA78E9BB1}">
      <dgm:prSet custT="1"/>
      <dgm:spPr/>
      <dgm:t>
        <a:bodyPr/>
        <a:lstStyle/>
        <a:p>
          <a:r>
            <a:rPr lang="cs-CZ" sz="1800" dirty="0"/>
            <a:t>16 600 000 Kč na realizaci od 1.9. do 31.12.2021 </a:t>
          </a:r>
        </a:p>
      </dgm:t>
    </dgm:pt>
    <dgm:pt modelId="{10AC366C-9692-4CEC-8D79-F58A594D9D91}" type="parTrans" cxnId="{BDF56BD5-0219-48E2-BA71-E5A91FB4951D}">
      <dgm:prSet/>
      <dgm:spPr/>
      <dgm:t>
        <a:bodyPr/>
        <a:lstStyle/>
        <a:p>
          <a:endParaRPr lang="cs-CZ"/>
        </a:p>
      </dgm:t>
    </dgm:pt>
    <dgm:pt modelId="{4CCDA873-488F-4754-B5B3-5F8E0417ABF7}" type="sibTrans" cxnId="{BDF56BD5-0219-48E2-BA71-E5A91FB4951D}">
      <dgm:prSet/>
      <dgm:spPr/>
      <dgm:t>
        <a:bodyPr/>
        <a:lstStyle/>
        <a:p>
          <a:endParaRPr lang="cs-CZ"/>
        </a:p>
      </dgm:t>
    </dgm:pt>
    <dgm:pt modelId="{5267974C-5C03-44DF-83AB-31900F8ADA72}">
      <dgm:prSet custT="1"/>
      <dgm:spPr/>
      <dgm:t>
        <a:bodyPr/>
        <a:lstStyle/>
        <a:p>
          <a:r>
            <a:rPr lang="cs-CZ" sz="1800" dirty="0"/>
            <a:t>Podpořeno 332 programů a 3984 studentů</a:t>
          </a:r>
        </a:p>
      </dgm:t>
    </dgm:pt>
    <dgm:pt modelId="{F9E66864-99DD-4B0A-A95F-2642F58BDF85}" type="parTrans" cxnId="{AB2484F4-4A92-4AFE-B796-48FA406F1FCF}">
      <dgm:prSet/>
      <dgm:spPr/>
      <dgm:t>
        <a:bodyPr/>
        <a:lstStyle/>
        <a:p>
          <a:endParaRPr lang="cs-CZ"/>
        </a:p>
      </dgm:t>
    </dgm:pt>
    <dgm:pt modelId="{A1760FE7-C378-4AE5-9770-F8CC0F775B09}" type="sibTrans" cxnId="{AB2484F4-4A92-4AFE-B796-48FA406F1FCF}">
      <dgm:prSet/>
      <dgm:spPr/>
      <dgm:t>
        <a:bodyPr/>
        <a:lstStyle/>
        <a:p>
          <a:endParaRPr lang="cs-CZ"/>
        </a:p>
      </dgm:t>
    </dgm:pt>
    <dgm:pt modelId="{DFC4CCC2-A592-4BA0-B38C-DC078E843004}">
      <dgm:prSet custT="1"/>
      <dgm:spPr/>
      <dgm:t>
        <a:bodyPr/>
        <a:lstStyle/>
        <a:p>
          <a:r>
            <a:rPr lang="cs-CZ" sz="1800" dirty="0"/>
            <a:t>Podpořeno 412 žádostí</a:t>
          </a:r>
        </a:p>
      </dgm:t>
    </dgm:pt>
    <dgm:pt modelId="{B0F7055A-05A7-4171-B762-6670739BDE07}" type="parTrans" cxnId="{398D7A3A-86F5-4A8E-9159-55BE11ECCF17}">
      <dgm:prSet/>
      <dgm:spPr/>
      <dgm:t>
        <a:bodyPr/>
        <a:lstStyle/>
        <a:p>
          <a:endParaRPr lang="cs-CZ"/>
        </a:p>
      </dgm:t>
    </dgm:pt>
    <dgm:pt modelId="{4EB4494B-A60E-4304-A70D-B50718A94715}" type="sibTrans" cxnId="{398D7A3A-86F5-4A8E-9159-55BE11ECCF17}">
      <dgm:prSet/>
      <dgm:spPr/>
      <dgm:t>
        <a:bodyPr/>
        <a:lstStyle/>
        <a:p>
          <a:endParaRPr lang="cs-CZ"/>
        </a:p>
      </dgm:t>
    </dgm:pt>
    <dgm:pt modelId="{12D5EB05-26AB-473C-87B6-3B03B9DF9285}">
      <dgm:prSet custT="1"/>
      <dgm:spPr/>
      <dgm:t>
        <a:bodyPr/>
        <a:lstStyle/>
        <a:p>
          <a:endParaRPr lang="cs-CZ" sz="1800" dirty="0"/>
        </a:p>
      </dgm:t>
    </dgm:pt>
    <dgm:pt modelId="{E7F97838-478D-4549-A55C-78BF1B65FEA4}" type="parTrans" cxnId="{EE531090-8DC6-4B38-A938-8A0E94694231}">
      <dgm:prSet/>
      <dgm:spPr/>
      <dgm:t>
        <a:bodyPr/>
        <a:lstStyle/>
        <a:p>
          <a:endParaRPr lang="cs-CZ"/>
        </a:p>
      </dgm:t>
    </dgm:pt>
    <dgm:pt modelId="{FB31A1EF-EAD8-47CD-B923-E40D42361924}" type="sibTrans" cxnId="{EE531090-8DC6-4B38-A938-8A0E94694231}">
      <dgm:prSet/>
      <dgm:spPr/>
      <dgm:t>
        <a:bodyPr/>
        <a:lstStyle/>
        <a:p>
          <a:endParaRPr lang="cs-CZ"/>
        </a:p>
      </dgm:t>
    </dgm:pt>
    <dgm:pt modelId="{E9C87A4F-69FF-4497-A2F1-C745E7AF5B3D}">
      <dgm:prSet custT="1"/>
      <dgm:spPr/>
      <dgm:t>
        <a:bodyPr/>
        <a:lstStyle/>
        <a:p>
          <a:r>
            <a:rPr lang="cs-CZ" sz="1800" dirty="0"/>
            <a:t>259 830 000 Kč na kempy v termínu 1.7. – 31.8.2021</a:t>
          </a:r>
        </a:p>
      </dgm:t>
    </dgm:pt>
    <dgm:pt modelId="{BA06BA86-A5E5-49E6-BEDE-CE550D13504B}" type="parTrans" cxnId="{F4072861-CB94-4B33-ABDE-9B8BAD4F4072}">
      <dgm:prSet/>
      <dgm:spPr/>
      <dgm:t>
        <a:bodyPr/>
        <a:lstStyle/>
        <a:p>
          <a:endParaRPr lang="cs-CZ"/>
        </a:p>
      </dgm:t>
    </dgm:pt>
    <dgm:pt modelId="{8F27E436-F246-466E-8993-0235FF6811F8}" type="sibTrans" cxnId="{F4072861-CB94-4B33-ABDE-9B8BAD4F4072}">
      <dgm:prSet/>
      <dgm:spPr/>
      <dgm:t>
        <a:bodyPr/>
        <a:lstStyle/>
        <a:p>
          <a:endParaRPr lang="cs-CZ"/>
        </a:p>
      </dgm:t>
    </dgm:pt>
    <dgm:pt modelId="{277FA69D-FCE9-4883-A5C4-5ADF9C2BD749}">
      <dgm:prSet custT="1"/>
      <dgm:spPr/>
      <dgm:t>
        <a:bodyPr/>
        <a:lstStyle/>
        <a:p>
          <a:r>
            <a:rPr lang="cs-CZ" sz="1800" dirty="0"/>
            <a:t>88 980 podpořených dětí </a:t>
          </a:r>
        </a:p>
      </dgm:t>
    </dgm:pt>
    <dgm:pt modelId="{2939106D-A6F9-4A6D-AF0C-0BD2A4F06862}" type="parTrans" cxnId="{9094B027-F6C5-4DBE-AD27-2E40CCC252CB}">
      <dgm:prSet/>
      <dgm:spPr/>
      <dgm:t>
        <a:bodyPr/>
        <a:lstStyle/>
        <a:p>
          <a:endParaRPr lang="cs-CZ"/>
        </a:p>
      </dgm:t>
    </dgm:pt>
    <dgm:pt modelId="{70C3CB89-EDAF-4A2E-A942-4AA646400A24}" type="sibTrans" cxnId="{9094B027-F6C5-4DBE-AD27-2E40CCC252CB}">
      <dgm:prSet/>
      <dgm:spPr/>
      <dgm:t>
        <a:bodyPr/>
        <a:lstStyle/>
        <a:p>
          <a:endParaRPr lang="cs-CZ"/>
        </a:p>
      </dgm:t>
    </dgm:pt>
    <dgm:pt modelId="{1E98000A-11A2-4ECD-8B8B-B55D323199D9}">
      <dgm:prSet custT="1"/>
      <dgm:spPr/>
      <dgm:t>
        <a:bodyPr/>
        <a:lstStyle/>
        <a:p>
          <a:r>
            <a:rPr lang="cs-CZ" sz="1800" dirty="0"/>
            <a:t>Peníze do všech 14 krajů</a:t>
          </a:r>
        </a:p>
      </dgm:t>
    </dgm:pt>
    <dgm:pt modelId="{1948B5AB-C5D5-4E88-AA89-929B500D7599}" type="parTrans" cxnId="{D490CC50-189E-418B-ABC6-304AC05A2EEE}">
      <dgm:prSet/>
      <dgm:spPr/>
      <dgm:t>
        <a:bodyPr/>
        <a:lstStyle/>
        <a:p>
          <a:endParaRPr lang="cs-CZ"/>
        </a:p>
      </dgm:t>
    </dgm:pt>
    <dgm:pt modelId="{64197C50-461D-43F7-920E-004DFB1DD885}" type="sibTrans" cxnId="{D490CC50-189E-418B-ABC6-304AC05A2EEE}">
      <dgm:prSet/>
      <dgm:spPr/>
      <dgm:t>
        <a:bodyPr/>
        <a:lstStyle/>
        <a:p>
          <a:endParaRPr lang="cs-CZ"/>
        </a:p>
      </dgm:t>
    </dgm:pt>
    <dgm:pt modelId="{F7E67D91-895C-49FB-A919-A17502F10D66}" type="pres">
      <dgm:prSet presAssocID="{651013E7-76A2-4F08-BAA3-6AC18F637029}" presName="Name0" presStyleCnt="0">
        <dgm:presLayoutVars>
          <dgm:dir/>
          <dgm:animLvl val="lvl"/>
          <dgm:resizeHandles val="exact"/>
        </dgm:presLayoutVars>
      </dgm:prSet>
      <dgm:spPr/>
    </dgm:pt>
    <dgm:pt modelId="{044A23BC-8992-4693-AB34-4A5D7132DD84}" type="pres">
      <dgm:prSet presAssocID="{F04B12FA-3044-4142-B62B-497AFFABA6AB}" presName="composite" presStyleCnt="0"/>
      <dgm:spPr/>
    </dgm:pt>
    <dgm:pt modelId="{72090314-FFD2-44C5-8A98-BDCCB2D9F9C9}" type="pres">
      <dgm:prSet presAssocID="{F04B12FA-3044-4142-B62B-497AFFABA6A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6BF917D-02BB-4AC9-9E3B-C015FDFE24AB}" type="pres">
      <dgm:prSet presAssocID="{F04B12FA-3044-4142-B62B-497AFFABA6AB}" presName="desTx" presStyleLbl="alignAccFollowNode1" presStyleIdx="0" presStyleCnt="3" custLinFactNeighborX="-103" custLinFactNeighborY="-493">
        <dgm:presLayoutVars>
          <dgm:bulletEnabled val="1"/>
        </dgm:presLayoutVars>
      </dgm:prSet>
      <dgm:spPr/>
    </dgm:pt>
    <dgm:pt modelId="{8ACFAC17-2CFD-4C55-AB76-A033866FA51A}" type="pres">
      <dgm:prSet presAssocID="{12B1A5FA-4F8C-4B69-B794-FC6786AAA1E0}" presName="space" presStyleCnt="0"/>
      <dgm:spPr/>
    </dgm:pt>
    <dgm:pt modelId="{30A0802B-4EE6-42D5-B744-4181EEE81206}" type="pres">
      <dgm:prSet presAssocID="{83AEE996-E743-471D-98A8-FB1695F15545}" presName="composite" presStyleCnt="0"/>
      <dgm:spPr/>
    </dgm:pt>
    <dgm:pt modelId="{87DE08DA-F820-46D2-82AC-F6A1724C59A9}" type="pres">
      <dgm:prSet presAssocID="{83AEE996-E743-471D-98A8-FB1695F1554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1E2C3E4-D5BA-4382-8D39-EACB8BD68B85}" type="pres">
      <dgm:prSet presAssocID="{83AEE996-E743-471D-98A8-FB1695F15545}" presName="desTx" presStyleLbl="alignAccFollowNode1" presStyleIdx="1" presStyleCnt="3">
        <dgm:presLayoutVars>
          <dgm:bulletEnabled val="1"/>
        </dgm:presLayoutVars>
      </dgm:prSet>
      <dgm:spPr/>
    </dgm:pt>
    <dgm:pt modelId="{76AE6492-8C31-48DE-AE0D-D569B0D0A38C}" type="pres">
      <dgm:prSet presAssocID="{596AA76F-5D7F-471C-BE65-4A391D0F67FB}" presName="space" presStyleCnt="0"/>
      <dgm:spPr/>
    </dgm:pt>
    <dgm:pt modelId="{70F23B97-B5EF-4DAD-B46F-2C85257B4403}" type="pres">
      <dgm:prSet presAssocID="{7043704D-365F-4379-8681-EA6DCE61982F}" presName="composite" presStyleCnt="0"/>
      <dgm:spPr/>
    </dgm:pt>
    <dgm:pt modelId="{0CBD5F67-AB31-4917-A59B-2AC1F17B94B0}" type="pres">
      <dgm:prSet presAssocID="{7043704D-365F-4379-8681-EA6DCE61982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57718E3-B7B8-42C4-A35E-6C7409476B36}" type="pres">
      <dgm:prSet presAssocID="{7043704D-365F-4379-8681-EA6DCE61982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1B42205-002A-4821-98A0-2FC87A866676}" srcId="{7043704D-365F-4379-8681-EA6DCE61982F}" destId="{F234CD62-DC00-4CD6-803F-7EF4C4D1BD69}" srcOrd="1" destOrd="0" parTransId="{778CB7FC-A9DA-47C2-86D2-A1B332BAE962}" sibTransId="{0B7BC901-4C37-4427-8500-16392C22D5F9}"/>
    <dgm:cxn modelId="{9F068714-FA39-4651-BDBC-D0AE54682B7F}" srcId="{651013E7-76A2-4F08-BAA3-6AC18F637029}" destId="{7043704D-365F-4379-8681-EA6DCE61982F}" srcOrd="2" destOrd="0" parTransId="{050F0D56-5F9B-4BC7-AED7-B0C37EB812C5}" sibTransId="{9D90B026-0B7B-46A4-90C1-9E4CF684430F}"/>
    <dgm:cxn modelId="{40DBBA15-D4D5-4B45-B6F4-2BBD641E9C02}" type="presOf" srcId="{E9C87A4F-69FF-4497-A2F1-C745E7AF5B3D}" destId="{81E2C3E4-D5BA-4382-8D39-EACB8BD68B85}" srcOrd="0" destOrd="2" presId="urn:microsoft.com/office/officeart/2005/8/layout/hList1"/>
    <dgm:cxn modelId="{9920E116-DB63-4E15-83AE-560ABD7D90F1}" srcId="{7043704D-365F-4379-8681-EA6DCE61982F}" destId="{B858D5E3-B8DB-4B34-A5F8-EB9F228C4100}" srcOrd="0" destOrd="0" parTransId="{3FC0734A-CA5E-46A0-A971-A6DE875A1CE5}" sibTransId="{887B85C2-3755-4802-835C-6DFDBE40023B}"/>
    <dgm:cxn modelId="{4BA5A117-895C-4ED2-8D6F-159B1F125C0E}" type="presOf" srcId="{93504FEC-BECB-474E-B943-13A331C4A6DD}" destId="{36BF917D-02BB-4AC9-9E3B-C015FDFE24AB}" srcOrd="0" destOrd="0" presId="urn:microsoft.com/office/officeart/2005/8/layout/hList1"/>
    <dgm:cxn modelId="{565A631C-4F85-4C2E-AE6B-4ECD365FC8A9}" type="presOf" srcId="{F04B12FA-3044-4142-B62B-497AFFABA6AB}" destId="{72090314-FFD2-44C5-8A98-BDCCB2D9F9C9}" srcOrd="0" destOrd="0" presId="urn:microsoft.com/office/officeart/2005/8/layout/hList1"/>
    <dgm:cxn modelId="{56AF3021-F42A-41CC-93E9-8FCEAA8835E1}" type="presOf" srcId="{1E98000A-11A2-4ECD-8B8B-B55D323199D9}" destId="{81E2C3E4-D5BA-4382-8D39-EACB8BD68B85}" srcOrd="0" destOrd="4" presId="urn:microsoft.com/office/officeart/2005/8/layout/hList1"/>
    <dgm:cxn modelId="{A63F6322-D381-48DE-B56F-36B7DB9D7DDD}" srcId="{F04B12FA-3044-4142-B62B-497AFFABA6AB}" destId="{903BA8DE-0023-49D2-9F40-75C4A04982B3}" srcOrd="2" destOrd="0" parTransId="{D4BBE937-1D26-418A-B392-FFA4EF85B3B6}" sibTransId="{FD44AC2B-3655-4BCB-9FF3-C31447DF070D}"/>
    <dgm:cxn modelId="{397DBC23-6A35-455B-8713-D24A4D6101CD}" srcId="{651013E7-76A2-4F08-BAA3-6AC18F637029}" destId="{F04B12FA-3044-4142-B62B-497AFFABA6AB}" srcOrd="0" destOrd="0" parTransId="{9948D06C-D595-45DF-BC0B-C738CF10FC04}" sibTransId="{12B1A5FA-4F8C-4B69-B794-FC6786AAA1E0}"/>
    <dgm:cxn modelId="{9094B027-F6C5-4DBE-AD27-2E40CCC252CB}" srcId="{83AEE996-E743-471D-98A8-FB1695F15545}" destId="{277FA69D-FCE9-4883-A5C4-5ADF9C2BD749}" srcOrd="3" destOrd="0" parTransId="{2939106D-A6F9-4A6D-AF0C-0BD2A4F06862}" sibTransId="{70C3CB89-EDAF-4A2E-A942-4AA646400A24}"/>
    <dgm:cxn modelId="{9043802C-7483-4220-BE85-37392D01759F}" srcId="{F04B12FA-3044-4142-B62B-497AFFABA6AB}" destId="{C2D8B482-FB8F-44C7-86A9-50944B551F3A}" srcOrd="1" destOrd="0" parTransId="{1A6D52E0-3184-478D-9E4C-D6A6A812A963}" sibTransId="{B2E71B1C-A351-4357-B539-92037704D84F}"/>
    <dgm:cxn modelId="{2468F133-D84C-4751-8CB7-80A1A94CE5E6}" type="presOf" srcId="{814DC379-D02A-4822-A553-5D6EA78E9BB1}" destId="{E57718E3-B7B8-42C4-A35E-6C7409476B36}" srcOrd="0" destOrd="2" presId="urn:microsoft.com/office/officeart/2005/8/layout/hList1"/>
    <dgm:cxn modelId="{398D7A3A-86F5-4A8E-9159-55BE11ECCF17}" srcId="{83AEE996-E743-471D-98A8-FB1695F15545}" destId="{DFC4CCC2-A592-4BA0-B38C-DC078E843004}" srcOrd="1" destOrd="0" parTransId="{B0F7055A-05A7-4171-B762-6670739BDE07}" sibTransId="{4EB4494B-A60E-4304-A70D-B50718A94715}"/>
    <dgm:cxn modelId="{F4072861-CB94-4B33-ABDE-9B8BAD4F4072}" srcId="{83AEE996-E743-471D-98A8-FB1695F15545}" destId="{E9C87A4F-69FF-4497-A2F1-C745E7AF5B3D}" srcOrd="2" destOrd="0" parTransId="{BA06BA86-A5E5-49E6-BEDE-CE550D13504B}" sibTransId="{8F27E436-F246-466E-8993-0235FF6811F8}"/>
    <dgm:cxn modelId="{B4D4DB44-D6E4-4FAA-BED2-2BAC9C3E4B37}" type="presOf" srcId="{70E3FE25-F042-4288-A7BB-FFFDF2102919}" destId="{36BF917D-02BB-4AC9-9E3B-C015FDFE24AB}" srcOrd="0" destOrd="3" presId="urn:microsoft.com/office/officeart/2005/8/layout/hList1"/>
    <dgm:cxn modelId="{D490CC50-189E-418B-ABC6-304AC05A2EEE}" srcId="{83AEE996-E743-471D-98A8-FB1695F15545}" destId="{1E98000A-11A2-4ECD-8B8B-B55D323199D9}" srcOrd="4" destOrd="0" parTransId="{1948B5AB-C5D5-4E88-AA89-929B500D7599}" sibTransId="{64197C50-461D-43F7-920E-004DFB1DD885}"/>
    <dgm:cxn modelId="{EE0AF977-F7ED-44F3-B570-498412E4FBC2}" type="presOf" srcId="{83AEE996-E743-471D-98A8-FB1695F15545}" destId="{87DE08DA-F820-46D2-82AC-F6A1724C59A9}" srcOrd="0" destOrd="0" presId="urn:microsoft.com/office/officeart/2005/8/layout/hList1"/>
    <dgm:cxn modelId="{23293D7A-D067-48AD-9C56-B9E381EC6D3E}" type="presOf" srcId="{C2D8B482-FB8F-44C7-86A9-50944B551F3A}" destId="{36BF917D-02BB-4AC9-9E3B-C015FDFE24AB}" srcOrd="0" destOrd="1" presId="urn:microsoft.com/office/officeart/2005/8/layout/hList1"/>
    <dgm:cxn modelId="{815F2C7D-7863-4671-B7E6-EBFCE8751727}" type="presOf" srcId="{F234CD62-DC00-4CD6-803F-7EF4C4D1BD69}" destId="{E57718E3-B7B8-42C4-A35E-6C7409476B36}" srcOrd="0" destOrd="1" presId="urn:microsoft.com/office/officeart/2005/8/layout/hList1"/>
    <dgm:cxn modelId="{D665CD8F-D0F4-4389-8F2D-7475110E4FEA}" type="presOf" srcId="{5267974C-5C03-44DF-83AB-31900F8ADA72}" destId="{E57718E3-B7B8-42C4-A35E-6C7409476B36}" srcOrd="0" destOrd="3" presId="urn:microsoft.com/office/officeart/2005/8/layout/hList1"/>
    <dgm:cxn modelId="{EE531090-8DC6-4B38-A938-8A0E94694231}" srcId="{83AEE996-E743-471D-98A8-FB1695F15545}" destId="{12D5EB05-26AB-473C-87B6-3B03B9DF9285}" srcOrd="5" destOrd="0" parTransId="{E7F97838-478D-4549-A55C-78BF1B65FEA4}" sibTransId="{FB31A1EF-EAD8-47CD-B923-E40D42361924}"/>
    <dgm:cxn modelId="{43F8859D-637D-4C9F-8F13-DFE173F4C932}" type="presOf" srcId="{DAF29E0D-F7A2-4416-8C1F-CF0B011F89F1}" destId="{81E2C3E4-D5BA-4382-8D39-EACB8BD68B85}" srcOrd="0" destOrd="6" presId="urn:microsoft.com/office/officeart/2005/8/layout/hList1"/>
    <dgm:cxn modelId="{603A92AA-3F7D-4B7E-85D6-95B6EBDEE805}" srcId="{F04B12FA-3044-4142-B62B-497AFFABA6AB}" destId="{70E3FE25-F042-4288-A7BB-FFFDF2102919}" srcOrd="3" destOrd="0" parTransId="{87EF1864-BFB0-4C22-84E5-45660BEED214}" sibTransId="{8A961A2B-EB7E-486A-BFAB-D5A850DDDEAB}"/>
    <dgm:cxn modelId="{F739E5BC-24D7-41E2-A39C-C7E802051037}" srcId="{83AEE996-E743-471D-98A8-FB1695F15545}" destId="{DAF29E0D-F7A2-4416-8C1F-CF0B011F89F1}" srcOrd="6" destOrd="0" parTransId="{898A80FD-1543-4774-B98C-933B27B12BE3}" sibTransId="{3008A91D-F28C-437C-B423-9931DA2431D0}"/>
    <dgm:cxn modelId="{33CF43CD-5C4C-464C-A063-0C54A3F81808}" srcId="{651013E7-76A2-4F08-BAA3-6AC18F637029}" destId="{83AEE996-E743-471D-98A8-FB1695F15545}" srcOrd="1" destOrd="0" parTransId="{B56971D3-4259-4F23-B1C1-AFFE809D9CF8}" sibTransId="{596AA76F-5D7F-471C-BE65-4A391D0F67FB}"/>
    <dgm:cxn modelId="{CE4751D0-B8C5-44DA-8468-47CD0A953230}" type="presOf" srcId="{903BA8DE-0023-49D2-9F40-75C4A04982B3}" destId="{36BF917D-02BB-4AC9-9E3B-C015FDFE24AB}" srcOrd="0" destOrd="2" presId="urn:microsoft.com/office/officeart/2005/8/layout/hList1"/>
    <dgm:cxn modelId="{FC8F52D3-61FD-478B-9F0B-CA55FD60CD6D}" type="presOf" srcId="{DFC4CCC2-A592-4BA0-B38C-DC078E843004}" destId="{81E2C3E4-D5BA-4382-8D39-EACB8BD68B85}" srcOrd="0" destOrd="1" presId="urn:microsoft.com/office/officeart/2005/8/layout/hList1"/>
    <dgm:cxn modelId="{335BE1D3-C0AC-4A89-980B-AFA59C26BA5C}" type="presOf" srcId="{12D5EB05-26AB-473C-87B6-3B03B9DF9285}" destId="{81E2C3E4-D5BA-4382-8D39-EACB8BD68B85}" srcOrd="0" destOrd="5" presId="urn:microsoft.com/office/officeart/2005/8/layout/hList1"/>
    <dgm:cxn modelId="{BDF56BD5-0219-48E2-BA71-E5A91FB4951D}" srcId="{7043704D-365F-4379-8681-EA6DCE61982F}" destId="{814DC379-D02A-4822-A553-5D6EA78E9BB1}" srcOrd="2" destOrd="0" parTransId="{10AC366C-9692-4CEC-8D79-F58A594D9D91}" sibTransId="{4CCDA873-488F-4754-B5B3-5F8E0417ABF7}"/>
    <dgm:cxn modelId="{415510D7-80B4-403C-ABFB-9FB9A458D431}" type="presOf" srcId="{15B3C0C7-8BD8-4877-85DA-233C3CAEFA7A}" destId="{81E2C3E4-D5BA-4382-8D39-EACB8BD68B85}" srcOrd="0" destOrd="0" presId="urn:microsoft.com/office/officeart/2005/8/layout/hList1"/>
    <dgm:cxn modelId="{5BD0B5D7-194C-448B-8F1F-8338ACFABB64}" srcId="{F04B12FA-3044-4142-B62B-497AFFABA6AB}" destId="{93504FEC-BECB-474E-B943-13A331C4A6DD}" srcOrd="0" destOrd="0" parTransId="{9E72215C-D674-4248-8EB7-23B4170F6697}" sibTransId="{19A27223-5A21-44F8-BD9C-9D16E1B1C75C}"/>
    <dgm:cxn modelId="{F21C80DE-CF86-4B07-B5F3-E3FE4E9EA33D}" type="presOf" srcId="{651013E7-76A2-4F08-BAA3-6AC18F637029}" destId="{F7E67D91-895C-49FB-A919-A17502F10D66}" srcOrd="0" destOrd="0" presId="urn:microsoft.com/office/officeart/2005/8/layout/hList1"/>
    <dgm:cxn modelId="{B1A52CDF-7C80-4C05-A966-9F9E6E7CC809}" type="presOf" srcId="{277FA69D-FCE9-4883-A5C4-5ADF9C2BD749}" destId="{81E2C3E4-D5BA-4382-8D39-EACB8BD68B85}" srcOrd="0" destOrd="3" presId="urn:microsoft.com/office/officeart/2005/8/layout/hList1"/>
    <dgm:cxn modelId="{22450FF1-3D2F-45D5-80C0-A5ACA4A7A12B}" type="presOf" srcId="{B858D5E3-B8DB-4B34-A5F8-EB9F228C4100}" destId="{E57718E3-B7B8-42C4-A35E-6C7409476B36}" srcOrd="0" destOrd="0" presId="urn:microsoft.com/office/officeart/2005/8/layout/hList1"/>
    <dgm:cxn modelId="{AB2484F4-4A92-4AFE-B796-48FA406F1FCF}" srcId="{7043704D-365F-4379-8681-EA6DCE61982F}" destId="{5267974C-5C03-44DF-83AB-31900F8ADA72}" srcOrd="3" destOrd="0" parTransId="{F9E66864-99DD-4B0A-A95F-2642F58BDF85}" sibTransId="{A1760FE7-C378-4AE5-9770-F8CC0F775B09}"/>
    <dgm:cxn modelId="{C56719FC-5C64-4667-B6C7-659FBC62AAE3}" srcId="{83AEE996-E743-471D-98A8-FB1695F15545}" destId="{15B3C0C7-8BD8-4877-85DA-233C3CAEFA7A}" srcOrd="0" destOrd="0" parTransId="{41CF8628-4EC3-4F2D-9B2F-C518842608A7}" sibTransId="{0F81EAB6-03CA-4F63-8C62-99F15BC1982A}"/>
    <dgm:cxn modelId="{6D343AFF-96E6-4528-A4B8-394BC4DE4527}" type="presOf" srcId="{7043704D-365F-4379-8681-EA6DCE61982F}" destId="{0CBD5F67-AB31-4917-A59B-2AC1F17B94B0}" srcOrd="0" destOrd="0" presId="urn:microsoft.com/office/officeart/2005/8/layout/hList1"/>
    <dgm:cxn modelId="{53569111-8F31-446E-80F1-69E8FB9D3484}" type="presParOf" srcId="{F7E67D91-895C-49FB-A919-A17502F10D66}" destId="{044A23BC-8992-4693-AB34-4A5D7132DD84}" srcOrd="0" destOrd="0" presId="urn:microsoft.com/office/officeart/2005/8/layout/hList1"/>
    <dgm:cxn modelId="{3C82FFA9-0DB1-44E4-AC72-55B0BF1EE39A}" type="presParOf" srcId="{044A23BC-8992-4693-AB34-4A5D7132DD84}" destId="{72090314-FFD2-44C5-8A98-BDCCB2D9F9C9}" srcOrd="0" destOrd="0" presId="urn:microsoft.com/office/officeart/2005/8/layout/hList1"/>
    <dgm:cxn modelId="{DDCB7D82-63F0-4DFD-A6B0-24A4A0F490DD}" type="presParOf" srcId="{044A23BC-8992-4693-AB34-4A5D7132DD84}" destId="{36BF917D-02BB-4AC9-9E3B-C015FDFE24AB}" srcOrd="1" destOrd="0" presId="urn:microsoft.com/office/officeart/2005/8/layout/hList1"/>
    <dgm:cxn modelId="{FC6C7992-785B-4534-B56B-9144790891A0}" type="presParOf" srcId="{F7E67D91-895C-49FB-A919-A17502F10D66}" destId="{8ACFAC17-2CFD-4C55-AB76-A033866FA51A}" srcOrd="1" destOrd="0" presId="urn:microsoft.com/office/officeart/2005/8/layout/hList1"/>
    <dgm:cxn modelId="{6EAEF183-1891-4071-9922-0D04FAA85736}" type="presParOf" srcId="{F7E67D91-895C-49FB-A919-A17502F10D66}" destId="{30A0802B-4EE6-42D5-B744-4181EEE81206}" srcOrd="2" destOrd="0" presId="urn:microsoft.com/office/officeart/2005/8/layout/hList1"/>
    <dgm:cxn modelId="{4733B213-0259-4290-B7ED-6527E5D64058}" type="presParOf" srcId="{30A0802B-4EE6-42D5-B744-4181EEE81206}" destId="{87DE08DA-F820-46D2-82AC-F6A1724C59A9}" srcOrd="0" destOrd="0" presId="urn:microsoft.com/office/officeart/2005/8/layout/hList1"/>
    <dgm:cxn modelId="{88A514CB-A8F0-4AC3-B80A-D8BA7BCA0DD9}" type="presParOf" srcId="{30A0802B-4EE6-42D5-B744-4181EEE81206}" destId="{81E2C3E4-D5BA-4382-8D39-EACB8BD68B85}" srcOrd="1" destOrd="0" presId="urn:microsoft.com/office/officeart/2005/8/layout/hList1"/>
    <dgm:cxn modelId="{5E6EB77A-6814-4706-A65C-D24560BC13EA}" type="presParOf" srcId="{F7E67D91-895C-49FB-A919-A17502F10D66}" destId="{76AE6492-8C31-48DE-AE0D-D569B0D0A38C}" srcOrd="3" destOrd="0" presId="urn:microsoft.com/office/officeart/2005/8/layout/hList1"/>
    <dgm:cxn modelId="{02FAFC93-AC7C-479F-A3B3-991FB8B4C57F}" type="presParOf" srcId="{F7E67D91-895C-49FB-A919-A17502F10D66}" destId="{70F23B97-B5EF-4DAD-B46F-2C85257B4403}" srcOrd="4" destOrd="0" presId="urn:microsoft.com/office/officeart/2005/8/layout/hList1"/>
    <dgm:cxn modelId="{FD9801DE-9FA6-4B53-B707-0E6D4B01873F}" type="presParOf" srcId="{70F23B97-B5EF-4DAD-B46F-2C85257B4403}" destId="{0CBD5F67-AB31-4917-A59B-2AC1F17B94B0}" srcOrd="0" destOrd="0" presId="urn:microsoft.com/office/officeart/2005/8/layout/hList1"/>
    <dgm:cxn modelId="{E5C13D2F-6725-46C3-BE1E-6A99D3D81BA3}" type="presParOf" srcId="{70F23B97-B5EF-4DAD-B46F-2C85257B4403}" destId="{E57718E3-B7B8-42C4-A35E-6C7409476B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90314-FFD2-44C5-8A98-BDCCB2D9F9C9}">
      <dsp:nvSpPr>
        <dsp:cNvPr id="0" name=""/>
        <dsp:cNvSpPr/>
      </dsp:nvSpPr>
      <dsp:spPr>
        <a:xfrm>
          <a:off x="3386" y="11761"/>
          <a:ext cx="3302254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dirty="0"/>
            <a:t>Národní plán doučování</a:t>
          </a:r>
          <a:endParaRPr lang="en-US" sz="2400" kern="1200" dirty="0"/>
        </a:p>
      </dsp:txBody>
      <dsp:txXfrm>
        <a:off x="3386" y="11761"/>
        <a:ext cx="3302254" cy="662400"/>
      </dsp:txXfrm>
    </dsp:sp>
    <dsp:sp modelId="{36BF917D-02BB-4AC9-9E3B-C015FDFE24AB}">
      <dsp:nvSpPr>
        <dsp:cNvPr id="0" name=""/>
        <dsp:cNvSpPr/>
      </dsp:nvSpPr>
      <dsp:spPr>
        <a:xfrm>
          <a:off x="0" y="654963"/>
          <a:ext cx="3302254" cy="38942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Doučování zaměřené na individuální podporu žáků a studentů tam, kde je nejvíce třeba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250 mil. Kč od září do prosince 2021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V r. 2022 bude pokračovat v rámci NPO (1,5 mld. Kč do poloviny r. 2022)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Progresivní alokace – plošných 148 Kč na žáka navýšeno pro ca 20 % identifikovaných škol podle potřebnosti až na 740 Kč</a:t>
          </a:r>
          <a:endParaRPr lang="en-US" sz="1800" kern="1200" dirty="0"/>
        </a:p>
      </dsp:txBody>
      <dsp:txXfrm>
        <a:off x="0" y="654963"/>
        <a:ext cx="3302254" cy="3894270"/>
      </dsp:txXfrm>
    </dsp:sp>
    <dsp:sp modelId="{87DE08DA-F820-46D2-82AC-F6A1724C59A9}">
      <dsp:nvSpPr>
        <dsp:cNvPr id="0" name=""/>
        <dsp:cNvSpPr/>
      </dsp:nvSpPr>
      <dsp:spPr>
        <a:xfrm>
          <a:off x="3767957" y="11761"/>
          <a:ext cx="3302254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dirty="0"/>
            <a:t>Letní kempy</a:t>
          </a:r>
          <a:endParaRPr lang="en-US" sz="2400" kern="1200" dirty="0"/>
        </a:p>
      </dsp:txBody>
      <dsp:txXfrm>
        <a:off x="3767957" y="11761"/>
        <a:ext cx="3302254" cy="662400"/>
      </dsp:txXfrm>
    </dsp:sp>
    <dsp:sp modelId="{81E2C3E4-D5BA-4382-8D39-EACB8BD68B85}">
      <dsp:nvSpPr>
        <dsp:cNvPr id="0" name=""/>
        <dsp:cNvSpPr/>
      </dsp:nvSpPr>
      <dsp:spPr>
        <a:xfrm>
          <a:off x="3767957" y="674161"/>
          <a:ext cx="3302254" cy="38942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Realizace letních kempů zaměřených na snižování negativních dopadů pandemie COVID 19 na děti, které ve školním roce 2021/2022 plnily povinnou školní docházku.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Podpořeno 412 žádostí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259 830 000 Kč na kempy v termínu 1.7. – 31.8.2021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88 980 podpořených dětí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Peníze do všech 14 krajů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s-CZ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s-CZ" sz="1800" kern="1200" dirty="0"/>
        </a:p>
      </dsp:txBody>
      <dsp:txXfrm>
        <a:off x="3767957" y="674161"/>
        <a:ext cx="3302254" cy="3894270"/>
      </dsp:txXfrm>
    </dsp:sp>
    <dsp:sp modelId="{0CBD5F67-AB31-4917-A59B-2AC1F17B94B0}">
      <dsp:nvSpPr>
        <dsp:cNvPr id="0" name=""/>
        <dsp:cNvSpPr/>
      </dsp:nvSpPr>
      <dsp:spPr>
        <a:xfrm>
          <a:off x="7532527" y="11761"/>
          <a:ext cx="3302254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dirty="0"/>
            <a:t>Spolu po COVIDu</a:t>
          </a:r>
          <a:endParaRPr lang="en-US" sz="2400" kern="1200" dirty="0"/>
        </a:p>
      </dsp:txBody>
      <dsp:txXfrm>
        <a:off x="7532527" y="11761"/>
        <a:ext cx="3302254" cy="662400"/>
      </dsp:txXfrm>
    </dsp:sp>
    <dsp:sp modelId="{E57718E3-B7B8-42C4-A35E-6C7409476B36}">
      <dsp:nvSpPr>
        <dsp:cNvPr id="0" name=""/>
        <dsp:cNvSpPr/>
      </dsp:nvSpPr>
      <dsp:spPr>
        <a:xfrm>
          <a:off x="7532527" y="674161"/>
          <a:ext cx="3302254" cy="38942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Realizace třídenních pobytových programů pro žáky 1. a 2. ročníků SŠ poskytujících vzdělávání kategorie J a střední vzdělání s výučním listem a pro pedagogické pracovníky dané školy.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Podpora aktivit zaměřených na prevenci a na globální rozvojové vzdělávání.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16 600 000 Kč na realizaci od 1.9. do 31.12.2021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/>
            <a:t>Podpořeno 332 programů a 3984 studentů</a:t>
          </a:r>
        </a:p>
      </dsp:txBody>
      <dsp:txXfrm>
        <a:off x="7532527" y="674161"/>
        <a:ext cx="3302254" cy="3894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FFE37-5B72-41CD-A3D0-D4A2922361B1}" type="datetimeFigureOut">
              <a:rPr lang="cs-CZ" smtClean="0"/>
              <a:t>22.09.2021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51891-3EBD-45A6-8A7F-A43C96ABE34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08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C9A5B-1EE5-41B1-A14D-0086EB452C30}" type="datetimeFigureOut">
              <a:rPr lang="cs-CZ" smtClean="0"/>
              <a:t>22.09.2021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75547-E490-4E46-896A-3B9E014CC7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96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75547-E490-4E46-896A-3B9E014CC75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929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75547-E490-4E46-896A-3B9E014CC75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247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75547-E490-4E46-896A-3B9E014CC75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2559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75547-E490-4E46-896A-3B9E014CC75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880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F951AA-9F8B-428B-A8AB-0848D2BC2380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852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75547-E490-4E46-896A-3B9E014CC759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891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68000" y="1224000"/>
            <a:ext cx="7824000" cy="1522800"/>
          </a:xfrm>
        </p:spPr>
        <p:txBody>
          <a:bodyPr lIns="0" tIns="0" rIns="0" bIns="0" anchor="b">
            <a:noAutofit/>
          </a:bodyPr>
          <a:lstStyle>
            <a:lvl1pPr algn="l">
              <a:defRPr sz="34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/>
              <a:t>Změny financování </a:t>
            </a:r>
            <a:br>
              <a:rPr lang="cs-CZ"/>
            </a:br>
            <a:r>
              <a:rPr lang="cs-CZ"/>
              <a:t>regionálního školství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8000" y="6022800"/>
            <a:ext cx="5181696" cy="41520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59238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729599" y="1825625"/>
            <a:ext cx="10515600" cy="4351338"/>
          </a:xfrm>
        </p:spPr>
        <p:txBody>
          <a:bodyPr>
            <a:noAutofit/>
          </a:bodyPr>
          <a:lstStyle>
            <a:lvl1pPr>
              <a:defRPr/>
            </a:lvl1pPr>
            <a:lvl2pPr marL="108000" indent="0">
              <a:buNone/>
              <a:defRPr/>
            </a:lvl2pPr>
            <a:lvl3pPr marL="612000" indent="-180000">
              <a:defRPr/>
            </a:lvl3pPr>
            <a:lvl4pPr>
              <a:defRPr lang="cs-CZ" sz="1900" kern="1200" baseline="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432000" indent="0">
              <a:buFont typeface="Arial" panose="020B0604020202020204" pitchFamily="34" charset="0"/>
              <a:buNone/>
              <a:defRPr baseline="0"/>
            </a:lvl5pPr>
            <a:lvl6pPr marL="1260000">
              <a:defRPr lang="cs-CZ" sz="19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</a:lstStyle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  <a:p>
            <a:pPr lvl="2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523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667" y="944564"/>
            <a:ext cx="10515600" cy="609917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2100" baseline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 userDrawn="1"/>
        </p:nvGraphicFramePr>
        <p:xfrm>
          <a:off x="729599" y="3546686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53220853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4461595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2864684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7133029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0041598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00194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39826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2215755881"/>
                  </a:ext>
                </a:extLst>
              </a:tr>
            </a:tbl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729599" y="1825625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idx="14"/>
          </p:nvPr>
        </p:nvSpPr>
        <p:spPr>
          <a:xfrm>
            <a:off x="719667" y="4636559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76192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9599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80964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819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872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686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8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729600" y="936001"/>
            <a:ext cx="10838169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96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694566" y="101218"/>
            <a:ext cx="4974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23BD8D3-A9DD-40CB-A396-ADCE34852C7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3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 cap="all" baseline="0">
          <a:solidFill>
            <a:srgbClr val="428D9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126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595">
          <p15:clr>
            <a:srgbClr val="F26B43"/>
          </p15:clr>
        </p15:guide>
        <p15:guide id="4" orient="horz" pos="39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doucovani.edu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cz/np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www.msmt.cz/msmt-vydalo-zpravu-z-mimoradneho-setreni-k-distancni-vyuc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976703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4400" dirty="0"/>
              <a:t>Konference Školství 2022</a:t>
            </a:r>
            <a:br>
              <a:rPr lang="cs-CZ" sz="4400" dirty="0"/>
            </a:br>
            <a:br>
              <a:rPr lang="cs-CZ" sz="4400" dirty="0"/>
            </a:b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8000" y="5892801"/>
            <a:ext cx="5181696" cy="680890"/>
          </a:xfrm>
        </p:spPr>
        <p:txBody>
          <a:bodyPr vert="horz" lIns="0" tIns="0" rIns="0" bIns="0" rtlCol="0" anchor="t">
            <a:normAutofit fontScale="55000" lnSpcReduction="20000"/>
          </a:bodyPr>
          <a:lstStyle/>
          <a:p>
            <a:pPr>
              <a:spcAft>
                <a:spcPts val="300"/>
              </a:spcAft>
            </a:pPr>
            <a:r>
              <a:rPr lang="cs-CZ" sz="4200" spc="300" dirty="0">
                <a:latin typeface="Calibri"/>
                <a:cs typeface="Calibri"/>
              </a:rPr>
              <a:t>Robert Plaga</a:t>
            </a:r>
          </a:p>
          <a:p>
            <a:r>
              <a:rPr lang="cs-CZ" sz="3500" dirty="0">
                <a:latin typeface="Calibri"/>
                <a:cs typeface="Calibri"/>
              </a:rPr>
              <a:t>23. září 2021</a:t>
            </a:r>
          </a:p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376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F13A50D-2486-47A7-B1B6-9221F175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10</a:t>
            </a:fld>
            <a:endParaRPr lang="cs-CZ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2D2A6F97-EB04-46A3-AF0F-7AF655C4E5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446968"/>
              </p:ext>
            </p:extLst>
          </p:nvPr>
        </p:nvGraphicFramePr>
        <p:xfrm>
          <a:off x="475129" y="466343"/>
          <a:ext cx="10927977" cy="5710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2564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D1B48A-0A5B-4576-BDA7-347E1C5F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Nezávislý pohled na vývoj platů ve školství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EA1BF0-01AC-4DA9-8FA6-F06CAF7B2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440873"/>
            <a:ext cx="10515600" cy="5080000"/>
          </a:xfrm>
        </p:spPr>
        <p:txBody>
          <a:bodyPr/>
          <a:lstStyle/>
          <a:p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 7/2021 – IDEA CERGE-EI, Münich, Smolka, srpen 2021</a:t>
            </a:r>
          </a:p>
          <a:p>
            <a:pPr algn="just"/>
            <a:r>
              <a:rPr lang="cs-CZ" dirty="0"/>
              <a:t>Relativní platy učitelů v České republice (ČR) patřily až do roku 2017/2018 k nejnižším v rámci zemí EU i několika desítek ekonomicky </a:t>
            </a:r>
            <a:r>
              <a:rPr lang="cs-CZ"/>
              <a:t>nejvyspělejších zemí světa </a:t>
            </a:r>
            <a:r>
              <a:rPr lang="cs-CZ" dirty="0"/>
              <a:t>(OECD). Díky nebývale dynamickému tempu zvyšování v posledních letech však v roce 2021 téměř dosáhnou úrovně průměru OECD i EU, tedy zhruba 90 % průměru mezd vysokoškolsky vzdělaných zaměstnanců v ekonomice. </a:t>
            </a:r>
            <a:r>
              <a:rPr lang="cs-CZ" b="1" dirty="0"/>
              <a:t>Končící vláda Andreje </a:t>
            </a:r>
            <a:r>
              <a:rPr lang="cs-CZ" b="1" dirty="0" err="1"/>
              <a:t>Babiše</a:t>
            </a:r>
            <a:r>
              <a:rPr lang="cs-CZ" b="1" dirty="0"/>
              <a:t> tak naplní slib ze svého programového prohlášení z léta roku 2018.</a:t>
            </a:r>
          </a:p>
          <a:p>
            <a:pPr algn="just"/>
            <a:r>
              <a:rPr lang="cs-CZ" dirty="0"/>
              <a:t>Udržení dosažené relativní úrovně učitelských platů bude vyžadovat, aby české vlády zvyšovaly platy učitelů tempem růstu nominálních mezd v ekonomice. V několika dalších letech je třeba navíc rozpočtově počítat i s potřebou růstu počtu učitelů.</a:t>
            </a:r>
          </a:p>
          <a:p>
            <a:pPr algn="just"/>
            <a:r>
              <a:rPr lang="cs-CZ" dirty="0"/>
              <a:t>V roce 2020, stejně jako v roce 2019, nejvíce rostly relativní platy nejmladších učitelů, které jsou v současnosti vůči starším věkovým skupinám učitelů zdaleka nejatraktivnější.</a:t>
            </a:r>
          </a:p>
          <a:p>
            <a:pPr algn="just"/>
            <a:r>
              <a:rPr lang="cs-CZ" dirty="0"/>
              <a:t>Po roce 2019 i v roce 2020 došlo k dalšímu výraznému nárůstu podílu nadtarifní složky platů učitelů. Nezanedbatelná část celkového navýšení učitelských platů se tedy promítla do nadtarifních složek, jak bylo původně vládou přislíbeno.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1F84872-E834-4E16-B59C-80F8603DC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6072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D4FC8DF-FAEC-44C5-A28C-169B465A8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12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CBFEECF-A6D7-4685-B4FA-24D863A0D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45" y="251359"/>
            <a:ext cx="10402201" cy="58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41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D5C8D85-E26C-4A96-8102-49B6E1595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13</a:t>
            </a:fld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08A54BB-D463-4E5B-B63B-C30DFD254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13" y="-1"/>
            <a:ext cx="11134041" cy="63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17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874CDC9-CE27-4F05-AA3C-94AA6543D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14</a:t>
            </a:fld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A31CE2D-BFA2-4798-81D7-C9615F0BA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18" y="0"/>
            <a:ext cx="10668000" cy="629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83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D32B12C-AC6A-47D5-89F6-14C3FB3F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15</a:t>
            </a:fld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F8D6585-A695-4512-900B-A1E1061B5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26" y="186385"/>
            <a:ext cx="11037455" cy="606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4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976703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4400" dirty="0">
                <a:latin typeface="Calibri"/>
                <a:cs typeface="Calibri"/>
              </a:rPr>
              <a:t>Konference Školství 2022</a:t>
            </a:r>
            <a:br>
              <a:rPr lang="cs-CZ" sz="4400" dirty="0"/>
            </a:br>
            <a:br>
              <a:rPr lang="cs-CZ" sz="4400" dirty="0"/>
            </a:br>
            <a:r>
              <a:rPr lang="cs-CZ" b="1" dirty="0">
                <a:latin typeface="Calibri"/>
                <a:cs typeface="Calibri"/>
              </a:rPr>
              <a:t>dopady pandemie na školství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cs-CZ" dirty="0">
                <a:latin typeface="Calibri"/>
                <a:cs typeface="Calibri"/>
              </a:rPr>
              <a:t>září 2021</a:t>
            </a:r>
          </a:p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6809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64AA3F-812E-4D76-BFF1-FF82A81D9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00" y="936001"/>
            <a:ext cx="10838169" cy="344159"/>
          </a:xfrm>
        </p:spPr>
        <p:txBody>
          <a:bodyPr/>
          <a:lstStyle/>
          <a:p>
            <a:r>
              <a:rPr lang="cs-CZ" dirty="0"/>
              <a:t>distanční vzdělávání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409F27F-1D5A-423D-96D5-AD18CE6E6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825625"/>
            <a:ext cx="7106809" cy="4351338"/>
          </a:xfrm>
        </p:spPr>
        <p:txBody>
          <a:bodyPr/>
          <a:lstStyle/>
          <a:p>
            <a:pPr lvl="1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Přineslo řadu pozitiv a výzev do budoucna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Zaměření společnosti na vzdělávání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Učitelská profese posílila na trhu práce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Důraz na to: CO – jaký OBJEM – JAK učit – jak HODNOTIT	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Diskuze o výzvách 21.století pro uplatnění absolventů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Digitalizace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lvl="1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Zvýraznila slabiny, na které je nutné reagovat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dirty="0"/>
              <a:t>Nerovnosti mezi školami a regiony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dirty="0"/>
              <a:t>Fragmentace odborných a podpůrných kapacit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dirty="0"/>
              <a:t>Obtížná komunikace mezi množstvím aktérů</a:t>
            </a:r>
          </a:p>
          <a:p>
            <a:pPr marL="450900" lvl="1" indent="-342900">
              <a:buFont typeface="Arial" panose="020B0604020202020204" pitchFamily="34" charset="0"/>
              <a:buChar char="•"/>
            </a:pPr>
            <a:r>
              <a:rPr lang="cs-CZ" dirty="0"/>
              <a:t>JAK kvalitně připravovat a podporovat pedagogy na jejich dráze</a:t>
            </a:r>
          </a:p>
          <a:p>
            <a:pPr lvl="2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1B4F95E-6399-4FCF-90F5-65F0477D8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17</a:t>
            </a:fld>
            <a:endParaRPr lang="cs-CZ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98093FBF-071E-4EB3-92D4-BAC971F19975}"/>
              </a:ext>
            </a:extLst>
          </p:cNvPr>
          <p:cNvGrpSpPr/>
          <p:nvPr/>
        </p:nvGrpSpPr>
        <p:grpSpPr>
          <a:xfrm>
            <a:off x="8029997" y="1825625"/>
            <a:ext cx="3537772" cy="3389839"/>
            <a:chOff x="8029997" y="1825625"/>
            <a:chExt cx="3537772" cy="3389839"/>
          </a:xfrm>
        </p:grpSpPr>
        <p:pic>
          <p:nvPicPr>
            <p:cNvPr id="6146" name="Picture 2" descr="https://scontent-prg1-1.xx.fbcdn.net/v/t1.6435-9/s600x600/170531411_1807515382790321_6072041144997468853_n.png?_nc_cat=104&amp;ccb=1-5&amp;_nc_sid=730e14&amp;_nc_ohc=P1H1PrJRRgAAX9w3nVQ&amp;_nc_ht=scontent-prg1-1.xx&amp;oh=56c7aa296b88b15d55b367ba28fcbe7d&amp;oe=616DFB3F">
              <a:extLst>
                <a:ext uri="{FF2B5EF4-FFF2-40B4-BE49-F238E27FC236}">
                  <a16:creationId xmlns:a16="http://schemas.microsoft.com/office/drawing/2014/main" id="{307ABE7B-A580-408B-BA31-B307FE0F9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9998" y="1825625"/>
              <a:ext cx="3537771" cy="29658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 descr="Může jít o obrázek one or more people a text">
              <a:extLst>
                <a:ext uri="{FF2B5EF4-FFF2-40B4-BE49-F238E27FC236}">
                  <a16:creationId xmlns:a16="http://schemas.microsoft.com/office/drawing/2014/main" id="{C44B6477-B5B8-4AED-A94A-2DCBDECE0E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9997" y="3703401"/>
              <a:ext cx="1803625" cy="15120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Může jít o obrázek 1 person a text">
              <a:extLst>
                <a:ext uri="{FF2B5EF4-FFF2-40B4-BE49-F238E27FC236}">
                  <a16:creationId xmlns:a16="http://schemas.microsoft.com/office/drawing/2014/main" id="{70771863-66EF-4DFE-87B4-7DDAE3E508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4144" y="3703402"/>
              <a:ext cx="1803624" cy="1512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Nadpis 1">
            <a:extLst>
              <a:ext uri="{FF2B5EF4-FFF2-40B4-BE49-F238E27FC236}">
                <a16:creationId xmlns:a16="http://schemas.microsoft.com/office/drawing/2014/main" id="{6FD6558C-FD26-4FFD-A17D-FB170BD0C42D}"/>
              </a:ext>
            </a:extLst>
          </p:cNvPr>
          <p:cNvSpPr txBox="1">
            <a:spLocks/>
          </p:cNvSpPr>
          <p:nvPr/>
        </p:nvSpPr>
        <p:spPr>
          <a:xfrm>
            <a:off x="729599" y="1444094"/>
            <a:ext cx="10838169" cy="34415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 cap="all" baseline="0">
                <a:solidFill>
                  <a:srgbClr val="428D96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cs-CZ" b="1" dirty="0"/>
              <a:t>Děkujeme!</a:t>
            </a:r>
          </a:p>
        </p:txBody>
      </p:sp>
    </p:spTree>
    <p:extLst>
      <p:ext uri="{BB962C8B-B14F-4D97-AF65-F5344CB8AC3E}">
        <p14:creationId xmlns:p14="http://schemas.microsoft.com/office/powerpoint/2010/main" val="277594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2B612A-40E4-4735-8E75-92EA65F7B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Strategie vzdělávací politiky ČR do roku 2030+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0C91F82-1835-4578-AD3F-D9824B131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107950" lvl="0" indent="0">
              <a:buNone/>
            </a:pPr>
            <a:r>
              <a:rPr lang="cs-CZ" sz="2400" b="1" dirty="0"/>
              <a:t>Pandemie potvrdila cíle a myšlenky, na které upozorňuje Strategie 2030+</a:t>
            </a:r>
            <a:endParaRPr lang="cs-CZ" sz="2400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>
                <a:latin typeface="Calibri Light"/>
                <a:cs typeface="Calibri Light"/>
              </a:rPr>
              <a:t>Nerovnosti</a:t>
            </a:r>
            <a:r>
              <a:rPr lang="cs-CZ" dirty="0">
                <a:latin typeface="Calibri Light"/>
                <a:cs typeface="Calibri Light"/>
              </a:rPr>
              <a:t> v přístupu ke vzdělání a potřeba</a:t>
            </a:r>
            <a:r>
              <a:rPr lang="cs-CZ" b="1" dirty="0">
                <a:latin typeface="Calibri Light"/>
                <a:cs typeface="Calibri Light"/>
              </a:rPr>
              <a:t> individualizace </a:t>
            </a:r>
            <a:r>
              <a:rPr lang="cs-CZ" dirty="0">
                <a:latin typeface="Calibri Light"/>
                <a:cs typeface="Calibri Light"/>
              </a:rPr>
              <a:t>vzdělávání</a:t>
            </a: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 err="1"/>
              <a:t>Přehlcenost</a:t>
            </a:r>
            <a:r>
              <a:rPr lang="cs-CZ" b="1" dirty="0"/>
              <a:t> RVP</a:t>
            </a:r>
            <a:endParaRPr lang="cs-CZ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/>
              <a:t>Zaměření vzdělávání na kompetence</a:t>
            </a:r>
            <a:r>
              <a:rPr lang="cs-CZ" dirty="0"/>
              <a:t>, které by odpovídaly 21. století a pro </a:t>
            </a:r>
            <a:r>
              <a:rPr lang="cs-CZ" b="1" dirty="0"/>
              <a:t>celoživotní učení</a:t>
            </a:r>
            <a:endParaRPr lang="cs-CZ" b="1" dirty="0">
              <a:cs typeface="Calibri Light" panose="020F0302020204030204" pitchFamily="34" charset="0"/>
            </a:endParaRPr>
          </a:p>
          <a:p>
            <a:pPr marL="774700" lvl="4" indent="-342900">
              <a:buFont typeface="Arial" panose="020B0604020202020204" pitchFamily="34" charset="0"/>
              <a:buChar char="•"/>
            </a:pPr>
            <a:r>
              <a:rPr lang="cs-CZ" dirty="0"/>
              <a:t>aktivní občanský a osobní život</a:t>
            </a:r>
            <a:endParaRPr lang="cs-CZ" dirty="0">
              <a:cs typeface="Calibri Light" panose="020F0302020204030204" pitchFamily="34" charset="0"/>
            </a:endParaRPr>
          </a:p>
          <a:p>
            <a:pPr marL="774700" lvl="4" indent="-342900">
              <a:buFont typeface="Arial" panose="020B0604020202020204" pitchFamily="34" charset="0"/>
              <a:buChar char="•"/>
            </a:pPr>
            <a:r>
              <a:rPr lang="cs-CZ" dirty="0"/>
              <a:t>profesní úspěšnost – Průmysl 4.0, změna společnosti</a:t>
            </a:r>
            <a:r>
              <a:rPr lang="cs-CZ" b="1" dirty="0"/>
              <a:t>	</a:t>
            </a:r>
            <a:endParaRPr lang="cs-CZ" b="1" dirty="0">
              <a:cs typeface="Calibri Light" panose="020F0302020204030204" pitchFamily="34" charset="0"/>
            </a:endParaRPr>
          </a:p>
          <a:p>
            <a:pPr marL="774700" lvl="4" indent="-342900">
              <a:buFont typeface="Arial" panose="020B0604020202020204" pitchFamily="34" charset="0"/>
              <a:buChar char="•"/>
            </a:pPr>
            <a:r>
              <a:rPr lang="cs-CZ" dirty="0"/>
              <a:t>digitálních kompetence žáků i učitelů</a:t>
            </a:r>
            <a:endParaRPr lang="cs-CZ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/>
              <a:t>Formativní hodnocení </a:t>
            </a:r>
            <a:r>
              <a:rPr lang="cs-CZ" dirty="0"/>
              <a:t>důraz na průběžné hodnocení</a:t>
            </a:r>
            <a:endParaRPr lang="cs-CZ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dirty="0"/>
              <a:t>Přípravu a </a:t>
            </a:r>
            <a:r>
              <a:rPr lang="cs-CZ" b="1" dirty="0"/>
              <a:t>podporu pedagogů</a:t>
            </a:r>
            <a:endParaRPr lang="cs-CZ" b="1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/>
              <a:t>Důležitost spolupráce rodiny se školou</a:t>
            </a:r>
            <a:endParaRPr lang="cs-CZ" b="1" dirty="0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B0604020202020204" pitchFamily="34" charset="0"/>
              <a:buChar char="•"/>
            </a:pPr>
            <a:r>
              <a:rPr lang="cs-CZ" b="1" dirty="0"/>
              <a:t>Systémovou </a:t>
            </a:r>
            <a:r>
              <a:rPr lang="cs-CZ" dirty="0"/>
              <a:t>podporu škol a zřizovatelů (střední článek)</a:t>
            </a:r>
            <a:endParaRPr lang="cs-CZ" b="1" dirty="0">
              <a:cs typeface="Calibri Light" panose="020F0302020204030204" pitchFamily="34" charset="0"/>
            </a:endParaRPr>
          </a:p>
          <a:p>
            <a:pPr marL="107950" indent="0">
              <a:buNone/>
            </a:pPr>
            <a:endParaRPr lang="cs-CZ" dirty="0">
              <a:cs typeface="Calibri Light" panose="020F0302020204030204" pitchFamily="34" charset="0"/>
            </a:endParaRPr>
          </a:p>
          <a:p>
            <a:pPr marL="107950" indent="0">
              <a:buNone/>
            </a:pPr>
            <a:r>
              <a:rPr lang="cs-CZ" dirty="0">
                <a:latin typeface="Calibri Light"/>
                <a:cs typeface="Calibri Light"/>
              </a:rPr>
              <a:t>V reakci na Covid byla ještě více rozpracování část digitálního </a:t>
            </a:r>
            <a:r>
              <a:rPr lang="cs-CZ" dirty="0" err="1">
                <a:latin typeface="Calibri Light"/>
                <a:cs typeface="Calibri Light"/>
              </a:rPr>
              <a:t>vzděl</a:t>
            </a:r>
            <a:r>
              <a:rPr lang="cs-CZ" dirty="0">
                <a:latin typeface="Calibri Light"/>
                <a:cs typeface="Calibri Light"/>
              </a:rPr>
              <a:t>. a nerovností v přístupu ke vzdělávání </a:t>
            </a:r>
            <a:br>
              <a:rPr lang="cs-CZ" dirty="0"/>
            </a:br>
            <a:r>
              <a:rPr lang="cs-CZ" dirty="0">
                <a:latin typeface="Calibri Light"/>
                <a:cs typeface="Calibri Light"/>
              </a:rPr>
              <a:t>a byla doplněna pilotáž kombinované formy vzdělávání na ZŠ a SŠ </a:t>
            </a:r>
            <a:endParaRPr lang="cs-CZ" dirty="0">
              <a:cs typeface="Calibri Light"/>
            </a:endParaRPr>
          </a:p>
          <a:p>
            <a:pPr marL="107950" lvl="1"/>
            <a:r>
              <a:rPr lang="cs-CZ" dirty="0"/>
              <a:t>	</a:t>
            </a:r>
            <a:endParaRPr lang="cs-CZ" dirty="0">
              <a:cs typeface="Calibri Light" panose="020F030202020403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EB61358-0B2C-4416-A165-659C9744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18</a:t>
            </a:fld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86BF186-0189-493D-9D15-5A9113A61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9760" y="283780"/>
            <a:ext cx="2184806" cy="161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48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C64B85-7568-4847-8D54-4B40CD4B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CÍLENÁ podpora žáků A STUDENTŮ v roce 2021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F6DE327-010F-408E-B66F-8543DCF9E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825625"/>
            <a:ext cx="6823345" cy="4351338"/>
          </a:xfrm>
        </p:spPr>
        <p:txBody>
          <a:bodyPr/>
          <a:lstStyle/>
          <a:p>
            <a:r>
              <a:rPr lang="cs-CZ" b="1" dirty="0"/>
              <a:t>Systém pobídek na podporu docházky po návratu do škol </a:t>
            </a:r>
            <a:br>
              <a:rPr lang="cs-CZ" b="1" dirty="0"/>
            </a:br>
            <a:r>
              <a:rPr lang="cs-CZ" dirty="0"/>
              <a:t>obědy zdarma(MŠ, ZŠ), zvýšení příspěvku pro prvňáčky </a:t>
            </a:r>
            <a:br>
              <a:rPr lang="cs-CZ" dirty="0"/>
            </a:br>
            <a:endParaRPr lang="cs-CZ" dirty="0"/>
          </a:p>
          <a:p>
            <a:r>
              <a:rPr lang="cs-CZ" dirty="0"/>
              <a:t> </a:t>
            </a:r>
            <a:r>
              <a:rPr lang="cs-CZ" b="1" dirty="0"/>
              <a:t>Letní kempy v roce 2021 </a:t>
            </a:r>
            <a:br>
              <a:rPr lang="cs-CZ" b="1" dirty="0"/>
            </a:br>
            <a:r>
              <a:rPr lang="cs-CZ" dirty="0"/>
              <a:t>doplnění dílčích znalostí, duševní zdraví dětí, posílení sociálních vztahů s vrstevníky - 391 žadatelů v celkové výši 225 495 000 Kč</a:t>
            </a:r>
            <a:br>
              <a:rPr lang="cs-CZ" dirty="0"/>
            </a:br>
            <a:endParaRPr lang="cs-CZ" dirty="0"/>
          </a:p>
          <a:p>
            <a:r>
              <a:rPr lang="cs-CZ" b="1" dirty="0"/>
              <a:t>Národní plán doučování, 1.9. - 31.12.2021  </a:t>
            </a:r>
          </a:p>
          <a:p>
            <a:pPr marL="450850" lvl="1" indent="-3175">
              <a:buFont typeface="Arial" panose="020B0604020202020204" pitchFamily="34" charset="0"/>
              <a:buChar char="•"/>
            </a:pPr>
            <a:r>
              <a:rPr lang="cs-CZ" b="1" dirty="0"/>
              <a:t>	</a:t>
            </a:r>
            <a:r>
              <a:rPr lang="cs-CZ" dirty="0"/>
              <a:t>d</a:t>
            </a:r>
            <a:r>
              <a:rPr lang="cs-CZ" sz="1800" dirty="0"/>
              <a:t>louhodobý program – finance přímo do škol dle indexu</a:t>
            </a:r>
          </a:p>
          <a:p>
            <a:pPr marL="895350" lvl="1" indent="-447675">
              <a:buFont typeface="Arial" panose="020B0604020202020204" pitchFamily="34" charset="0"/>
              <a:buChar char="•"/>
            </a:pPr>
            <a:r>
              <a:rPr lang="cs-CZ" sz="1800" dirty="0"/>
              <a:t>doučování žáků a adaptační a socializační aktivity pro kolektivy</a:t>
            </a:r>
          </a:p>
          <a:p>
            <a:pPr marL="895350" lvl="1" indent="-447675">
              <a:buFont typeface="Arial" panose="020B0604020202020204" pitchFamily="34" charset="0"/>
              <a:buChar char="•"/>
            </a:pPr>
            <a:r>
              <a:rPr lang="cs-CZ" dirty="0"/>
              <a:t>metodická podpora: </a:t>
            </a:r>
            <a:r>
              <a:rPr lang="cs-CZ" u="sng" dirty="0">
                <a:hlinkClick r:id="rId2"/>
              </a:rPr>
              <a:t>https://doucovani.edu.cz/</a:t>
            </a:r>
            <a:r>
              <a:rPr lang="cs-CZ" dirty="0"/>
              <a:t>  </a:t>
            </a:r>
            <a:br>
              <a:rPr lang="cs-CZ" dirty="0"/>
            </a:br>
            <a:endParaRPr lang="cs-CZ" dirty="0"/>
          </a:p>
          <a:p>
            <a:pPr marL="434975" indent="-342900"/>
            <a:r>
              <a:rPr lang="cs-CZ" b="1" dirty="0"/>
              <a:t>Spolu po </a:t>
            </a:r>
            <a:r>
              <a:rPr lang="cs-CZ" b="1" dirty="0" err="1"/>
              <a:t>COVIDu</a:t>
            </a:r>
            <a:r>
              <a:rPr lang="cs-CZ" b="1" dirty="0"/>
              <a:t> </a:t>
            </a:r>
            <a:br>
              <a:rPr lang="cs-CZ" b="1" dirty="0"/>
            </a:br>
            <a:r>
              <a:rPr lang="cs-CZ" dirty="0"/>
              <a:t>pro žáky 1. a 2. ročníků nematuritních oborů, třídenní pobyty</a:t>
            </a:r>
            <a:endParaRPr lang="cs-CZ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0CDC6F4-15BA-4EAA-B0A1-376D8F9A5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19</a:t>
            </a:fld>
            <a:endParaRPr lang="cs-CZ" dirty="0"/>
          </a:p>
        </p:txBody>
      </p:sp>
      <p:pic>
        <p:nvPicPr>
          <p:cNvPr id="3074" name="Picture 2" descr="Může jít o obrázek 1 person a text that says 'MS MT MS Národni plán doučováni PRO ŽÁKY ZÁKLADNÍCH A STREDNÍCH ŠKOL'">
            <a:extLst>
              <a:ext uri="{FF2B5EF4-FFF2-40B4-BE49-F238E27FC236}">
                <a16:creationId xmlns:a16="http://schemas.microsoft.com/office/drawing/2014/main" id="{A5E0A013-4B2A-4CE2-BA9A-0B3533BD2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407" y="1800365"/>
            <a:ext cx="4036969" cy="375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94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793020"/>
            <a:ext cx="7824000" cy="2467992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Reforma financování</a:t>
            </a:r>
            <a:br>
              <a:rPr lang="cs-CZ" dirty="0"/>
            </a:br>
            <a:r>
              <a:rPr lang="cs-CZ" dirty="0"/>
              <a:t>regionálního školství</a:t>
            </a: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949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7784A-F5CC-4489-B6DE-D12CB8728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Aktivity </a:t>
            </a:r>
            <a:r>
              <a:rPr lang="cs-CZ" dirty="0" err="1"/>
              <a:t>mšmt</a:t>
            </a:r>
            <a:r>
              <a:rPr lang="cs-CZ" dirty="0"/>
              <a:t> zaměřené na zmírnění dopadů uzávěry škol na vzdělávání v r.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257DE-E560-4258-BCDD-A3B94116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20</a:t>
            </a:fld>
            <a:endParaRPr lang="cs-CZ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5369793-FE0A-4469-91F9-D1912909F004}"/>
              </a:ext>
            </a:extLst>
          </p:cNvPr>
          <p:cNvGraphicFramePr/>
          <p:nvPr>
            <p:extLst/>
          </p:nvPr>
        </p:nvGraphicFramePr>
        <p:xfrm>
          <a:off x="729599" y="1558139"/>
          <a:ext cx="10838169" cy="4580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0266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93B111-D8F6-4994-B1D5-5CE19CC5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NÁRODNÍ PLÁN OBNOVY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145DD55-D747-433A-887B-3D6DE0D803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E154A046-55E1-4ACE-8EC1-A104B7F74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009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29A419-8FAB-4CB8-B600-D8909C979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Komponenty ve vlastnictví </a:t>
            </a:r>
            <a:r>
              <a:rPr lang="cs-CZ" dirty="0" err="1"/>
              <a:t>mšmt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1737C93-E4E8-491B-B003-9A9CE9316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496762"/>
            <a:ext cx="10515600" cy="4351338"/>
          </a:xfrm>
        </p:spPr>
        <p:txBody>
          <a:bodyPr/>
          <a:lstStyle/>
          <a:p>
            <a:pPr marL="108000" indent="0">
              <a:buNone/>
            </a:pPr>
            <a:r>
              <a:rPr lang="cs-CZ" sz="2000" b="1" u="sng" dirty="0"/>
              <a:t>3. pilíř VZDĚLÁVÁNÍ A TRH PRÁCE</a:t>
            </a:r>
          </a:p>
          <a:p>
            <a:pPr marL="108000" indent="0">
              <a:buNone/>
            </a:pPr>
            <a:r>
              <a:rPr lang="cs-CZ" sz="2000" b="1" i="1" dirty="0"/>
              <a:t>3.1 Inovace ve vzdělávání v kontextu digitalizace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Alokace: </a:t>
            </a:r>
            <a:r>
              <a:rPr lang="cs-CZ" b="1" dirty="0"/>
              <a:t>4,857 mld. Kč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Způsobilí příjemci: </a:t>
            </a:r>
            <a:r>
              <a:rPr lang="cs-CZ" b="1" dirty="0"/>
              <a:t>mateřské školy, základní školy a střední školy - veřejné i neveřejné</a:t>
            </a:r>
          </a:p>
          <a:p>
            <a:pPr marL="108000" indent="0">
              <a:buNone/>
            </a:pPr>
            <a:endParaRPr lang="cs-CZ" sz="400" dirty="0"/>
          </a:p>
          <a:p>
            <a:pPr marL="108000" indent="0">
              <a:buNone/>
            </a:pPr>
            <a:r>
              <a:rPr lang="cs-CZ" sz="2000" b="1" i="1" dirty="0"/>
              <a:t>3.2 Adaptace kapacity a zaměření školních programů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Alokace: </a:t>
            </a:r>
            <a:r>
              <a:rPr lang="cs-CZ" b="1" dirty="0"/>
              <a:t>13,156 mld. Kč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Způsobilí příjemci: </a:t>
            </a:r>
            <a:r>
              <a:rPr lang="cs-CZ" b="1" dirty="0"/>
              <a:t>základní školy a střední školy - veřejné i neveřejné, veřejné vysoké školy</a:t>
            </a:r>
          </a:p>
          <a:p>
            <a:pPr marL="108000" indent="0">
              <a:buNone/>
            </a:pPr>
            <a:endParaRPr lang="cs-CZ" sz="3600" dirty="0"/>
          </a:p>
          <a:p>
            <a:pPr marL="108000" indent="0">
              <a:buNone/>
            </a:pPr>
            <a:r>
              <a:rPr lang="cs-CZ" sz="2000" b="1" u="sng" dirty="0"/>
              <a:t>5. pilíř VÝZKUM, VÝVOJ A INOVACE</a:t>
            </a:r>
          </a:p>
          <a:p>
            <a:pPr marL="108000" indent="0">
              <a:buNone/>
            </a:pPr>
            <a:r>
              <a:rPr lang="cs-CZ" sz="2000" b="1" i="1" dirty="0"/>
              <a:t>5.1 Excelentní výzkum a vývoj v prioritních oblastech veřejného zájmu ve zdravotnictví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Alokace: </a:t>
            </a:r>
            <a:r>
              <a:rPr lang="cs-CZ" b="1" dirty="0"/>
              <a:t>5 mld. Kč</a:t>
            </a:r>
          </a:p>
          <a:p>
            <a:pPr marL="714375" lvl="1" indent="538163">
              <a:buFont typeface="Wingdings" panose="05000000000000000000" pitchFamily="2" charset="2"/>
              <a:buChar char="Ø"/>
            </a:pPr>
            <a:r>
              <a:rPr lang="cs-CZ" dirty="0"/>
              <a:t>Způsobilí příjemci: </a:t>
            </a:r>
            <a:r>
              <a:rPr lang="cs-CZ" b="1" dirty="0"/>
              <a:t>výzkumné organizace, podniky zabývající se výzkumem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6C70FD5-26E4-4F3B-A743-306183DEE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22</a:t>
            </a:fld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4C00C989-37AC-436C-8295-F9E8D72AC9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94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41E9EB-B734-4A58-8CD9-D00CDEAA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pro regionální školství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65D661-3E57-4AC5-9372-E323A230B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480720"/>
            <a:ext cx="10515600" cy="4351338"/>
          </a:xfrm>
        </p:spPr>
        <p:txBody>
          <a:bodyPr/>
          <a:lstStyle/>
          <a:p>
            <a:pPr marL="108000" indent="0">
              <a:buNone/>
            </a:pPr>
            <a:r>
              <a:rPr lang="cs-CZ" sz="2000" b="1" i="1" dirty="0"/>
              <a:t>3.1 Inovace ve vzdělávání v kontextu digitalizace</a:t>
            </a:r>
          </a:p>
          <a:p>
            <a:pPr marL="898525" indent="-215900">
              <a:buFont typeface="Wingdings" panose="05000000000000000000" pitchFamily="2" charset="2"/>
              <a:buChar char="Ø"/>
            </a:pPr>
            <a:r>
              <a:rPr lang="cs-CZ" dirty="0"/>
              <a:t>Přímá i nepřímá podpora školám k implementaci revidovaných RVP k novému pojetí informatiky a digitální gramotnosti</a:t>
            </a:r>
          </a:p>
          <a:p>
            <a:pPr marL="898525" indent="-215900">
              <a:buFont typeface="Wingdings" panose="05000000000000000000" pitchFamily="2" charset="2"/>
              <a:buChar char="Ø"/>
            </a:pPr>
            <a:endParaRPr lang="cs-CZ" dirty="0"/>
          </a:p>
          <a:p>
            <a:pPr marL="898525" indent="-215900">
              <a:buFont typeface="Wingdings" panose="05000000000000000000" pitchFamily="2" charset="2"/>
              <a:buChar char="Ø"/>
            </a:pPr>
            <a:r>
              <a:rPr lang="cs-CZ" dirty="0"/>
              <a:t>Finanční příspěvek na školení či jiné vzdělávací aktivity</a:t>
            </a:r>
          </a:p>
          <a:p>
            <a:pPr marL="898525" indent="-215900">
              <a:buFont typeface="Wingdings" panose="05000000000000000000" pitchFamily="2" charset="2"/>
              <a:buChar char="Ø"/>
            </a:pPr>
            <a:endParaRPr lang="cs-CZ" dirty="0"/>
          </a:p>
          <a:p>
            <a:pPr marL="898525" indent="-215900">
              <a:buFont typeface="Wingdings" panose="05000000000000000000" pitchFamily="2" charset="2"/>
              <a:buChar char="Ø"/>
            </a:pPr>
            <a:r>
              <a:rPr lang="cs-CZ" dirty="0"/>
              <a:t>Vybavení škol základními i pokročilými digitálními technologiemi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1DCA7F3-1EEA-4C91-AD5A-A1051356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23</a:t>
            </a:fld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B114A29-0A6F-41D2-BAAF-8A0A80304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91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41E9EB-B734-4A58-8CD9-D00CDEAA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pro regionální školství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65D661-3E57-4AC5-9372-E323A230B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480720"/>
            <a:ext cx="10515600" cy="4351338"/>
          </a:xfrm>
        </p:spPr>
        <p:txBody>
          <a:bodyPr/>
          <a:lstStyle/>
          <a:p>
            <a:pPr marL="108000" indent="0">
              <a:buNone/>
            </a:pPr>
            <a:r>
              <a:rPr lang="cs-CZ" sz="2000" b="1" i="1" dirty="0"/>
              <a:t>3.2 Adaptace kapacity a zaměření školních programů</a:t>
            </a:r>
          </a:p>
          <a:p>
            <a:pPr marL="449263" indent="0">
              <a:buNone/>
            </a:pPr>
            <a:r>
              <a:rPr lang="cs-CZ" dirty="0"/>
              <a:t>3.2.2 Podpora škol</a:t>
            </a:r>
          </a:p>
          <a:p>
            <a:pPr marL="1163638" indent="-215900">
              <a:buFont typeface="Wingdings" panose="05000000000000000000" pitchFamily="2" charset="2"/>
              <a:buChar char="Ø"/>
            </a:pPr>
            <a:r>
              <a:rPr lang="cs-CZ" dirty="0"/>
              <a:t>Komplexní podpora pro nejohroženější školy, které vykazují nadprůměrné zastoupení žáků ze socioekonomicky znevýhodněného prostředí</a:t>
            </a:r>
          </a:p>
          <a:p>
            <a:pPr marL="1163638" indent="-215900">
              <a:buFont typeface="Wingdings" panose="05000000000000000000" pitchFamily="2" charset="2"/>
              <a:buChar char="Ø"/>
            </a:pPr>
            <a:r>
              <a:rPr lang="cs-CZ" dirty="0"/>
              <a:t>Posílení pedagogických kompetencí pro práci s žáky z heterogenních skupin</a:t>
            </a:r>
          </a:p>
          <a:p>
            <a:pPr marL="947738" indent="0">
              <a:buNone/>
            </a:pPr>
            <a:endParaRPr lang="cs-CZ" dirty="0"/>
          </a:p>
          <a:p>
            <a:pPr marL="449263" indent="0">
              <a:buNone/>
            </a:pPr>
            <a:r>
              <a:rPr lang="cs-CZ" dirty="0"/>
              <a:t>3.2.3 Doučování žáků škol</a:t>
            </a:r>
          </a:p>
          <a:p>
            <a:pPr marL="1163638" indent="-215900">
              <a:buFont typeface="Wingdings" panose="05000000000000000000" pitchFamily="2" charset="2"/>
              <a:buChar char="Ø"/>
            </a:pPr>
            <a:r>
              <a:rPr lang="cs-CZ" dirty="0"/>
              <a:t>Navázání na Národní plán doučování</a:t>
            </a:r>
          </a:p>
          <a:p>
            <a:pPr marL="1163638" indent="-215900">
              <a:buFont typeface="Wingdings" panose="05000000000000000000" pitchFamily="2" charset="2"/>
              <a:buChar char="Ø"/>
            </a:pPr>
            <a:r>
              <a:rPr lang="cs-CZ" dirty="0"/>
              <a:t>Cílená podpora pro žáky ohrožené školním neúspěchem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1DCA7F3-1EEA-4C91-AD5A-A1051356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24</a:t>
            </a:fld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B114A29-0A6F-41D2-BAAF-8A0A80304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344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52BA10-2D93-48CB-9483-54F2F4C4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Reformy a investice: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AFD25EE-2109-4097-A4E3-85B21E0A4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4645"/>
          </a:xfrm>
        </p:spPr>
        <p:txBody>
          <a:bodyPr>
            <a:normAutofit/>
          </a:bodyPr>
          <a:lstStyle/>
          <a:p>
            <a:r>
              <a:rPr lang="cs-CZ" b="1" dirty="0"/>
              <a:t>1.1 Reforma kurikula a posílení IT vzdělávání</a:t>
            </a:r>
          </a:p>
          <a:p>
            <a:pPr marL="108000" indent="0">
              <a:buNone/>
            </a:pPr>
            <a:r>
              <a:rPr lang="cs-CZ" dirty="0"/>
              <a:t>Milník 1: Reforma kurikula RVP ZV a RVP G v oblasti informatického myšlení a digitální gramotnosti</a:t>
            </a:r>
          </a:p>
          <a:p>
            <a:pPr marL="108000" indent="0">
              <a:buNone/>
            </a:pPr>
            <a:r>
              <a:rPr lang="cs-CZ" dirty="0"/>
              <a:t>Milník 2: Implementace revidovaného kurikula RVP ZV a RVP G ve školách</a:t>
            </a:r>
          </a:p>
          <a:p>
            <a:pPr marL="108000" indent="0">
              <a:buNone/>
            </a:pPr>
            <a:endParaRPr lang="cs-CZ" b="1" dirty="0"/>
          </a:p>
          <a:p>
            <a:r>
              <a:rPr lang="cs-CZ" b="1" dirty="0"/>
              <a:t>1.2 Implementace revidovaného kurikula a rámce </a:t>
            </a:r>
            <a:r>
              <a:rPr lang="cs-CZ" b="1" dirty="0" err="1"/>
              <a:t>DigCompEdu</a:t>
            </a:r>
            <a:endParaRPr lang="cs-CZ" b="1" dirty="0"/>
          </a:p>
          <a:p>
            <a:pPr lvl="1"/>
            <a:r>
              <a:rPr lang="cs-CZ" dirty="0"/>
              <a:t>Milník 3: Digitální ekosystém pro školy</a:t>
            </a:r>
          </a:p>
          <a:p>
            <a:pPr lvl="1"/>
            <a:endParaRPr lang="cs-CZ" dirty="0"/>
          </a:p>
          <a:p>
            <a:r>
              <a:rPr lang="cs-CZ" b="1" dirty="0"/>
              <a:t>1.3 Vybavení škol digitálními technologiemi</a:t>
            </a:r>
          </a:p>
          <a:p>
            <a:pPr lvl="1"/>
            <a:r>
              <a:rPr lang="cs-CZ" dirty="0"/>
              <a:t>Cíl 3: Mobilní digitální technologie pro znevýhodněné žáky</a:t>
            </a:r>
          </a:p>
          <a:p>
            <a:pPr lvl="1"/>
            <a:r>
              <a:rPr lang="de-DE" dirty="0" err="1"/>
              <a:t>Cíl</a:t>
            </a:r>
            <a:r>
              <a:rPr lang="de-DE" dirty="0"/>
              <a:t> 4: </a:t>
            </a:r>
            <a:r>
              <a:rPr lang="de-DE" dirty="0" err="1"/>
              <a:t>Digitální</a:t>
            </a:r>
            <a:r>
              <a:rPr lang="de-DE" dirty="0"/>
              <a:t> </a:t>
            </a:r>
            <a:r>
              <a:rPr lang="de-DE" dirty="0" err="1"/>
              <a:t>technologie</a:t>
            </a:r>
            <a:r>
              <a:rPr lang="de-DE" dirty="0"/>
              <a:t> pro </a:t>
            </a:r>
            <a:r>
              <a:rPr lang="de-DE" dirty="0" err="1"/>
              <a:t>školy</a:t>
            </a:r>
            <a:endParaRPr lang="cs-CZ" dirty="0"/>
          </a:p>
          <a:p>
            <a:pPr marL="450900" lvl="1" indent="-342900">
              <a:buFontTx/>
              <a:buChar char="-"/>
            </a:pPr>
            <a:r>
              <a:rPr lang="cs-CZ" dirty="0"/>
              <a:t>Prevence digitální propasti </a:t>
            </a:r>
          </a:p>
          <a:p>
            <a:pPr marL="450900" lvl="1" indent="-342900">
              <a:buFontTx/>
              <a:buChar char="-"/>
            </a:pPr>
            <a:r>
              <a:rPr lang="cs-CZ" dirty="0"/>
              <a:t>Vybavení pro rozvoj informatického myšlení a digitální gramotnosti</a:t>
            </a:r>
          </a:p>
          <a:p>
            <a:pPr lvl="1"/>
            <a:r>
              <a:rPr lang="cs-CZ" dirty="0"/>
              <a:t>Cíl 5: Metodická podpora pro školy – síť IT guru a podpora z centra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AB21774-F319-4280-810C-708372A2B83D}"/>
              </a:ext>
            </a:extLst>
          </p:cNvPr>
          <p:cNvSpPr txBox="1"/>
          <p:nvPr/>
        </p:nvSpPr>
        <p:spPr>
          <a:xfrm>
            <a:off x="7427020" y="3293533"/>
            <a:ext cx="1243404" cy="369332"/>
          </a:xfrm>
          <a:prstGeom prst="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FFFF"/>
                </a:solidFill>
              </a:rPr>
              <a:t>562 mil. Kč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2A305CD-C0A4-4BDA-A076-F07EFC2633B7}"/>
              </a:ext>
            </a:extLst>
          </p:cNvPr>
          <p:cNvSpPr txBox="1"/>
          <p:nvPr/>
        </p:nvSpPr>
        <p:spPr>
          <a:xfrm>
            <a:off x="7430748" y="4228525"/>
            <a:ext cx="2334410" cy="369332"/>
          </a:xfrm>
          <a:prstGeom prst="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fontAlgn="base"/>
            <a:r>
              <a:rPr lang="cs-CZ" b="1" dirty="0">
                <a:solidFill>
                  <a:srgbClr val="FFFFFF"/>
                </a:solidFill>
              </a:rPr>
              <a:t>4 295 mil. Kč bez DPH</a:t>
            </a:r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F3EAB871-E93F-4D6E-ABF0-E66E9D329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026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41E9EB-B734-4A58-8CD9-D00CDEAA3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397" y="1514556"/>
            <a:ext cx="10838169" cy="622138"/>
          </a:xfrm>
        </p:spPr>
        <p:txBody>
          <a:bodyPr>
            <a:normAutofit fontScale="90000"/>
          </a:bodyPr>
          <a:lstStyle/>
          <a:p>
            <a:r>
              <a:rPr lang="cs-CZ" dirty="0"/>
              <a:t>Informace ke komponentám včetně možností jak získat finanční prostředky, které budou postupně konkretizovány, naleznete na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665D661-3E57-4AC5-9372-E323A230B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 algn="ctr">
              <a:buNone/>
            </a:pPr>
            <a:endParaRPr lang="cs-CZ" sz="2000" dirty="0">
              <a:hlinkClick r:id="rId3"/>
            </a:endParaRPr>
          </a:p>
          <a:p>
            <a:pPr marL="108000" indent="0" algn="ctr">
              <a:buNone/>
            </a:pPr>
            <a:r>
              <a:rPr lang="cs-CZ" sz="5400" dirty="0">
                <a:hlinkClick r:id="rId3"/>
              </a:rPr>
              <a:t>www.edu.cz/npo</a:t>
            </a:r>
            <a:r>
              <a:rPr lang="cs-CZ" sz="5400" dirty="0"/>
              <a:t>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1DCA7F3-1EEA-4C91-AD5A-A1051356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26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DBA1AF1-F1C1-487B-B02E-C48A064811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08488" y="550139"/>
            <a:ext cx="1607639" cy="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366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32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Zásady a cíle změny financování Regionálního školství od ledna 2020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Předvídatelnost</a:t>
            </a:r>
            <a:r>
              <a:rPr lang="cs-CZ" dirty="0"/>
              <a:t> – střednědobá až dlouhodobá stabilita systému, všichni vědí, s čím mohou při splnění stanovených podmínek počítat. Pravidla zřejmá z podzákonných předpisů (</a:t>
            </a:r>
            <a:r>
              <a:rPr lang="cs-CZ" dirty="0" err="1"/>
              <a:t>PHškoly</a:t>
            </a:r>
            <a:r>
              <a:rPr lang="cs-CZ" dirty="0"/>
              <a:t>/</a:t>
            </a:r>
            <a:r>
              <a:rPr lang="cs-CZ" dirty="0" err="1"/>
              <a:t>PHMax</a:t>
            </a:r>
            <a:r>
              <a:rPr lang="cs-CZ" dirty="0"/>
              <a:t>, </a:t>
            </a:r>
            <a:r>
              <a:rPr lang="cs-CZ" dirty="0" err="1"/>
              <a:t>PHasistent</a:t>
            </a:r>
            <a:r>
              <a:rPr lang="cs-CZ" dirty="0"/>
              <a:t>/</a:t>
            </a:r>
            <a:r>
              <a:rPr lang="cs-CZ" dirty="0" err="1"/>
              <a:t>PHAmax</a:t>
            </a:r>
            <a:r>
              <a:rPr lang="cs-CZ" dirty="0"/>
              <a:t>), model </a:t>
            </a:r>
            <a:r>
              <a:rPr lang="cs-CZ" dirty="0" err="1"/>
              <a:t>nepedagogů</a:t>
            </a:r>
            <a:r>
              <a:rPr lang="cs-CZ" dirty="0"/>
              <a:t>, ředitelé si mohou provést změny v organizaci vzdělávání.</a:t>
            </a:r>
          </a:p>
          <a:p>
            <a:r>
              <a:rPr lang="cs-CZ" b="1" dirty="0"/>
              <a:t>Transparentnost</a:t>
            </a:r>
            <a:r>
              <a:rPr lang="cs-CZ" dirty="0"/>
              <a:t> – jasná zákonná pravidla a konkrétní meze. </a:t>
            </a:r>
          </a:p>
          <a:p>
            <a:r>
              <a:rPr lang="cs-CZ" b="1" dirty="0"/>
              <a:t>Rovnost</a:t>
            </a:r>
            <a:r>
              <a:rPr lang="cs-CZ" dirty="0"/>
              <a:t> – neznamená, že všichni mají stejně, ale odchylky jsou důvodné. </a:t>
            </a:r>
          </a:p>
          <a:p>
            <a:r>
              <a:rPr lang="cs-CZ" b="1" dirty="0"/>
              <a:t>Efektivnější podpora státních priorit </a:t>
            </a:r>
            <a:r>
              <a:rPr lang="cs-CZ" dirty="0"/>
              <a:t>– stát nemusí své další priority v průběhu roku realizovat administrativně složitými kroky (rozvojové programy), už při rozpisu může stát cílit finanční prostředky do preferovaných oblastí. Od 1. 10. 2020 lze navíc další prostředky v průběhu roku poskytovat tzv. „ad hoc normativem“.</a:t>
            </a:r>
          </a:p>
          <a:p>
            <a:r>
              <a:rPr lang="cs-CZ" b="1" dirty="0"/>
              <a:t>Zvyšování kvality vzdělávání - </a:t>
            </a:r>
            <a:r>
              <a:rPr lang="cs-CZ" dirty="0"/>
              <a:t> nevytváří tlak na maximalizaci počtu žáků ve třídě a umožňuje dělení hodin výuky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3229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CBC7F9-5EC3-41BA-907E-295DD9561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Zvláštní příplatek – Příplatek za třídnictví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99C3DDA-22C3-402F-A165-0469D5D11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669316"/>
            <a:ext cx="9920471" cy="4684591"/>
          </a:xfrm>
        </p:spPr>
        <p:txBody>
          <a:bodyPr/>
          <a:lstStyle/>
          <a:p>
            <a:r>
              <a:rPr lang="cs-CZ" dirty="0"/>
              <a:t>Změna části B, přílohy č. 5 nařízení vlády č. 341/2017 Sb. účinná </a:t>
            </a:r>
            <a:r>
              <a:rPr lang="cs-CZ" b="1" dirty="0"/>
              <a:t>od 1. 9. 2021</a:t>
            </a:r>
          </a:p>
          <a:p>
            <a:r>
              <a:rPr lang="cs-CZ" dirty="0"/>
              <a:t>Sjednocení pro všechny druhy škol</a:t>
            </a:r>
          </a:p>
          <a:p>
            <a:r>
              <a:rPr lang="cs-CZ" dirty="0"/>
              <a:t>Příplatek za třídnictví nově stanoven ve výši </a:t>
            </a:r>
            <a:r>
              <a:rPr lang="cs-CZ" b="1" dirty="0"/>
              <a:t>1 500 až 3 000 Kč</a:t>
            </a:r>
            <a:r>
              <a:rPr lang="cs-CZ" dirty="0"/>
              <a:t>, </a:t>
            </a:r>
            <a:br>
              <a:rPr lang="cs-CZ" dirty="0"/>
            </a:br>
            <a:r>
              <a:rPr lang="cs-CZ" dirty="0"/>
              <a:t>				   původně 500 až 1 300 Kč nebo 750 až 2 500 Kč</a:t>
            </a:r>
          </a:p>
          <a:p>
            <a:endParaRPr lang="cs-CZ" dirty="0"/>
          </a:p>
          <a:p>
            <a:r>
              <a:rPr lang="cs-CZ" dirty="0"/>
              <a:t>Změna výše příplatku za třídnictví je zohledněna již rozpisem rozpočtu na rok 2021:</a:t>
            </a:r>
          </a:p>
          <a:p>
            <a:pPr lvl="2"/>
            <a:r>
              <a:rPr lang="cs-CZ" b="1" dirty="0"/>
              <a:t>Základní a střední školy a konzervatoře – </a:t>
            </a:r>
            <a:r>
              <a:rPr lang="cs-CZ" dirty="0"/>
              <a:t>promítnuto v normativu ostatních nárokových složek pro pedagogy, tj. </a:t>
            </a:r>
            <a:r>
              <a:rPr lang="cs-CZ" b="1" dirty="0"/>
              <a:t>normativ platů zvýšen o 1 500 Kč na měsíc</a:t>
            </a:r>
            <a:endParaRPr lang="cs-CZ" dirty="0"/>
          </a:p>
          <a:p>
            <a:pPr lvl="2"/>
            <a:r>
              <a:rPr lang="cs-CZ" b="1" dirty="0"/>
              <a:t>Základní umělecké školy a vyšší odborné školy –</a:t>
            </a:r>
            <a:r>
              <a:rPr lang="cs-CZ" dirty="0"/>
              <a:t> promítnuto v příslušném normativu, tj. </a:t>
            </a:r>
            <a:r>
              <a:rPr lang="cs-CZ" b="1" dirty="0"/>
              <a:t>mzdová složka normativu pro pedagogy zvýšena o 9 %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63FCC9-BFED-41BE-9F2D-34E7F916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628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CBC7F9-5EC3-41BA-907E-295DD9561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poskytnutí finančních prostředků na ICT vybavení v roce 2020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99C3DDA-22C3-402F-A165-0469D5D11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622612"/>
            <a:ext cx="10515600" cy="4554351"/>
          </a:xfrm>
        </p:spPr>
        <p:txBody>
          <a:bodyPr/>
          <a:lstStyle/>
          <a:p>
            <a:r>
              <a:rPr lang="cs-CZ" dirty="0"/>
              <a:t>Základním školám a nižším stupňům víceletých gymnázií celkem poskytnuto 1 326 385 116 Kč – „ad hoc normativ“ </a:t>
            </a:r>
          </a:p>
          <a:p>
            <a:r>
              <a:rPr lang="cs-CZ" dirty="0"/>
              <a:t>Podpořeno bylo celkem 4 102 škol.</a:t>
            </a:r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b="1" dirty="0"/>
          </a:p>
          <a:p>
            <a:endParaRPr lang="cs-CZ" dirty="0"/>
          </a:p>
          <a:p>
            <a:r>
              <a:rPr lang="cs-CZ" dirty="0"/>
              <a:t>Více zde </a:t>
            </a:r>
            <a:r>
              <a:rPr lang="cs-CZ" dirty="0">
                <a:hlinkClick r:id="rId2"/>
              </a:rPr>
              <a:t>https://www.msmt.cz/msmt-vydalo-zpravu-z-mimoradneho-setreni-k-distancni-vyuce</a:t>
            </a:r>
            <a:endParaRPr lang="cs-CZ" dirty="0"/>
          </a:p>
          <a:p>
            <a:endParaRPr lang="cs-CZ" b="1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63FCC9-BFED-41BE-9F2D-34E7F916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5</a:t>
            </a:fld>
            <a:endParaRPr lang="cs-CZ"/>
          </a:p>
        </p:txBody>
      </p:sp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id="{05C3C5E5-49F5-41DA-8412-BF44E5331A2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58546" y="2978869"/>
          <a:ext cx="5116529" cy="272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63092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7179982-1218-4797-A7BE-6A93610605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vývoj platů v regionálním školství</a:t>
            </a:r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585D089-BE5C-4ADA-92FE-5F6864FCE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3F23459-0EA1-4BD7-B4C3-FF0AEF4D707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95113" y="101600"/>
            <a:ext cx="496887" cy="365125"/>
          </a:xfrm>
        </p:spPr>
        <p:txBody>
          <a:bodyPr/>
          <a:lstStyle/>
          <a:p>
            <a:fld id="{323BD8D3-A9DD-40CB-A396-ADCE34852C7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171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99E8E516-9964-4BCA-8168-27B81A697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7</a:t>
            </a:fld>
            <a:endParaRPr lang="cs-CZ"/>
          </a:p>
        </p:txBody>
      </p:sp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3FB27EF4-9509-4D6C-9320-B47C7BF7F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592782"/>
              </p:ext>
            </p:extLst>
          </p:nvPr>
        </p:nvGraphicFramePr>
        <p:xfrm>
          <a:off x="315461" y="466343"/>
          <a:ext cx="11293833" cy="5764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49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1F78006D-DD5B-422D-817B-44ABF8FA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Vývoj platů v regionálním školství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5CC049E-8EF2-43A8-9E8A-28F061185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Různé zdroje dat, shodný trend</a:t>
            </a:r>
          </a:p>
          <a:p>
            <a:r>
              <a:rPr lang="cs-CZ" dirty="0"/>
              <a:t>MŠMT – nákladové (resortní) výkazy škol P1-04 – lze sledovat dle zdroje financování (MŠMT vs. ostatní)</a:t>
            </a:r>
          </a:p>
          <a:p>
            <a:r>
              <a:rPr lang="cs-CZ" dirty="0"/>
              <a:t>ČSÚ – strukturální mzdová statistika zaměstnanců, ISPV (MPSV) a ISP (MF) – zahrnuje všechny zdroje</a:t>
            </a:r>
          </a:p>
          <a:p>
            <a:r>
              <a:rPr lang="cs-CZ" dirty="0"/>
              <a:t>IDEA CERGE-EI – ISPV (MPSV) – zahrnuje všechny zdroje</a:t>
            </a:r>
          </a:p>
          <a:p>
            <a:pPr lvl="1"/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DB70388-550E-472E-90C1-AD3F4A31F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50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A5726F9E-CF0E-4AF8-8EC9-F48421045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9</a:t>
            </a:fld>
            <a:endParaRPr lang="cs-CZ"/>
          </a:p>
        </p:txBody>
      </p:sp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3F6F6DED-7599-4E10-B1B4-C349E28B6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105462"/>
              </p:ext>
            </p:extLst>
          </p:nvPr>
        </p:nvGraphicFramePr>
        <p:xfrm>
          <a:off x="300207" y="466343"/>
          <a:ext cx="11259333" cy="5858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43538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Vlastní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8D9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BB7C955369AA4AA666CDDE2B19260C" ma:contentTypeVersion="7" ma:contentTypeDescription="Vytvoří nový dokument" ma:contentTypeScope="" ma:versionID="ea00344fe860bd55796db21c533340fd">
  <xsd:schema xmlns:xsd="http://www.w3.org/2001/XMLSchema" xmlns:xs="http://www.w3.org/2001/XMLSchema" xmlns:p="http://schemas.microsoft.com/office/2006/metadata/properties" xmlns:ns3="d6facb4a-a0b8-4aaf-bd79-aa50ad93b7e2" xmlns:ns4="f3ab0115-52b5-4b40-86b0-fd251d971012" targetNamespace="http://schemas.microsoft.com/office/2006/metadata/properties" ma:root="true" ma:fieldsID="877a34306b25c45d3ca37864043680dd" ns3:_="" ns4:_="">
    <xsd:import namespace="d6facb4a-a0b8-4aaf-bd79-aa50ad93b7e2"/>
    <xsd:import namespace="f3ab0115-52b5-4b40-86b0-fd251d97101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acb4a-a0b8-4aaf-bd79-aa50ad93b7e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b0115-52b5-4b40-86b0-fd251d9710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6188F8-494F-4893-AB14-C336E9B4F78F}">
  <ds:schemaRefs>
    <ds:schemaRef ds:uri="http://schemas.microsoft.com/office/2006/documentManagement/types"/>
    <ds:schemaRef ds:uri="http://purl.org/dc/dcmitype/"/>
    <ds:schemaRef ds:uri="http://www.w3.org/XML/1998/namespace"/>
    <ds:schemaRef ds:uri="d6facb4a-a0b8-4aaf-bd79-aa50ad93b7e2"/>
    <ds:schemaRef ds:uri="f3ab0115-52b5-4b40-86b0-fd251d971012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6F733A3-C3F3-4112-89CF-40EDDA8BAC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A2EBB7-BE6B-4AAC-8184-6FE5D3987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acb4a-a0b8-4aaf-bd79-aa50ad93b7e2"/>
    <ds:schemaRef ds:uri="f3ab0115-52b5-4b40-86b0-fd251d9710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4472</TotalTime>
  <Words>1344</Words>
  <Application>Microsoft Office PowerPoint</Application>
  <PresentationFormat>Širokoúhlá obrazovka</PresentationFormat>
  <Paragraphs>228</Paragraphs>
  <Slides>27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Vlastní návrh</vt:lpstr>
      <vt:lpstr>   Konference Školství 2022  </vt:lpstr>
      <vt:lpstr>    Reforma financování regionálního školství</vt:lpstr>
      <vt:lpstr>Zásady a cíle změny financování Regionálního školství od ledna 2020</vt:lpstr>
      <vt:lpstr>Zvláštní příplatek – Příplatek za třídnictví</vt:lpstr>
      <vt:lpstr>poskytnutí finančních prostředků na ICT vybavení v roce 2020</vt:lpstr>
      <vt:lpstr>vývoj platů v regionálním školství</vt:lpstr>
      <vt:lpstr>Prezentace aplikace PowerPoint</vt:lpstr>
      <vt:lpstr>Vývoj platů v regionálním školství</vt:lpstr>
      <vt:lpstr>Prezentace aplikace PowerPoint</vt:lpstr>
      <vt:lpstr>Prezentace aplikace PowerPoint</vt:lpstr>
      <vt:lpstr>Nezávislý pohled na vývoj platů ve školství</vt:lpstr>
      <vt:lpstr>Prezentace aplikace PowerPoint</vt:lpstr>
      <vt:lpstr>Prezentace aplikace PowerPoint</vt:lpstr>
      <vt:lpstr>Prezentace aplikace PowerPoint</vt:lpstr>
      <vt:lpstr>Prezentace aplikace PowerPoint</vt:lpstr>
      <vt:lpstr>   Konference Školství 2022  dopady pandemie na školství</vt:lpstr>
      <vt:lpstr>distanční vzdělávání</vt:lpstr>
      <vt:lpstr>Strategie vzdělávací politiky ČR do roku 2030+</vt:lpstr>
      <vt:lpstr>CÍLENÁ podpora žáků A STUDENTŮ v roce 2021</vt:lpstr>
      <vt:lpstr>Aktivity mšmt zaměřené na zmírnění dopadů uzávěry škol na vzdělávání v r. 2021</vt:lpstr>
      <vt:lpstr>NÁRODNÍ PLÁN OBNOVY</vt:lpstr>
      <vt:lpstr>Komponenty ve vlastnictví mšmt</vt:lpstr>
      <vt:lpstr>Podpora pro regionální školství</vt:lpstr>
      <vt:lpstr>Podpora pro regionální školství</vt:lpstr>
      <vt:lpstr>Reformy a investice: </vt:lpstr>
      <vt:lpstr>Informace ke komponentám včetně možností jak získat finanční prostředky, které budou postupně konkretizovány, naleznete na </vt:lpstr>
      <vt:lpstr>Prezentace aplikace PowerPoint</vt:lpstr>
    </vt:vector>
  </TitlesOfParts>
  <Company>Ministerstvo školství, mládeže a tělovýchovy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Změny financování regionálního školství</dc:title>
  <dc:creator>Matušková Zuzana</dc:creator>
  <cp:lastModifiedBy>Fliegl Tomáš</cp:lastModifiedBy>
  <cp:revision>356</cp:revision>
  <cp:lastPrinted>2021-09-22T09:32:00Z</cp:lastPrinted>
  <dcterms:created xsi:type="dcterms:W3CDTF">2019-01-09T13:02:45Z</dcterms:created>
  <dcterms:modified xsi:type="dcterms:W3CDTF">2021-09-22T13:21:30Z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0x010100C7BB7C955369AA4AA666CDDE2B19260C</vt:lpwstr>
  </property>
</Properties>
</file>