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4" r:id="rId4"/>
    <p:sldId id="263" r:id="rId5"/>
    <p:sldId id="262" r:id="rId6"/>
    <p:sldId id="261" r:id="rId7"/>
    <p:sldId id="266" r:id="rId8"/>
    <p:sldId id="257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5E3F09-9258-4871-9018-1E652AFFBCB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1ADB7302-33D7-4706-A417-DA38AFE77735}" type="pres">
      <dgm:prSet presAssocID="{E95E3F09-9258-4871-9018-1E652AFFBCB6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82D4D12-B6B6-4BAD-82FF-05272F1CABA5}" type="presOf" srcId="{E95E3F09-9258-4871-9018-1E652AFFBCB6}" destId="{1ADB7302-33D7-4706-A417-DA38AFE77735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AC184B-18DF-456F-923E-136AC529531C}" type="doc">
      <dgm:prSet loTypeId="urn:microsoft.com/office/officeart/2005/8/layout/arrow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F14A501-CB6C-422E-A158-B4DB3BB83BF2}">
      <dgm:prSet phldrT="[Text]" custT="1"/>
      <dgm:spPr/>
      <dgm:t>
        <a:bodyPr/>
        <a:lstStyle/>
        <a:p>
          <a:r>
            <a:rPr lang="cs-CZ" sz="2800" dirty="0">
              <a:solidFill>
                <a:srgbClr val="0070C0"/>
              </a:solidFill>
            </a:rPr>
            <a:t>Rok 2018</a:t>
          </a:r>
        </a:p>
        <a:p>
          <a:r>
            <a:rPr lang="cs-CZ" sz="2800" dirty="0"/>
            <a:t>Oslavy 100 let vzniku republiky</a:t>
          </a:r>
        </a:p>
      </dgm:t>
    </dgm:pt>
    <dgm:pt modelId="{BAB4CFA2-31F2-4A5D-A5FE-BE0C526BE05E}" type="parTrans" cxnId="{A0D19572-25F0-4F78-80D1-F5A95C2E5040}">
      <dgm:prSet/>
      <dgm:spPr/>
      <dgm:t>
        <a:bodyPr/>
        <a:lstStyle/>
        <a:p>
          <a:endParaRPr lang="cs-CZ"/>
        </a:p>
      </dgm:t>
    </dgm:pt>
    <dgm:pt modelId="{44751B74-9BBD-4113-A4E0-7EA553446FBC}" type="sibTrans" cxnId="{A0D19572-25F0-4F78-80D1-F5A95C2E5040}">
      <dgm:prSet/>
      <dgm:spPr/>
      <dgm:t>
        <a:bodyPr/>
        <a:lstStyle/>
        <a:p>
          <a:endParaRPr lang="cs-CZ"/>
        </a:p>
      </dgm:t>
    </dgm:pt>
    <dgm:pt modelId="{E5F8A277-35E0-47F6-99FE-8B9FA215DFEC}">
      <dgm:prSet phldrT="[Text]" custT="1"/>
      <dgm:spPr/>
      <dgm:t>
        <a:bodyPr/>
        <a:lstStyle/>
        <a:p>
          <a:r>
            <a:rPr lang="cs-CZ" sz="2800" dirty="0">
              <a:solidFill>
                <a:srgbClr val="0070C0"/>
              </a:solidFill>
            </a:rPr>
            <a:t>Březen 2020</a:t>
          </a:r>
        </a:p>
        <a:p>
          <a:r>
            <a:rPr lang="cs-CZ" sz="2800" dirty="0"/>
            <a:t>Pozastavení kulturního života</a:t>
          </a:r>
        </a:p>
        <a:p>
          <a:r>
            <a:rPr lang="cs-CZ" sz="2400" dirty="0"/>
            <a:t>(přesun do online prostředí)</a:t>
          </a:r>
        </a:p>
      </dgm:t>
    </dgm:pt>
    <dgm:pt modelId="{48120DB7-49B9-4F6D-B261-40133B9C01D8}" type="parTrans" cxnId="{78682C9A-F627-42A6-9069-AA92ED63837C}">
      <dgm:prSet/>
      <dgm:spPr/>
      <dgm:t>
        <a:bodyPr/>
        <a:lstStyle/>
        <a:p>
          <a:endParaRPr lang="cs-CZ"/>
        </a:p>
      </dgm:t>
    </dgm:pt>
    <dgm:pt modelId="{B6C52F32-D500-4082-A6F6-F349944044C0}" type="sibTrans" cxnId="{78682C9A-F627-42A6-9069-AA92ED63837C}">
      <dgm:prSet/>
      <dgm:spPr/>
      <dgm:t>
        <a:bodyPr/>
        <a:lstStyle/>
        <a:p>
          <a:endParaRPr lang="cs-CZ"/>
        </a:p>
      </dgm:t>
    </dgm:pt>
    <dgm:pt modelId="{15AFFD47-4107-46C4-8E3B-308E18C0E319}">
      <dgm:prSet phldrT="[Text]" custT="1"/>
      <dgm:spPr/>
      <dgm:t>
        <a:bodyPr/>
        <a:lstStyle/>
        <a:p>
          <a:pPr marL="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rgbClr val="0070C0"/>
              </a:solidFill>
            </a:rPr>
            <a:t>Září 2021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chemeClr val="tx1"/>
              </a:solidFill>
              <a:latin typeface="Trebuchet MS" panose="020B0603020202020204"/>
              <a:ea typeface="+mn-ea"/>
              <a:cs typeface="+mn-cs"/>
            </a:rPr>
            <a:t>Doba </a:t>
          </a:r>
          <a:r>
            <a:rPr lang="cs-CZ" sz="2800" kern="1200" dirty="0" err="1">
              <a:solidFill>
                <a:schemeClr val="tx1"/>
              </a:solidFill>
              <a:latin typeface="Trebuchet MS" panose="020B0603020202020204"/>
              <a:ea typeface="+mn-ea"/>
              <a:cs typeface="+mn-cs"/>
            </a:rPr>
            <a:t>koronavirová</a:t>
          </a:r>
          <a:endParaRPr lang="cs-CZ" sz="2800" kern="1200" dirty="0">
            <a:solidFill>
              <a:schemeClr val="tx1"/>
            </a:solidFill>
            <a:latin typeface="Trebuchet MS" panose="020B0603020202020204"/>
            <a:ea typeface="+mn-ea"/>
            <a:cs typeface="+mn-cs"/>
          </a:endParaRPr>
        </a:p>
        <a:p>
          <a:pPr marL="0"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…Quo </a:t>
          </a:r>
          <a:r>
            <a:rPr lang="cs-CZ" sz="3600" kern="1200" dirty="0" err="1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vadis</a:t>
          </a: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, </a:t>
          </a:r>
          <a:r>
            <a:rPr lang="cs-CZ" sz="3600" kern="1200" dirty="0" err="1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cultura</a:t>
          </a: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…?</a:t>
          </a:r>
        </a:p>
      </dgm:t>
    </dgm:pt>
    <dgm:pt modelId="{A68EEC9C-1A40-471F-8498-283B902E3D6F}" type="parTrans" cxnId="{CF599199-3A48-4BEB-AC24-6D7D3859418E}">
      <dgm:prSet/>
      <dgm:spPr/>
      <dgm:t>
        <a:bodyPr/>
        <a:lstStyle/>
        <a:p>
          <a:endParaRPr lang="cs-CZ"/>
        </a:p>
      </dgm:t>
    </dgm:pt>
    <dgm:pt modelId="{5F633258-B699-4E9E-9906-8371EAA245BE}" type="sibTrans" cxnId="{CF599199-3A48-4BEB-AC24-6D7D3859418E}">
      <dgm:prSet/>
      <dgm:spPr/>
      <dgm:t>
        <a:bodyPr/>
        <a:lstStyle/>
        <a:p>
          <a:endParaRPr lang="cs-CZ"/>
        </a:p>
      </dgm:t>
    </dgm:pt>
    <dgm:pt modelId="{4B91B3B2-DD68-41C6-9B3F-0497C17C413B}" type="pres">
      <dgm:prSet presAssocID="{FBAC184B-18DF-456F-923E-136AC529531C}" presName="arrowDiagram" presStyleCnt="0">
        <dgm:presLayoutVars>
          <dgm:chMax val="5"/>
          <dgm:dir/>
          <dgm:resizeHandles val="exact"/>
        </dgm:presLayoutVars>
      </dgm:prSet>
      <dgm:spPr/>
    </dgm:pt>
    <dgm:pt modelId="{939D2946-CD2C-4050-AE56-A71C29C1B78F}" type="pres">
      <dgm:prSet presAssocID="{FBAC184B-18DF-456F-923E-136AC529531C}" presName="arrow" presStyleLbl="bgShp" presStyleIdx="0" presStyleCnt="1"/>
      <dgm:spPr/>
    </dgm:pt>
    <dgm:pt modelId="{E9A7D6C4-3BBE-41A0-99A6-3841640FD0F6}" type="pres">
      <dgm:prSet presAssocID="{FBAC184B-18DF-456F-923E-136AC529531C}" presName="arrowDiagram3" presStyleCnt="0"/>
      <dgm:spPr/>
    </dgm:pt>
    <dgm:pt modelId="{D872A2DF-3CBA-4052-912E-5BA3552C4617}" type="pres">
      <dgm:prSet presAssocID="{CF14A501-CB6C-422E-A158-B4DB3BB83BF2}" presName="bullet3a" presStyleLbl="node1" presStyleIdx="0" presStyleCnt="3"/>
      <dgm:spPr/>
    </dgm:pt>
    <dgm:pt modelId="{8E1749B7-40A1-4009-BCBE-7DA408158D55}" type="pres">
      <dgm:prSet presAssocID="{CF14A501-CB6C-422E-A158-B4DB3BB83BF2}" presName="textBox3a" presStyleLbl="revTx" presStyleIdx="0" presStyleCnt="3" custScaleY="107612" custLinFactNeighborX="1484" custLinFactNeighborY="10053">
        <dgm:presLayoutVars>
          <dgm:bulletEnabled val="1"/>
        </dgm:presLayoutVars>
      </dgm:prSet>
      <dgm:spPr/>
    </dgm:pt>
    <dgm:pt modelId="{AE2C1D68-1DC7-40F5-B1E8-E2D0F335FFE0}" type="pres">
      <dgm:prSet presAssocID="{E5F8A277-35E0-47F6-99FE-8B9FA215DFEC}" presName="bullet3b" presStyleLbl="node1" presStyleIdx="1" presStyleCnt="3"/>
      <dgm:spPr/>
    </dgm:pt>
    <dgm:pt modelId="{E21C800C-6303-4444-ABE3-FD66EAB1C167}" type="pres">
      <dgm:prSet presAssocID="{E5F8A277-35E0-47F6-99FE-8B9FA215DFEC}" presName="textBox3b" presStyleLbl="revTx" presStyleIdx="1" presStyleCnt="3" custScaleX="118062" custScaleY="83889" custLinFactNeighborX="5183" custLinFactNeighborY="4185">
        <dgm:presLayoutVars>
          <dgm:bulletEnabled val="1"/>
        </dgm:presLayoutVars>
      </dgm:prSet>
      <dgm:spPr/>
    </dgm:pt>
    <dgm:pt modelId="{BE1921FC-DEDB-4358-BA2D-04BD68FCC5E9}" type="pres">
      <dgm:prSet presAssocID="{15AFFD47-4107-46C4-8E3B-308E18C0E319}" presName="bullet3c" presStyleLbl="node1" presStyleIdx="2" presStyleCnt="3" custLinFactNeighborX="81005" custLinFactNeighborY="-52544"/>
      <dgm:spPr/>
    </dgm:pt>
    <dgm:pt modelId="{2C02089F-26BE-45EA-A182-D1C5B0A847DF}" type="pres">
      <dgm:prSet presAssocID="{15AFFD47-4107-46C4-8E3B-308E18C0E319}" presName="textBox3c" presStyleLbl="revTx" presStyleIdx="2" presStyleCnt="3" custScaleX="140521" custScaleY="88202" custLinFactNeighborX="11169" custLinFactNeighborY="-796">
        <dgm:presLayoutVars>
          <dgm:bulletEnabled val="1"/>
        </dgm:presLayoutVars>
      </dgm:prSet>
      <dgm:spPr/>
    </dgm:pt>
  </dgm:ptLst>
  <dgm:cxnLst>
    <dgm:cxn modelId="{27599D3B-1E4F-4ABA-94B3-AF1912FCFEB5}" type="presOf" srcId="{15AFFD47-4107-46C4-8E3B-308E18C0E319}" destId="{2C02089F-26BE-45EA-A182-D1C5B0A847DF}" srcOrd="0" destOrd="0" presId="urn:microsoft.com/office/officeart/2005/8/layout/arrow2"/>
    <dgm:cxn modelId="{A0D19572-25F0-4F78-80D1-F5A95C2E5040}" srcId="{FBAC184B-18DF-456F-923E-136AC529531C}" destId="{CF14A501-CB6C-422E-A158-B4DB3BB83BF2}" srcOrd="0" destOrd="0" parTransId="{BAB4CFA2-31F2-4A5D-A5FE-BE0C526BE05E}" sibTransId="{44751B74-9BBD-4113-A4E0-7EA553446FBC}"/>
    <dgm:cxn modelId="{08961C83-9DA7-4AD9-80AE-C007DBE28DBB}" type="presOf" srcId="{FBAC184B-18DF-456F-923E-136AC529531C}" destId="{4B91B3B2-DD68-41C6-9B3F-0497C17C413B}" srcOrd="0" destOrd="0" presId="urn:microsoft.com/office/officeart/2005/8/layout/arrow2"/>
    <dgm:cxn modelId="{CF599199-3A48-4BEB-AC24-6D7D3859418E}" srcId="{FBAC184B-18DF-456F-923E-136AC529531C}" destId="{15AFFD47-4107-46C4-8E3B-308E18C0E319}" srcOrd="2" destOrd="0" parTransId="{A68EEC9C-1A40-471F-8498-283B902E3D6F}" sibTransId="{5F633258-B699-4E9E-9906-8371EAA245BE}"/>
    <dgm:cxn modelId="{78682C9A-F627-42A6-9069-AA92ED63837C}" srcId="{FBAC184B-18DF-456F-923E-136AC529531C}" destId="{E5F8A277-35E0-47F6-99FE-8B9FA215DFEC}" srcOrd="1" destOrd="0" parTransId="{48120DB7-49B9-4F6D-B261-40133B9C01D8}" sibTransId="{B6C52F32-D500-4082-A6F6-F349944044C0}"/>
    <dgm:cxn modelId="{5E3416A2-31D7-4A70-9C2E-63E685B9A491}" type="presOf" srcId="{CF14A501-CB6C-422E-A158-B4DB3BB83BF2}" destId="{8E1749B7-40A1-4009-BCBE-7DA408158D55}" srcOrd="0" destOrd="0" presId="urn:microsoft.com/office/officeart/2005/8/layout/arrow2"/>
    <dgm:cxn modelId="{8F02D8F9-7787-415A-82E4-780DC562AF44}" type="presOf" srcId="{E5F8A277-35E0-47F6-99FE-8B9FA215DFEC}" destId="{E21C800C-6303-4444-ABE3-FD66EAB1C167}" srcOrd="0" destOrd="0" presId="urn:microsoft.com/office/officeart/2005/8/layout/arrow2"/>
    <dgm:cxn modelId="{39907C8F-2D79-468F-8CF5-C29D3088F265}" type="presParOf" srcId="{4B91B3B2-DD68-41C6-9B3F-0497C17C413B}" destId="{939D2946-CD2C-4050-AE56-A71C29C1B78F}" srcOrd="0" destOrd="0" presId="urn:microsoft.com/office/officeart/2005/8/layout/arrow2"/>
    <dgm:cxn modelId="{5917ABFA-DDBC-4444-8D9B-6B2A23B12CB1}" type="presParOf" srcId="{4B91B3B2-DD68-41C6-9B3F-0497C17C413B}" destId="{E9A7D6C4-3BBE-41A0-99A6-3841640FD0F6}" srcOrd="1" destOrd="0" presId="urn:microsoft.com/office/officeart/2005/8/layout/arrow2"/>
    <dgm:cxn modelId="{F2D8B793-7C14-455C-B67E-BEFA6F9A7A66}" type="presParOf" srcId="{E9A7D6C4-3BBE-41A0-99A6-3841640FD0F6}" destId="{D872A2DF-3CBA-4052-912E-5BA3552C4617}" srcOrd="0" destOrd="0" presId="urn:microsoft.com/office/officeart/2005/8/layout/arrow2"/>
    <dgm:cxn modelId="{0BE7F1BF-9ECD-45D9-8A9F-3C14CA63EEB9}" type="presParOf" srcId="{E9A7D6C4-3BBE-41A0-99A6-3841640FD0F6}" destId="{8E1749B7-40A1-4009-BCBE-7DA408158D55}" srcOrd="1" destOrd="0" presId="urn:microsoft.com/office/officeart/2005/8/layout/arrow2"/>
    <dgm:cxn modelId="{E35E8695-F406-43B9-940D-194739E1B735}" type="presParOf" srcId="{E9A7D6C4-3BBE-41A0-99A6-3841640FD0F6}" destId="{AE2C1D68-1DC7-40F5-B1E8-E2D0F335FFE0}" srcOrd="2" destOrd="0" presId="urn:microsoft.com/office/officeart/2005/8/layout/arrow2"/>
    <dgm:cxn modelId="{6BE0DC98-48A5-46F1-90E4-9E7EEEC56EDD}" type="presParOf" srcId="{E9A7D6C4-3BBE-41A0-99A6-3841640FD0F6}" destId="{E21C800C-6303-4444-ABE3-FD66EAB1C167}" srcOrd="3" destOrd="0" presId="urn:microsoft.com/office/officeart/2005/8/layout/arrow2"/>
    <dgm:cxn modelId="{893026A9-4CF2-4EA8-9276-BB250D033902}" type="presParOf" srcId="{E9A7D6C4-3BBE-41A0-99A6-3841640FD0F6}" destId="{BE1921FC-DEDB-4358-BA2D-04BD68FCC5E9}" srcOrd="4" destOrd="0" presId="urn:microsoft.com/office/officeart/2005/8/layout/arrow2"/>
    <dgm:cxn modelId="{6D1D43C4-D997-405D-8D15-35BFFF030C43}" type="presParOf" srcId="{E9A7D6C4-3BBE-41A0-99A6-3841640FD0F6}" destId="{2C02089F-26BE-45EA-A182-D1C5B0A847DF}" srcOrd="5" destOrd="0" presId="urn:microsoft.com/office/officeart/2005/8/layout/arrow2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CE227A-1A96-4569-9F81-D912EC73F786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0BC3816-6E3E-4640-AD1B-B19100022C3D}">
      <dgm:prSet phldrT="[Text]" custT="1"/>
      <dgm:spPr/>
      <dgm:t>
        <a:bodyPr/>
        <a:lstStyle/>
        <a:p>
          <a:r>
            <a:rPr lang="cs-CZ" sz="1800" b="1" dirty="0">
              <a:solidFill>
                <a:schemeClr val="accent2">
                  <a:lumMod val="50000"/>
                </a:schemeClr>
              </a:solidFill>
            </a:rPr>
            <a:t>Podíl výdajů MK  ČR na objemu výdajů státního rozpočtu 2018-2021</a:t>
          </a:r>
        </a:p>
      </dgm:t>
    </dgm:pt>
    <dgm:pt modelId="{82CB3CA5-0493-4F89-B96E-012B6E023AEF}" type="parTrans" cxnId="{5A339D33-9329-43C4-9743-D7DC205D7D9F}">
      <dgm:prSet/>
      <dgm:spPr/>
      <dgm:t>
        <a:bodyPr/>
        <a:lstStyle/>
        <a:p>
          <a:endParaRPr lang="cs-CZ"/>
        </a:p>
      </dgm:t>
    </dgm:pt>
    <dgm:pt modelId="{44930023-E736-4B9C-83F2-40516E4C9625}" type="sibTrans" cxnId="{5A339D33-9329-43C4-9743-D7DC205D7D9F}">
      <dgm:prSet/>
      <dgm:spPr/>
      <dgm:t>
        <a:bodyPr/>
        <a:lstStyle/>
        <a:p>
          <a:endParaRPr lang="cs-CZ"/>
        </a:p>
      </dgm:t>
    </dgm:pt>
    <dgm:pt modelId="{7487F35E-54CB-4276-A31F-F819848596F0}">
      <dgm:prSet phldrT="[Text]" custT="1"/>
      <dgm:spPr/>
      <dgm:t>
        <a:bodyPr/>
        <a:lstStyle/>
        <a:p>
          <a:r>
            <a:rPr lang="cs-CZ" sz="2800" b="1" dirty="0">
              <a:solidFill>
                <a:srgbClr val="0070C0"/>
              </a:solidFill>
            </a:rPr>
            <a:t>2021</a:t>
          </a:r>
        </a:p>
        <a:p>
          <a:endParaRPr lang="cs-CZ" sz="1200" b="1" dirty="0">
            <a:solidFill>
              <a:srgbClr val="0070C0"/>
            </a:solidFill>
          </a:endParaRPr>
        </a:p>
        <a:p>
          <a:r>
            <a:rPr lang="cs-CZ" sz="2800" b="1" dirty="0">
              <a:solidFill>
                <a:srgbClr val="0070C0"/>
              </a:solidFill>
            </a:rPr>
            <a:t>0,84 %</a:t>
          </a:r>
        </a:p>
      </dgm:t>
    </dgm:pt>
    <dgm:pt modelId="{4B0EB71C-6B73-4C70-8069-954F6DF9392F}" type="parTrans" cxnId="{3378DC0B-3870-4608-905A-4D436AD817F4}">
      <dgm:prSet/>
      <dgm:spPr/>
      <dgm:t>
        <a:bodyPr/>
        <a:lstStyle/>
        <a:p>
          <a:endParaRPr lang="cs-CZ"/>
        </a:p>
      </dgm:t>
    </dgm:pt>
    <dgm:pt modelId="{331F25D6-F599-46FE-B1F0-EB24B8AF600C}" type="sibTrans" cxnId="{3378DC0B-3870-4608-905A-4D436AD817F4}">
      <dgm:prSet/>
      <dgm:spPr/>
      <dgm:t>
        <a:bodyPr/>
        <a:lstStyle/>
        <a:p>
          <a:endParaRPr lang="cs-CZ"/>
        </a:p>
      </dgm:t>
    </dgm:pt>
    <dgm:pt modelId="{FD981519-08CA-48B4-AFC7-3B6E8944EAA4}">
      <dgm:prSet phldrT="[Text]" custT="1"/>
      <dgm:spPr/>
      <dgm:t>
        <a:bodyPr/>
        <a:lstStyle/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800" kern="1200" dirty="0"/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accent1">
                  <a:lumMod val="20000"/>
                  <a:lumOff val="80000"/>
                </a:schemeClr>
              </a:solidFill>
              <a:latin typeface="Trebuchet MS" panose="020B0603020202020204"/>
              <a:ea typeface="+mn-ea"/>
              <a:cs typeface="+mn-cs"/>
            </a:rPr>
            <a:t>2018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200" b="1" kern="1200" dirty="0">
            <a:solidFill>
              <a:schemeClr val="accent1">
                <a:lumMod val="20000"/>
                <a:lumOff val="80000"/>
              </a:schemeClr>
            </a:solidFill>
            <a:latin typeface="Trebuchet MS" panose="020B0603020202020204"/>
            <a:ea typeface="+mn-ea"/>
            <a:cs typeface="+mn-cs"/>
          </a:endParaRP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accent1">
                  <a:lumMod val="20000"/>
                  <a:lumOff val="80000"/>
                </a:schemeClr>
              </a:solidFill>
              <a:latin typeface="Trebuchet MS" panose="020B0603020202020204"/>
              <a:ea typeface="+mn-ea"/>
              <a:cs typeface="+mn-cs"/>
            </a:rPr>
            <a:t>1 %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300" kern="1200" dirty="0"/>
        </a:p>
      </dgm:t>
    </dgm:pt>
    <dgm:pt modelId="{80AEFFD1-6050-489A-8AEC-54E745E2A37E}" type="parTrans" cxnId="{B0CE69A3-3DB5-4C6B-BBCF-F3F178B27B0A}">
      <dgm:prSet/>
      <dgm:spPr/>
      <dgm:t>
        <a:bodyPr/>
        <a:lstStyle/>
        <a:p>
          <a:endParaRPr lang="cs-CZ"/>
        </a:p>
      </dgm:t>
    </dgm:pt>
    <dgm:pt modelId="{A8798B9E-03F9-467A-BDC3-261DA7E6D8FC}" type="sibTrans" cxnId="{B0CE69A3-3DB5-4C6B-BBCF-F3F178B27B0A}">
      <dgm:prSet/>
      <dgm:spPr/>
      <dgm:t>
        <a:bodyPr/>
        <a:lstStyle/>
        <a:p>
          <a:endParaRPr lang="cs-CZ"/>
        </a:p>
      </dgm:t>
    </dgm:pt>
    <dgm:pt modelId="{009C5A19-EF7A-42C1-800E-62B66C6B1A1E}">
      <dgm:prSet phldrT="[Text]" custT="1"/>
      <dgm:spPr/>
      <dgm:t>
        <a:bodyPr/>
        <a:lstStyle/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2019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 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0,98 %</a:t>
          </a:r>
        </a:p>
      </dgm:t>
    </dgm:pt>
    <dgm:pt modelId="{01BA780A-DAF2-4DE5-85E4-A6E7E010120A}" type="parTrans" cxnId="{4F0F8378-0AEA-41F7-9D81-6138F736F955}">
      <dgm:prSet/>
      <dgm:spPr/>
      <dgm:t>
        <a:bodyPr/>
        <a:lstStyle/>
        <a:p>
          <a:endParaRPr lang="cs-CZ"/>
        </a:p>
      </dgm:t>
    </dgm:pt>
    <dgm:pt modelId="{9B9BA617-F73D-45A3-85E7-EE146298CF53}" type="sibTrans" cxnId="{4F0F8378-0AEA-41F7-9D81-6138F736F955}">
      <dgm:prSet/>
      <dgm:spPr/>
      <dgm:t>
        <a:bodyPr/>
        <a:lstStyle/>
        <a:p>
          <a:endParaRPr lang="cs-CZ"/>
        </a:p>
      </dgm:t>
    </dgm:pt>
    <dgm:pt modelId="{3C8D5099-EFA0-46E1-ACD6-2D80E9FBEEE4}">
      <dgm:prSet phldrT="[Text]" custT="1"/>
      <dgm:spPr/>
      <dgm:t>
        <a:bodyPr/>
        <a:lstStyle/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2020</a:t>
          </a: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200" b="1" kern="1200" dirty="0">
            <a:solidFill>
              <a:schemeClr val="bg1"/>
            </a:solidFill>
            <a:latin typeface="Trebuchet MS" panose="020B0603020202020204"/>
            <a:ea typeface="+mn-ea"/>
            <a:cs typeface="+mn-cs"/>
          </a:endParaRPr>
        </a:p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 0,86 %</a:t>
          </a:r>
        </a:p>
      </dgm:t>
    </dgm:pt>
    <dgm:pt modelId="{16228430-150D-4FF7-8189-0F53C6CFC509}" type="parTrans" cxnId="{F60F8F16-B4B7-4CFF-BF8F-5BC00D5874A5}">
      <dgm:prSet/>
      <dgm:spPr/>
      <dgm:t>
        <a:bodyPr/>
        <a:lstStyle/>
        <a:p>
          <a:endParaRPr lang="cs-CZ"/>
        </a:p>
      </dgm:t>
    </dgm:pt>
    <dgm:pt modelId="{578084D7-A8E4-40EB-8F68-C9E9524AD674}" type="sibTrans" cxnId="{F60F8F16-B4B7-4CFF-BF8F-5BC00D5874A5}">
      <dgm:prSet/>
      <dgm:spPr/>
      <dgm:t>
        <a:bodyPr/>
        <a:lstStyle/>
        <a:p>
          <a:endParaRPr lang="cs-CZ"/>
        </a:p>
      </dgm:t>
    </dgm:pt>
    <dgm:pt modelId="{DB3D87CC-6F99-4246-909C-20EF1B2DB5C2}" type="pres">
      <dgm:prSet presAssocID="{79CE227A-1A96-4569-9F81-D912EC73F78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F413E05-D2B9-4369-B1D9-1A054E09398A}" type="pres">
      <dgm:prSet presAssocID="{C0BC3816-6E3E-4640-AD1B-B19100022C3D}" presName="centerShape" presStyleLbl="node0" presStyleIdx="0" presStyleCnt="1" custScaleX="116892" custScaleY="118824"/>
      <dgm:spPr/>
    </dgm:pt>
    <dgm:pt modelId="{CC9AD502-6E2E-40FC-8FC0-C3EC22E225F8}" type="pres">
      <dgm:prSet presAssocID="{7487F35E-54CB-4276-A31F-F819848596F0}" presName="node" presStyleLbl="node1" presStyleIdx="0" presStyleCnt="4" custScaleX="121614">
        <dgm:presLayoutVars>
          <dgm:bulletEnabled val="1"/>
        </dgm:presLayoutVars>
      </dgm:prSet>
      <dgm:spPr/>
    </dgm:pt>
    <dgm:pt modelId="{1046283F-8949-4DA7-A222-9B089F5E4925}" type="pres">
      <dgm:prSet presAssocID="{7487F35E-54CB-4276-A31F-F819848596F0}" presName="dummy" presStyleCnt="0"/>
      <dgm:spPr/>
    </dgm:pt>
    <dgm:pt modelId="{C899BE15-97EE-46BE-8396-D8D35F7B877E}" type="pres">
      <dgm:prSet presAssocID="{331F25D6-F599-46FE-B1F0-EB24B8AF600C}" presName="sibTrans" presStyleLbl="sibTrans2D1" presStyleIdx="0" presStyleCnt="4"/>
      <dgm:spPr/>
    </dgm:pt>
    <dgm:pt modelId="{808C962C-EFDE-45ED-BD1F-E001F58EFD0E}" type="pres">
      <dgm:prSet presAssocID="{FD981519-08CA-48B4-AFC7-3B6E8944EAA4}" presName="node" presStyleLbl="node1" presStyleIdx="1" presStyleCnt="4" custScaleX="128299">
        <dgm:presLayoutVars>
          <dgm:bulletEnabled val="1"/>
        </dgm:presLayoutVars>
      </dgm:prSet>
      <dgm:spPr/>
    </dgm:pt>
    <dgm:pt modelId="{5EEC3738-91F0-42E7-8448-59B697D9C239}" type="pres">
      <dgm:prSet presAssocID="{FD981519-08CA-48B4-AFC7-3B6E8944EAA4}" presName="dummy" presStyleCnt="0"/>
      <dgm:spPr/>
    </dgm:pt>
    <dgm:pt modelId="{F76F0CC3-9867-4B86-9D75-3C9AAEFCE4B0}" type="pres">
      <dgm:prSet presAssocID="{A8798B9E-03F9-467A-BDC3-261DA7E6D8FC}" presName="sibTrans" presStyleLbl="sibTrans2D1" presStyleIdx="1" presStyleCnt="4"/>
      <dgm:spPr/>
    </dgm:pt>
    <dgm:pt modelId="{02AB6AA2-6628-4BC5-A847-E62DD11F7340}" type="pres">
      <dgm:prSet presAssocID="{009C5A19-EF7A-42C1-800E-62B66C6B1A1E}" presName="node" presStyleLbl="node1" presStyleIdx="2" presStyleCnt="4" custScaleX="122163">
        <dgm:presLayoutVars>
          <dgm:bulletEnabled val="1"/>
        </dgm:presLayoutVars>
      </dgm:prSet>
      <dgm:spPr/>
    </dgm:pt>
    <dgm:pt modelId="{BE310A23-5E64-4CCA-B39B-F39ECFC91BC2}" type="pres">
      <dgm:prSet presAssocID="{009C5A19-EF7A-42C1-800E-62B66C6B1A1E}" presName="dummy" presStyleCnt="0"/>
      <dgm:spPr/>
    </dgm:pt>
    <dgm:pt modelId="{5D79D382-56D5-4EAE-A975-53B79C3967B0}" type="pres">
      <dgm:prSet presAssocID="{9B9BA617-F73D-45A3-85E7-EE146298CF53}" presName="sibTrans" presStyleLbl="sibTrans2D1" presStyleIdx="2" presStyleCnt="4"/>
      <dgm:spPr/>
    </dgm:pt>
    <dgm:pt modelId="{343D5D2B-26BF-4527-90D2-9972AB418620}" type="pres">
      <dgm:prSet presAssocID="{3C8D5099-EFA0-46E1-ACD6-2D80E9FBEEE4}" presName="node" presStyleLbl="node1" presStyleIdx="3" presStyleCnt="4" custScaleX="118885">
        <dgm:presLayoutVars>
          <dgm:bulletEnabled val="1"/>
        </dgm:presLayoutVars>
      </dgm:prSet>
      <dgm:spPr/>
    </dgm:pt>
    <dgm:pt modelId="{DE0ED3BD-7480-4D35-9EDB-724A00A67EE7}" type="pres">
      <dgm:prSet presAssocID="{3C8D5099-EFA0-46E1-ACD6-2D80E9FBEEE4}" presName="dummy" presStyleCnt="0"/>
      <dgm:spPr/>
    </dgm:pt>
    <dgm:pt modelId="{327036BF-5A9C-45A7-A108-7A52A0F7C92C}" type="pres">
      <dgm:prSet presAssocID="{578084D7-A8E4-40EB-8F68-C9E9524AD674}" presName="sibTrans" presStyleLbl="sibTrans2D1" presStyleIdx="3" presStyleCnt="4"/>
      <dgm:spPr/>
    </dgm:pt>
  </dgm:ptLst>
  <dgm:cxnLst>
    <dgm:cxn modelId="{401B9B07-7087-49DC-A31A-3631D3BAD457}" type="presOf" srcId="{9B9BA617-F73D-45A3-85E7-EE146298CF53}" destId="{5D79D382-56D5-4EAE-A975-53B79C3967B0}" srcOrd="0" destOrd="0" presId="urn:microsoft.com/office/officeart/2005/8/layout/radial6"/>
    <dgm:cxn modelId="{3378DC0B-3870-4608-905A-4D436AD817F4}" srcId="{C0BC3816-6E3E-4640-AD1B-B19100022C3D}" destId="{7487F35E-54CB-4276-A31F-F819848596F0}" srcOrd="0" destOrd="0" parTransId="{4B0EB71C-6B73-4C70-8069-954F6DF9392F}" sibTransId="{331F25D6-F599-46FE-B1F0-EB24B8AF600C}"/>
    <dgm:cxn modelId="{F60F8F16-B4B7-4CFF-BF8F-5BC00D5874A5}" srcId="{C0BC3816-6E3E-4640-AD1B-B19100022C3D}" destId="{3C8D5099-EFA0-46E1-ACD6-2D80E9FBEEE4}" srcOrd="3" destOrd="0" parTransId="{16228430-150D-4FF7-8189-0F53C6CFC509}" sibTransId="{578084D7-A8E4-40EB-8F68-C9E9524AD674}"/>
    <dgm:cxn modelId="{0F229E23-1110-46B1-8A29-53D39789B958}" type="presOf" srcId="{C0BC3816-6E3E-4640-AD1B-B19100022C3D}" destId="{6F413E05-D2B9-4369-B1D9-1A054E09398A}" srcOrd="0" destOrd="0" presId="urn:microsoft.com/office/officeart/2005/8/layout/radial6"/>
    <dgm:cxn modelId="{5A339D33-9329-43C4-9743-D7DC205D7D9F}" srcId="{79CE227A-1A96-4569-9F81-D912EC73F786}" destId="{C0BC3816-6E3E-4640-AD1B-B19100022C3D}" srcOrd="0" destOrd="0" parTransId="{82CB3CA5-0493-4F89-B96E-012B6E023AEF}" sibTransId="{44930023-E736-4B9C-83F2-40516E4C9625}"/>
    <dgm:cxn modelId="{F18B835B-FFB6-41F7-9072-1E34A28260CA}" type="presOf" srcId="{009C5A19-EF7A-42C1-800E-62B66C6B1A1E}" destId="{02AB6AA2-6628-4BC5-A847-E62DD11F7340}" srcOrd="0" destOrd="0" presId="urn:microsoft.com/office/officeart/2005/8/layout/radial6"/>
    <dgm:cxn modelId="{373CFD60-FDB6-4F24-9515-21059785262C}" type="presOf" srcId="{7487F35E-54CB-4276-A31F-F819848596F0}" destId="{CC9AD502-6E2E-40FC-8FC0-C3EC22E225F8}" srcOrd="0" destOrd="0" presId="urn:microsoft.com/office/officeart/2005/8/layout/radial6"/>
    <dgm:cxn modelId="{607D7C57-C160-4BB0-85D5-300540FE6C73}" type="presOf" srcId="{578084D7-A8E4-40EB-8F68-C9E9524AD674}" destId="{327036BF-5A9C-45A7-A108-7A52A0F7C92C}" srcOrd="0" destOrd="0" presId="urn:microsoft.com/office/officeart/2005/8/layout/radial6"/>
    <dgm:cxn modelId="{4F0F8378-0AEA-41F7-9D81-6138F736F955}" srcId="{C0BC3816-6E3E-4640-AD1B-B19100022C3D}" destId="{009C5A19-EF7A-42C1-800E-62B66C6B1A1E}" srcOrd="2" destOrd="0" parTransId="{01BA780A-DAF2-4DE5-85E4-A6E7E010120A}" sibTransId="{9B9BA617-F73D-45A3-85E7-EE146298CF53}"/>
    <dgm:cxn modelId="{3946ED87-366C-409A-8C5B-51C14B65C149}" type="presOf" srcId="{A8798B9E-03F9-467A-BDC3-261DA7E6D8FC}" destId="{F76F0CC3-9867-4B86-9D75-3C9AAEFCE4B0}" srcOrd="0" destOrd="0" presId="urn:microsoft.com/office/officeart/2005/8/layout/radial6"/>
    <dgm:cxn modelId="{B0CE69A3-3DB5-4C6B-BBCF-F3F178B27B0A}" srcId="{C0BC3816-6E3E-4640-AD1B-B19100022C3D}" destId="{FD981519-08CA-48B4-AFC7-3B6E8944EAA4}" srcOrd="1" destOrd="0" parTransId="{80AEFFD1-6050-489A-8AEC-54E745E2A37E}" sibTransId="{A8798B9E-03F9-467A-BDC3-261DA7E6D8FC}"/>
    <dgm:cxn modelId="{214461A8-D327-46C4-A780-68FB73DB1C65}" type="presOf" srcId="{79CE227A-1A96-4569-9F81-D912EC73F786}" destId="{DB3D87CC-6F99-4246-909C-20EF1B2DB5C2}" srcOrd="0" destOrd="0" presId="urn:microsoft.com/office/officeart/2005/8/layout/radial6"/>
    <dgm:cxn modelId="{337236D1-7239-4CC4-934C-9ADA9EBDF403}" type="presOf" srcId="{3C8D5099-EFA0-46E1-ACD6-2D80E9FBEEE4}" destId="{343D5D2B-26BF-4527-90D2-9972AB418620}" srcOrd="0" destOrd="0" presId="urn:microsoft.com/office/officeart/2005/8/layout/radial6"/>
    <dgm:cxn modelId="{34C0C2D9-32F1-409F-A28F-DD17DE74E884}" type="presOf" srcId="{FD981519-08CA-48B4-AFC7-3B6E8944EAA4}" destId="{808C962C-EFDE-45ED-BD1F-E001F58EFD0E}" srcOrd="0" destOrd="0" presId="urn:microsoft.com/office/officeart/2005/8/layout/radial6"/>
    <dgm:cxn modelId="{11E39EF4-712E-45AB-8617-B151E4115A7B}" type="presOf" srcId="{331F25D6-F599-46FE-B1F0-EB24B8AF600C}" destId="{C899BE15-97EE-46BE-8396-D8D35F7B877E}" srcOrd="0" destOrd="0" presId="urn:microsoft.com/office/officeart/2005/8/layout/radial6"/>
    <dgm:cxn modelId="{A5BB9D38-F59A-4353-9F8C-C7B1327FC8D3}" type="presParOf" srcId="{DB3D87CC-6F99-4246-909C-20EF1B2DB5C2}" destId="{6F413E05-D2B9-4369-B1D9-1A054E09398A}" srcOrd="0" destOrd="0" presId="urn:microsoft.com/office/officeart/2005/8/layout/radial6"/>
    <dgm:cxn modelId="{BFA4D8ED-6AA1-4040-B06E-C82E2D3352B3}" type="presParOf" srcId="{DB3D87CC-6F99-4246-909C-20EF1B2DB5C2}" destId="{CC9AD502-6E2E-40FC-8FC0-C3EC22E225F8}" srcOrd="1" destOrd="0" presId="urn:microsoft.com/office/officeart/2005/8/layout/radial6"/>
    <dgm:cxn modelId="{6FE2E371-DF12-4678-A3E0-6953268F4854}" type="presParOf" srcId="{DB3D87CC-6F99-4246-909C-20EF1B2DB5C2}" destId="{1046283F-8949-4DA7-A222-9B089F5E4925}" srcOrd="2" destOrd="0" presId="urn:microsoft.com/office/officeart/2005/8/layout/radial6"/>
    <dgm:cxn modelId="{54948878-65F9-4244-B561-7C9DA641CD6F}" type="presParOf" srcId="{DB3D87CC-6F99-4246-909C-20EF1B2DB5C2}" destId="{C899BE15-97EE-46BE-8396-D8D35F7B877E}" srcOrd="3" destOrd="0" presId="urn:microsoft.com/office/officeart/2005/8/layout/radial6"/>
    <dgm:cxn modelId="{9B2DB881-2936-4EBC-AF33-43F371C31EBD}" type="presParOf" srcId="{DB3D87CC-6F99-4246-909C-20EF1B2DB5C2}" destId="{808C962C-EFDE-45ED-BD1F-E001F58EFD0E}" srcOrd="4" destOrd="0" presId="urn:microsoft.com/office/officeart/2005/8/layout/radial6"/>
    <dgm:cxn modelId="{646FA07C-883F-403F-A988-19113D0FC181}" type="presParOf" srcId="{DB3D87CC-6F99-4246-909C-20EF1B2DB5C2}" destId="{5EEC3738-91F0-42E7-8448-59B697D9C239}" srcOrd="5" destOrd="0" presId="urn:microsoft.com/office/officeart/2005/8/layout/radial6"/>
    <dgm:cxn modelId="{19E8B09F-996F-424E-9F1C-064AF3554928}" type="presParOf" srcId="{DB3D87CC-6F99-4246-909C-20EF1B2DB5C2}" destId="{F76F0CC3-9867-4B86-9D75-3C9AAEFCE4B0}" srcOrd="6" destOrd="0" presId="urn:microsoft.com/office/officeart/2005/8/layout/radial6"/>
    <dgm:cxn modelId="{45B43DEC-8DAD-4B67-A9A5-03432689D5D9}" type="presParOf" srcId="{DB3D87CC-6F99-4246-909C-20EF1B2DB5C2}" destId="{02AB6AA2-6628-4BC5-A847-E62DD11F7340}" srcOrd="7" destOrd="0" presId="urn:microsoft.com/office/officeart/2005/8/layout/radial6"/>
    <dgm:cxn modelId="{B3513C36-D2BE-43AB-B58F-8C1D9527B669}" type="presParOf" srcId="{DB3D87CC-6F99-4246-909C-20EF1B2DB5C2}" destId="{BE310A23-5E64-4CCA-B39B-F39ECFC91BC2}" srcOrd="8" destOrd="0" presId="urn:microsoft.com/office/officeart/2005/8/layout/radial6"/>
    <dgm:cxn modelId="{8BB66DE9-4335-4401-A7C3-AAE3C31A190A}" type="presParOf" srcId="{DB3D87CC-6F99-4246-909C-20EF1B2DB5C2}" destId="{5D79D382-56D5-4EAE-A975-53B79C3967B0}" srcOrd="9" destOrd="0" presId="urn:microsoft.com/office/officeart/2005/8/layout/radial6"/>
    <dgm:cxn modelId="{F877D264-F87D-4616-AD6A-E0ACBCAFB2E4}" type="presParOf" srcId="{DB3D87CC-6F99-4246-909C-20EF1B2DB5C2}" destId="{343D5D2B-26BF-4527-90D2-9972AB418620}" srcOrd="10" destOrd="0" presId="urn:microsoft.com/office/officeart/2005/8/layout/radial6"/>
    <dgm:cxn modelId="{8E174B20-F3E8-4E59-AFE2-1C479117D452}" type="presParOf" srcId="{DB3D87CC-6F99-4246-909C-20EF1B2DB5C2}" destId="{DE0ED3BD-7480-4D35-9EDB-724A00A67EE7}" srcOrd="11" destOrd="0" presId="urn:microsoft.com/office/officeart/2005/8/layout/radial6"/>
    <dgm:cxn modelId="{7E174852-708F-40E4-9DF6-674FCA8F58DB}" type="presParOf" srcId="{DB3D87CC-6F99-4246-909C-20EF1B2DB5C2}" destId="{327036BF-5A9C-45A7-A108-7A52A0F7C92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9D2946-CD2C-4050-AE56-A71C29C1B78F}">
      <dsp:nvSpPr>
        <dsp:cNvPr id="0" name=""/>
        <dsp:cNvSpPr/>
      </dsp:nvSpPr>
      <dsp:spPr>
        <a:xfrm>
          <a:off x="0" y="227866"/>
          <a:ext cx="9634316" cy="6021447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872A2DF-3CBA-4052-912E-5BA3552C4617}">
      <dsp:nvSpPr>
        <dsp:cNvPr id="0" name=""/>
        <dsp:cNvSpPr/>
      </dsp:nvSpPr>
      <dsp:spPr>
        <a:xfrm>
          <a:off x="1223558" y="4383869"/>
          <a:ext cx="250492" cy="25049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1749B7-40A1-4009-BCBE-7DA408158D55}">
      <dsp:nvSpPr>
        <dsp:cNvPr id="0" name=""/>
        <dsp:cNvSpPr/>
      </dsp:nvSpPr>
      <dsp:spPr>
        <a:xfrm>
          <a:off x="1382117" y="4617825"/>
          <a:ext cx="2244795" cy="1872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731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rgbClr val="0070C0"/>
              </a:solidFill>
            </a:rPr>
            <a:t>Rok 2018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Oslavy 100 let vzniku republiky</a:t>
          </a:r>
        </a:p>
      </dsp:txBody>
      <dsp:txXfrm>
        <a:off x="1382117" y="4617825"/>
        <a:ext cx="2244795" cy="1872662"/>
      </dsp:txXfrm>
    </dsp:sp>
    <dsp:sp modelId="{AE2C1D68-1DC7-40F5-B1E8-E2D0F335FFE0}">
      <dsp:nvSpPr>
        <dsp:cNvPr id="0" name=""/>
        <dsp:cNvSpPr/>
      </dsp:nvSpPr>
      <dsp:spPr>
        <a:xfrm>
          <a:off x="3434633" y="2747239"/>
          <a:ext cx="452812" cy="45281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1C800C-6303-4444-ABE3-FD66EAB1C167}">
      <dsp:nvSpPr>
        <dsp:cNvPr id="0" name=""/>
        <dsp:cNvSpPr/>
      </dsp:nvSpPr>
      <dsp:spPr>
        <a:xfrm>
          <a:off x="3572065" y="3374604"/>
          <a:ext cx="2729871" cy="27479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936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rgbClr val="0070C0"/>
              </a:solidFill>
            </a:rPr>
            <a:t>Březen 2020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Pozastavení kulturního života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(přesun do online prostředí)</a:t>
          </a:r>
        </a:p>
      </dsp:txBody>
      <dsp:txXfrm>
        <a:off x="3572065" y="3374604"/>
        <a:ext cx="2729871" cy="2747924"/>
      </dsp:txXfrm>
    </dsp:sp>
    <dsp:sp modelId="{BE1921FC-DEDB-4358-BA2D-04BD68FCC5E9}">
      <dsp:nvSpPr>
        <dsp:cNvPr id="0" name=""/>
        <dsp:cNvSpPr/>
      </dsp:nvSpPr>
      <dsp:spPr>
        <a:xfrm>
          <a:off x="6600982" y="1422245"/>
          <a:ext cx="626230" cy="62623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C02089F-26BE-45EA-A182-D1C5B0A847DF}">
      <dsp:nvSpPr>
        <dsp:cNvPr id="0" name=""/>
        <dsp:cNvSpPr/>
      </dsp:nvSpPr>
      <dsp:spPr>
        <a:xfrm>
          <a:off x="6196603" y="2277963"/>
          <a:ext cx="3249176" cy="36911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827" tIns="0" rIns="0" bIns="0" numCol="1" spcCol="1270" anchor="t" anchorCtr="0">
          <a:noAutofit/>
        </a:bodyPr>
        <a:lstStyle/>
        <a:p>
          <a:pPr marL="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rgbClr val="0070C0"/>
              </a:solidFill>
            </a:rPr>
            <a:t>Září 2021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chemeClr val="tx1"/>
              </a:solidFill>
              <a:latin typeface="Trebuchet MS" panose="020B0603020202020204"/>
              <a:ea typeface="+mn-ea"/>
              <a:cs typeface="+mn-cs"/>
            </a:rPr>
            <a:t>Doba </a:t>
          </a:r>
          <a:r>
            <a:rPr lang="cs-CZ" sz="2800" kern="1200" dirty="0" err="1">
              <a:solidFill>
                <a:schemeClr val="tx1"/>
              </a:solidFill>
              <a:latin typeface="Trebuchet MS" panose="020B0603020202020204"/>
              <a:ea typeface="+mn-ea"/>
              <a:cs typeface="+mn-cs"/>
            </a:rPr>
            <a:t>koronavirová</a:t>
          </a:r>
          <a:endParaRPr lang="cs-CZ" sz="2800" kern="1200" dirty="0">
            <a:solidFill>
              <a:schemeClr val="tx1"/>
            </a:solidFill>
            <a:latin typeface="Trebuchet MS" panose="020B0603020202020204"/>
            <a:ea typeface="+mn-ea"/>
            <a:cs typeface="+mn-cs"/>
          </a:endParaRPr>
        </a:p>
        <a:p>
          <a:pPr marL="0"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…Quo </a:t>
          </a:r>
          <a:r>
            <a:rPr lang="cs-CZ" sz="3600" kern="1200" dirty="0" err="1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vadis</a:t>
          </a: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, </a:t>
          </a:r>
          <a:r>
            <a:rPr lang="cs-CZ" sz="3600" kern="1200" dirty="0" err="1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cultura</a:t>
          </a:r>
          <a:r>
            <a:rPr lang="cs-CZ" sz="3600" kern="1200" dirty="0">
              <a:solidFill>
                <a:srgbClr val="0070C0"/>
              </a:solidFill>
              <a:latin typeface="Trebuchet MS" panose="020B0603020202020204"/>
              <a:ea typeface="+mn-ea"/>
              <a:cs typeface="+mn-cs"/>
            </a:rPr>
            <a:t>…?</a:t>
          </a:r>
        </a:p>
      </dsp:txBody>
      <dsp:txXfrm>
        <a:off x="6196603" y="2277963"/>
        <a:ext cx="3249176" cy="369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036BF-5A9C-45A7-A108-7A52A0F7C92C}">
      <dsp:nvSpPr>
        <dsp:cNvPr id="0" name=""/>
        <dsp:cNvSpPr/>
      </dsp:nvSpPr>
      <dsp:spPr>
        <a:xfrm>
          <a:off x="2124542" y="642226"/>
          <a:ext cx="4282224" cy="4282224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9D382-56D5-4EAE-A975-53B79C3967B0}">
      <dsp:nvSpPr>
        <dsp:cNvPr id="0" name=""/>
        <dsp:cNvSpPr/>
      </dsp:nvSpPr>
      <dsp:spPr>
        <a:xfrm>
          <a:off x="2124542" y="642226"/>
          <a:ext cx="4282224" cy="4282224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F0CC3-9867-4B86-9D75-3C9AAEFCE4B0}">
      <dsp:nvSpPr>
        <dsp:cNvPr id="0" name=""/>
        <dsp:cNvSpPr/>
      </dsp:nvSpPr>
      <dsp:spPr>
        <a:xfrm>
          <a:off x="2124542" y="642226"/>
          <a:ext cx="4282224" cy="4282224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9BE15-97EE-46BE-8396-D8D35F7B877E}">
      <dsp:nvSpPr>
        <dsp:cNvPr id="0" name=""/>
        <dsp:cNvSpPr/>
      </dsp:nvSpPr>
      <dsp:spPr>
        <a:xfrm>
          <a:off x="2124542" y="642226"/>
          <a:ext cx="4282224" cy="4282224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413E05-D2B9-4369-B1D9-1A054E09398A}">
      <dsp:nvSpPr>
        <dsp:cNvPr id="0" name=""/>
        <dsp:cNvSpPr/>
      </dsp:nvSpPr>
      <dsp:spPr>
        <a:xfrm>
          <a:off x="3112640" y="1611267"/>
          <a:ext cx="2306029" cy="234414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>
              <a:solidFill>
                <a:schemeClr val="accent2">
                  <a:lumMod val="50000"/>
                </a:schemeClr>
              </a:solidFill>
            </a:rPr>
            <a:t>Podíl výdajů MK  ČR na objemu výdajů státního rozpočtu 2018-2021</a:t>
          </a:r>
        </a:p>
      </dsp:txBody>
      <dsp:txXfrm>
        <a:off x="3450350" y="1954559"/>
        <a:ext cx="1630609" cy="1657559"/>
      </dsp:txXfrm>
    </dsp:sp>
    <dsp:sp modelId="{CC9AD502-6E2E-40FC-8FC0-C3EC22E225F8}">
      <dsp:nvSpPr>
        <dsp:cNvPr id="0" name=""/>
        <dsp:cNvSpPr/>
      </dsp:nvSpPr>
      <dsp:spPr>
        <a:xfrm>
          <a:off x="3425940" y="1465"/>
          <a:ext cx="1679429" cy="1380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b="1" kern="1200" dirty="0">
              <a:solidFill>
                <a:srgbClr val="0070C0"/>
              </a:solidFill>
            </a:rPr>
            <a:t>2021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200" b="1" kern="1200" dirty="0">
            <a:solidFill>
              <a:srgbClr val="0070C0"/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b="1" kern="1200" dirty="0">
              <a:solidFill>
                <a:srgbClr val="0070C0"/>
              </a:solidFill>
            </a:rPr>
            <a:t>0,84 %</a:t>
          </a:r>
        </a:p>
      </dsp:txBody>
      <dsp:txXfrm>
        <a:off x="3671887" y="203700"/>
        <a:ext cx="1187535" cy="976480"/>
      </dsp:txXfrm>
    </dsp:sp>
    <dsp:sp modelId="{808C962C-EFDE-45ED-BD1F-E001F58EFD0E}">
      <dsp:nvSpPr>
        <dsp:cNvPr id="0" name=""/>
        <dsp:cNvSpPr/>
      </dsp:nvSpPr>
      <dsp:spPr>
        <a:xfrm>
          <a:off x="5471180" y="2092863"/>
          <a:ext cx="1771745" cy="1380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800" kern="1200" dirty="0"/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accent1">
                  <a:lumMod val="20000"/>
                  <a:lumOff val="80000"/>
                </a:schemeClr>
              </a:solidFill>
              <a:latin typeface="Trebuchet MS" panose="020B0603020202020204"/>
              <a:ea typeface="+mn-ea"/>
              <a:cs typeface="+mn-cs"/>
            </a:rPr>
            <a:t>2018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200" b="1" kern="1200" dirty="0">
            <a:solidFill>
              <a:schemeClr val="accent1">
                <a:lumMod val="20000"/>
                <a:lumOff val="80000"/>
              </a:schemeClr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accent1">
                  <a:lumMod val="20000"/>
                  <a:lumOff val="80000"/>
                </a:schemeClr>
              </a:solidFill>
              <a:latin typeface="Trebuchet MS" panose="020B0603020202020204"/>
              <a:ea typeface="+mn-ea"/>
              <a:cs typeface="+mn-cs"/>
            </a:rPr>
            <a:t>1 %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300" kern="1200" dirty="0"/>
        </a:p>
      </dsp:txBody>
      <dsp:txXfrm>
        <a:off x="5730646" y="2295098"/>
        <a:ext cx="1252813" cy="976480"/>
      </dsp:txXfrm>
    </dsp:sp>
    <dsp:sp modelId="{02AB6AA2-6628-4BC5-A847-E62DD11F7340}">
      <dsp:nvSpPr>
        <dsp:cNvPr id="0" name=""/>
        <dsp:cNvSpPr/>
      </dsp:nvSpPr>
      <dsp:spPr>
        <a:xfrm>
          <a:off x="3422150" y="4184261"/>
          <a:ext cx="1687010" cy="1380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2019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0,98 %</a:t>
          </a:r>
        </a:p>
      </dsp:txBody>
      <dsp:txXfrm>
        <a:off x="3669207" y="4386496"/>
        <a:ext cx="1192896" cy="976480"/>
      </dsp:txXfrm>
    </dsp:sp>
    <dsp:sp modelId="{343D5D2B-26BF-4527-90D2-9972AB418620}">
      <dsp:nvSpPr>
        <dsp:cNvPr id="0" name=""/>
        <dsp:cNvSpPr/>
      </dsp:nvSpPr>
      <dsp:spPr>
        <a:xfrm>
          <a:off x="1353385" y="2092863"/>
          <a:ext cx="1641743" cy="1380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2020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200" b="1" kern="1200" dirty="0">
            <a:solidFill>
              <a:schemeClr val="bg1"/>
            </a:solidFill>
            <a:latin typeface="Trebuchet MS" panose="020B0603020202020204"/>
            <a:ea typeface="+mn-ea"/>
            <a:cs typeface="+mn-cs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b="1" kern="1200" dirty="0">
              <a:solidFill>
                <a:schemeClr val="bg1"/>
              </a:solidFill>
              <a:latin typeface="Trebuchet MS" panose="020B0603020202020204"/>
              <a:ea typeface="+mn-ea"/>
              <a:cs typeface="+mn-cs"/>
            </a:rPr>
            <a:t> 0,86 %</a:t>
          </a:r>
        </a:p>
      </dsp:txBody>
      <dsp:txXfrm>
        <a:off x="1593813" y="2295098"/>
        <a:ext cx="1160887" cy="976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591D9B-44E8-4636-8462-A63889C2B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526796"/>
            <a:ext cx="7766936" cy="2231472"/>
          </a:xfrm>
        </p:spPr>
        <p:txBody>
          <a:bodyPr/>
          <a:lstStyle/>
          <a:p>
            <a:pPr algn="ctr"/>
            <a:r>
              <a:rPr lang="cs-CZ" sz="6200" dirty="0">
                <a:solidFill>
                  <a:srgbClr val="0070C0"/>
                </a:solidFill>
              </a:rPr>
              <a:t>Byla léta 2018 až 2021 dobou kulturní? 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79538A4-AE87-45CE-B35B-D3735CE20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395830"/>
            <a:ext cx="7766936" cy="1853967"/>
          </a:xfrm>
        </p:spPr>
        <p:txBody>
          <a:bodyPr>
            <a:normAutofit/>
          </a:bodyPr>
          <a:lstStyle/>
          <a:p>
            <a:pPr algn="ctr"/>
            <a:r>
              <a:rPr lang="cs-CZ" sz="3600" dirty="0">
                <a:solidFill>
                  <a:schemeClr val="accent1">
                    <a:lumMod val="75000"/>
                  </a:schemeClr>
                </a:solidFill>
              </a:rPr>
              <a:t>Mgr. Martin Baxa </a:t>
            </a:r>
          </a:p>
          <a:p>
            <a:pPr>
              <a:spcBef>
                <a:spcPts val="600"/>
              </a:spcBef>
            </a:pPr>
            <a:endParaRPr lang="cs-CZ" sz="1200" dirty="0">
              <a:solidFill>
                <a:srgbClr val="0070C0"/>
              </a:solidFill>
            </a:endParaRPr>
          </a:p>
          <a:p>
            <a:pPr algn="ctr"/>
            <a:r>
              <a:rPr lang="cs-CZ" sz="2000" dirty="0">
                <a:solidFill>
                  <a:srgbClr val="0070C0"/>
                </a:solidFill>
              </a:rPr>
              <a:t>Konference KULTURA 2022</a:t>
            </a:r>
          </a:p>
          <a:p>
            <a:pPr algn="ctr"/>
            <a:r>
              <a:rPr lang="cs-CZ" sz="2000" dirty="0">
                <a:solidFill>
                  <a:srgbClr val="0070C0"/>
                </a:solidFill>
              </a:rPr>
              <a:t>Praha 21. 9. 2021</a:t>
            </a:r>
          </a:p>
        </p:txBody>
      </p:sp>
    </p:spTree>
    <p:extLst>
      <p:ext uri="{BB962C8B-B14F-4D97-AF65-F5344CB8AC3E}">
        <p14:creationId xmlns:p14="http://schemas.microsoft.com/office/powerpoint/2010/main" val="3142465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4054F6BB-47C1-449F-9F4A-8F93C96A3B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2725390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3E1E90E-2649-42BB-891D-2B45882DB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9085996"/>
              </p:ext>
            </p:extLst>
          </p:nvPr>
        </p:nvGraphicFramePr>
        <p:xfrm>
          <a:off x="147247" y="167781"/>
          <a:ext cx="9634316" cy="6543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00220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ECDFB9-1164-4B0C-B895-B1E00F219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76169"/>
            <a:ext cx="8596668" cy="1233181"/>
          </a:xfrm>
        </p:spPr>
        <p:txBody>
          <a:bodyPr>
            <a:noAutofit/>
          </a:bodyPr>
          <a:lstStyle/>
          <a:p>
            <a:pPr algn="ctr"/>
            <a:r>
              <a:rPr lang="cs-CZ" sz="4000" b="1" dirty="0">
                <a:solidFill>
                  <a:srgbClr val="0070C0"/>
                </a:solidFill>
              </a:rPr>
              <a:t>Stát versus kultura v době </a:t>
            </a:r>
            <a:r>
              <a:rPr lang="cs-CZ" sz="4000" b="1" dirty="0" err="1">
                <a:solidFill>
                  <a:srgbClr val="0070C0"/>
                </a:solidFill>
              </a:rPr>
              <a:t>koronavirové</a:t>
            </a:r>
            <a:endParaRPr lang="cs-CZ" sz="4000" b="1" dirty="0">
              <a:solidFill>
                <a:srgbClr val="0070C0"/>
              </a:solidFill>
            </a:endParaRP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A443C6A-047F-485C-AD71-8CD329E2D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5185"/>
            <a:ext cx="8919672" cy="5012422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2400" b="1" dirty="0">
                <a:solidFill>
                  <a:srgbClr val="00B0F0"/>
                </a:solidFill>
              </a:rPr>
              <a:t>Kultura - jedna z nejpostiženějších oblastí</a:t>
            </a:r>
          </a:p>
          <a:p>
            <a:pPr marL="0" indent="0" algn="just">
              <a:buNone/>
            </a:pPr>
            <a:r>
              <a:rPr lang="cs-CZ" sz="2000" b="1" dirty="0"/>
              <a:t>Negativa: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Nízká úroveň komunikace státu s kulturní sférou (i navzájem uvnitř kulturního sektoru)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Pomalá a omezená pomoc státu – programy </a:t>
            </a:r>
            <a:r>
              <a:rPr lang="cs-CZ" sz="2000" dirty="0" err="1"/>
              <a:t>Covid</a:t>
            </a:r>
            <a:r>
              <a:rPr lang="cs-CZ" sz="2000" dirty="0"/>
              <a:t> (problematika podpory OSVČ a technických profesí v kultuře – zvukaři, osvětlovači ad.)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Absence celostátních dat dopadu </a:t>
            </a:r>
            <a:r>
              <a:rPr lang="cs-CZ" sz="2000" dirty="0" err="1"/>
              <a:t>koronavirové</a:t>
            </a:r>
            <a:r>
              <a:rPr lang="cs-CZ" sz="2000" dirty="0"/>
              <a:t> pandemie na kulturní sektor (i privátní) </a:t>
            </a:r>
          </a:p>
          <a:p>
            <a:pPr marL="0" indent="0" algn="just">
              <a:buNone/>
            </a:pPr>
            <a:r>
              <a:rPr lang="cs-CZ" sz="2000" b="1" dirty="0"/>
              <a:t>Pozitiva: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Zvýšení objemu finančních prostředků do kultury („</a:t>
            </a:r>
            <a:r>
              <a:rPr lang="cs-CZ" sz="2000" dirty="0" err="1"/>
              <a:t>covidová</a:t>
            </a:r>
            <a:r>
              <a:rPr lang="cs-CZ" sz="2000" dirty="0"/>
              <a:t>“ podpora              a Národní plán obnovy)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Větší otevřenost Ministerstva kultury ČR vůči umělecké sféře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Nové platformy komunikace (online prostředí)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cs-CZ" sz="2000" dirty="0"/>
          </a:p>
          <a:p>
            <a:pPr algn="just"/>
            <a:endParaRPr lang="cs-CZ" sz="2000" dirty="0"/>
          </a:p>
          <a:p>
            <a:pPr marL="0" indent="0">
              <a:buNone/>
            </a:pPr>
            <a:endParaRPr lang="cs-CZ" sz="2000" dirty="0"/>
          </a:p>
          <a:p>
            <a:endParaRPr lang="cs-CZ" sz="2000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5287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2E36FE-DAFD-414B-A3E3-4E345BD41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6837"/>
            <a:ext cx="8596668" cy="1040235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000" b="1" dirty="0">
                <a:solidFill>
                  <a:srgbClr val="0070C0"/>
                </a:solidFill>
              </a:rPr>
              <a:t>Nástin problémů kultury v období pandemie covid-19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4826173-FC56-427F-8666-F82BE728A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85" y="1694576"/>
            <a:ext cx="9253056" cy="4957894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2000" dirty="0"/>
              <a:t>Pozastavení „živého“ kulturního dění x velká kumulace akcí do „otevřeného období“ (zejména léto/zač. podzimu 2020) – nedostatek prostor a kolize termínů akcí</a:t>
            </a:r>
          </a:p>
          <a:p>
            <a:pPr algn="just"/>
            <a:r>
              <a:rPr lang="cs-CZ" sz="2000" dirty="0"/>
              <a:t>Vznik vícenákladů na kulturu (epidemiologická opatření, </a:t>
            </a:r>
            <a:r>
              <a:rPr lang="cs-CZ" sz="2000" dirty="0" err="1"/>
              <a:t>streamování</a:t>
            </a:r>
            <a:r>
              <a:rPr lang="cs-CZ" sz="2000" dirty="0"/>
              <a:t>, propagace a opětovná organizace „přesunutých“ akcí ad.)</a:t>
            </a:r>
          </a:p>
          <a:p>
            <a:pPr algn="just"/>
            <a:r>
              <a:rPr lang="cs-CZ" sz="2000" dirty="0"/>
              <a:t>Ekonomický dopad: enormní propad příjmů ze vstupného - problém nejen                                  pro privátní kulturu (např. v roce 2020 – Divadlo J. K. Tyla: propad o 60 %, Divadlo ALFA: o 72 % oproti r. 2019)</a:t>
            </a:r>
          </a:p>
          <a:p>
            <a:pPr algn="just"/>
            <a:r>
              <a:rPr lang="cs-CZ" sz="2000" dirty="0"/>
              <a:t>Absence podílu privátního financování kulturního dění – razantní pokles sponzoringu</a:t>
            </a:r>
          </a:p>
          <a:p>
            <a:pPr algn="just">
              <a:spcBef>
                <a:spcPts val="600"/>
              </a:spcBef>
            </a:pPr>
            <a:r>
              <a:rPr lang="cs-CZ" sz="2000" dirty="0"/>
              <a:t>Pokles návštěvnosti (např. u muzeí v r. 2020 - propad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cs-CZ" sz="2000" dirty="0"/>
              <a:t>     o 54 % na historické minimum)</a:t>
            </a:r>
          </a:p>
          <a:p>
            <a:pPr algn="just"/>
            <a:r>
              <a:rPr lang="cs-CZ" sz="2000" dirty="0"/>
              <a:t>Problematika migrace umělců </a:t>
            </a:r>
          </a:p>
          <a:p>
            <a:pPr marL="0" indent="0" algn="just">
              <a:buNone/>
            </a:pPr>
            <a:r>
              <a:rPr lang="cs-CZ" sz="2000" dirty="0"/>
              <a:t>    (útlum tuzemské i mezinárodní spolupráce)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652E946-6BFC-427E-AACD-299AB4334F6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214532" y="4676863"/>
            <a:ext cx="2860646" cy="197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44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C30990-02BB-47E1-A47F-4F7F04CB0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69783"/>
            <a:ext cx="8596668" cy="1082180"/>
          </a:xfrm>
        </p:spPr>
        <p:txBody>
          <a:bodyPr>
            <a:noAutofit/>
          </a:bodyPr>
          <a:lstStyle/>
          <a:p>
            <a:pPr algn="ctr"/>
            <a:r>
              <a:rPr lang="cs-CZ" b="1" u="sng" dirty="0">
                <a:solidFill>
                  <a:srgbClr val="0070C0"/>
                </a:solidFill>
              </a:rPr>
              <a:t>Plzeňská 12 </a:t>
            </a:r>
            <a:r>
              <a:rPr lang="cs-CZ" b="1" dirty="0">
                <a:solidFill>
                  <a:srgbClr val="0070C0"/>
                </a:solidFill>
              </a:rPr>
              <a:t>– příklad podpory oblasti kultury v době pandemie covid-19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B4931F8-D771-48B9-A9BB-2CC1B59D3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5" y="1728132"/>
            <a:ext cx="7594210" cy="4899171"/>
          </a:xfrm>
        </p:spPr>
        <p:txBody>
          <a:bodyPr>
            <a:normAutofit/>
          </a:bodyPr>
          <a:lstStyle/>
          <a:p>
            <a:pPr algn="just"/>
            <a:r>
              <a:rPr lang="cs-CZ" sz="2400" b="1" dirty="0">
                <a:solidFill>
                  <a:schemeClr val="accent2">
                    <a:lumMod val="50000"/>
                  </a:schemeClr>
                </a:solidFill>
              </a:rPr>
              <a:t>Balíček </a:t>
            </a: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12 konkrétních opatření statutárního města Plzeň </a:t>
            </a:r>
            <a:r>
              <a:rPr lang="cs-CZ" sz="2400" b="1" dirty="0">
                <a:solidFill>
                  <a:schemeClr val="accent2">
                    <a:lumMod val="50000"/>
                  </a:schemeClr>
                </a:solidFill>
              </a:rPr>
              <a:t>pro zmírnění negativního dopadu </a:t>
            </a:r>
            <a:r>
              <a:rPr lang="cs-CZ" sz="2400" b="1" dirty="0" err="1">
                <a:solidFill>
                  <a:schemeClr val="accent2">
                    <a:lumMod val="50000"/>
                  </a:schemeClr>
                </a:solidFill>
              </a:rPr>
              <a:t>koronavirové</a:t>
            </a:r>
            <a:r>
              <a:rPr lang="cs-CZ" sz="2400" b="1" dirty="0">
                <a:solidFill>
                  <a:schemeClr val="accent2">
                    <a:lumMod val="50000"/>
                  </a:schemeClr>
                </a:solidFill>
              </a:rPr>
              <a:t> krize</a:t>
            </a:r>
          </a:p>
          <a:p>
            <a:pPr marL="0" indent="0">
              <a:buNone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Zejména: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finanční pomoc pro existenčně ohrožené kulturní subjekty nezřizované městem (mimořádná podpora v r. 2020 i 2021)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sanace propadu příjmů organizacím zřizovaným nebo zakládaným městem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odpuštění či snížení nájemného v městských nemovitostech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cs-CZ" sz="2000" dirty="0"/>
              <a:t>přijetí opatření pro příjemce dotací (např. uznání přípravných nákladů na nerealizované projekty, možnost náhrady původně plánovaných aktivit online formou, změny     v projektech i termínech ad.)</a:t>
            </a:r>
          </a:p>
          <a:p>
            <a:pPr marL="0" indent="0">
              <a:buNone/>
            </a:pPr>
            <a:endParaRPr lang="cs-CZ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cs-CZ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F498D3B-B0AC-4DEF-80D9-74D9B945E9F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712" y="1853966"/>
            <a:ext cx="1984025" cy="432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032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68499B-0B77-4B4F-8AC0-87E7B13D5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3281"/>
            <a:ext cx="8596668" cy="671119"/>
          </a:xfrm>
        </p:spPr>
        <p:txBody>
          <a:bodyPr>
            <a:noAutofit/>
          </a:bodyPr>
          <a:lstStyle/>
          <a:p>
            <a:pPr algn="ctr"/>
            <a:r>
              <a:rPr lang="cs-CZ" sz="4400" b="1" dirty="0">
                <a:solidFill>
                  <a:srgbClr val="0070C0"/>
                </a:solidFill>
              </a:rPr>
              <a:t>Financování kultury 2018-2021</a:t>
            </a:r>
          </a:p>
        </p:txBody>
      </p:sp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ADD0000D-4B06-4F84-BECD-F5FB384719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831853"/>
              </p:ext>
            </p:extLst>
          </p:nvPr>
        </p:nvGraphicFramePr>
        <p:xfrm>
          <a:off x="761224" y="1048041"/>
          <a:ext cx="8596312" cy="5566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9765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DC2292-30FD-4D94-82E6-5068E03D9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27838"/>
            <a:ext cx="8596668" cy="671119"/>
          </a:xfrm>
        </p:spPr>
        <p:txBody>
          <a:bodyPr>
            <a:normAutofit fontScale="90000"/>
          </a:bodyPr>
          <a:lstStyle/>
          <a:p>
            <a:pPr algn="ctr"/>
            <a:r>
              <a:rPr lang="cs-CZ" sz="4400" b="1" dirty="0">
                <a:solidFill>
                  <a:srgbClr val="0070C0"/>
                </a:solidFill>
              </a:rPr>
              <a:t>Dlouhodobé problémy kultury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FBA89A0-0B15-457B-AD81-F7A157BA1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35185"/>
            <a:ext cx="8596668" cy="479011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cs-CZ" sz="2800" dirty="0"/>
              <a:t>Dlouhodobé systematické nedostatky v řízení i financování kultury</a:t>
            </a:r>
          </a:p>
          <a:p>
            <a:pPr algn="just"/>
            <a:r>
              <a:rPr lang="cs-CZ" sz="2800" dirty="0"/>
              <a:t>Problematika dosažení min. „1%“ podílu státního rozpočtu na financování kultury (bez výdajů na církev)</a:t>
            </a:r>
          </a:p>
          <a:p>
            <a:pPr algn="just"/>
            <a:r>
              <a:rPr lang="cs-CZ" sz="2800" dirty="0"/>
              <a:t>Absence Zákona o veřejnoprávních institucích v kultuře</a:t>
            </a:r>
          </a:p>
          <a:p>
            <a:pPr algn="just"/>
            <a:r>
              <a:rPr lang="cs-CZ" sz="2800" dirty="0"/>
              <a:t>Problematika vícezdrojového financování </a:t>
            </a:r>
          </a:p>
          <a:p>
            <a:pPr algn="just"/>
            <a:r>
              <a:rPr lang="cs-CZ" sz="2800" dirty="0"/>
              <a:t>Ekonomické možnosti rozpočtů ÚSC (tíha financování lokální kultury, zejména divadel) </a:t>
            </a:r>
          </a:p>
          <a:p>
            <a:pPr algn="just"/>
            <a:r>
              <a:rPr lang="cs-CZ" sz="2800" dirty="0"/>
              <a:t>Absence privátního financování kultury (nízká motivace privátního sektoru k spolufinancování kultury, problematika daňové asignace)</a:t>
            </a:r>
          </a:p>
          <a:p>
            <a:pPr algn="just"/>
            <a:r>
              <a:rPr lang="cs-CZ" sz="2800" dirty="0"/>
              <a:t>Problematika nízkých mezd v kultuře</a:t>
            </a:r>
          </a:p>
          <a:p>
            <a:pPr algn="just"/>
            <a:r>
              <a:rPr lang="cs-CZ" sz="2800" dirty="0"/>
              <a:t>Stav technické infrastruktury v oblasti kultury </a:t>
            </a:r>
          </a:p>
          <a:p>
            <a:pPr algn="just"/>
            <a:endParaRPr lang="cs-CZ" sz="28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4938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99F675-A567-4234-9F3D-DF2B0C927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0084"/>
          </a:xfrm>
        </p:spPr>
        <p:txBody>
          <a:bodyPr>
            <a:noAutofit/>
          </a:bodyPr>
          <a:lstStyle/>
          <a:p>
            <a:pPr algn="ctr"/>
            <a:r>
              <a:rPr lang="cs-CZ" sz="4400" b="1" dirty="0">
                <a:solidFill>
                  <a:srgbClr val="0070C0"/>
                </a:solidFill>
              </a:rPr>
              <a:t>Quo </a:t>
            </a:r>
            <a:r>
              <a:rPr lang="cs-CZ" sz="4400" b="1" dirty="0" err="1">
                <a:solidFill>
                  <a:srgbClr val="0070C0"/>
                </a:solidFill>
              </a:rPr>
              <a:t>vadis</a:t>
            </a:r>
            <a:r>
              <a:rPr lang="cs-CZ" sz="4400" b="1" dirty="0">
                <a:solidFill>
                  <a:srgbClr val="0070C0"/>
                </a:solidFill>
              </a:rPr>
              <a:t>, </a:t>
            </a:r>
            <a:r>
              <a:rPr lang="cs-CZ" sz="4400" b="1" dirty="0" err="1">
                <a:solidFill>
                  <a:srgbClr val="0070C0"/>
                </a:solidFill>
              </a:rPr>
              <a:t>cultura</a:t>
            </a:r>
            <a:r>
              <a:rPr lang="cs-CZ" sz="4400" b="1" dirty="0">
                <a:solidFill>
                  <a:srgbClr val="0070C0"/>
                </a:solidFill>
              </a:rPr>
              <a:t>…?</a:t>
            </a:r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EECC1AB5-463A-4042-8D8C-DF02AEFB23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4671" y="1789797"/>
            <a:ext cx="6572446" cy="4381005"/>
          </a:xfrm>
        </p:spPr>
      </p:pic>
    </p:spTree>
    <p:extLst>
      <p:ext uri="{BB962C8B-B14F-4D97-AF65-F5344CB8AC3E}">
        <p14:creationId xmlns:p14="http://schemas.microsoft.com/office/powerpoint/2010/main" val="2383431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4D2AF96A-A6DC-4F9B-AEE8-98219D552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116" y="298368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cs-CZ" sz="3200" i="1" dirty="0">
                <a:solidFill>
                  <a:srgbClr val="0070C0"/>
                </a:solidFill>
              </a:rPr>
              <a:t>Děkuji vám za pozornost.</a:t>
            </a:r>
          </a:p>
        </p:txBody>
      </p:sp>
    </p:spTree>
    <p:extLst>
      <p:ext uri="{BB962C8B-B14F-4D97-AF65-F5344CB8AC3E}">
        <p14:creationId xmlns:p14="http://schemas.microsoft.com/office/powerpoint/2010/main" val="1697750811"/>
      </p:ext>
    </p:extLst>
  </p:cSld>
  <p:clrMapOvr>
    <a:masterClrMapping/>
  </p:clrMapOvr>
</p:sld>
</file>

<file path=ppt/theme/theme1.xml><?xml version="1.0" encoding="utf-8"?>
<a:theme xmlns:a="http://schemas.openxmlformats.org/drawingml/2006/main" name="Faz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776</TotalTime>
  <Words>497</Words>
  <Application>Microsoft Office PowerPoint</Application>
  <PresentationFormat>Širokoúhlá obrazovka</PresentationFormat>
  <Paragraphs>70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Arial</vt:lpstr>
      <vt:lpstr>Trebuchet MS</vt:lpstr>
      <vt:lpstr>Wingdings</vt:lpstr>
      <vt:lpstr>Wingdings 3</vt:lpstr>
      <vt:lpstr>Fazeta</vt:lpstr>
      <vt:lpstr>Byla léta 2018 až 2021 dobou kulturní? </vt:lpstr>
      <vt:lpstr>Prezentace aplikace PowerPoint</vt:lpstr>
      <vt:lpstr>Stát versus kultura v době koronavirové</vt:lpstr>
      <vt:lpstr>Nástin problémů kultury v období pandemie covid-19 </vt:lpstr>
      <vt:lpstr>Plzeňská 12 – příklad podpory oblasti kultury v době pandemie covid-19</vt:lpstr>
      <vt:lpstr>Financování kultury 2018-2021</vt:lpstr>
      <vt:lpstr>Dlouhodobé problémy kultury</vt:lpstr>
      <vt:lpstr>Quo vadis, cultura…?</vt:lpstr>
      <vt:lpstr>Děkuji vám za pozornost.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Byla léta 2018 až 2021 dobou kulturní?</dc:title>
  <dc:creator>Sokolová Květuše</dc:creator>
  <cp:lastModifiedBy>Michaela Urbanová</cp:lastModifiedBy>
  <cp:revision>270</cp:revision>
  <dcterms:created xsi:type="dcterms:W3CDTF">2021-09-10T07:25:44Z</dcterms:created>
  <dcterms:modified xsi:type="dcterms:W3CDTF">2021-09-20T14:16:26Z</dcterms:modified>
</cp:coreProperties>
</file>