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3" r:id="rId4"/>
    <p:sldId id="257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A3063-02A8-44A7-ACCB-3570E63348C5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EF78D-44E2-4F11-9DE3-0C3CAAD69F4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001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1960-CD53-4A17-BE4C-9E8A51D1855C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330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5F93-4F31-4CD9-B16B-71F9F568C6A6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0378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26CC-818E-48BD-9088-0A60CAE15F30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527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F72B3-DF4F-453B-8A90-68B9F55301F6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3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1638-83A7-4B1D-936C-8C00D8F5E395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637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DC7E-D7AC-4BAE-BD21-ED61FAAC58FE}" type="datetime1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74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067D-2A0A-4107-AAFC-4CDC2978A6F0}" type="datetime1">
              <a:rPr lang="cs-CZ" smtClean="0"/>
              <a:t>20.09.2021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149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D9A89-153A-4D09-A67B-130950E67235}" type="datetime1">
              <a:rPr lang="cs-CZ" smtClean="0"/>
              <a:t>20.09.2021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66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7FFE-B1B1-4297-ABB6-B90955E4FD3C}" type="datetime1">
              <a:rPr lang="cs-CZ" smtClean="0"/>
              <a:t>20.09.2021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83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B32D8-4928-48E2-9C04-296652F7B2FF}" type="datetime1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16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0B282-F70C-48E1-BC3A-127887A5D5BC}" type="datetime1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631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03E91-E089-425A-9EE4-6FB2748B9A19}" type="datetime1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57248-68AF-45B8-9C3D-4A45B9DF9C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596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planobnovy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92695"/>
            <a:ext cx="7772400" cy="3888433"/>
          </a:xfrm>
          <a:noFill/>
        </p:spPr>
        <p:txBody>
          <a:bodyPr>
            <a:normAutofit/>
          </a:bodyPr>
          <a:lstStyle/>
          <a:p>
            <a:r>
              <a:rPr lang="cs-CZ" b="1" dirty="0"/>
              <a:t>Financování živého umění</a:t>
            </a:r>
            <a:br>
              <a:rPr lang="cs-CZ" b="1" dirty="0"/>
            </a:br>
            <a:r>
              <a:rPr lang="cs-CZ" b="1" dirty="0"/>
              <a:t>Ministerstvem kultury</a:t>
            </a:r>
            <a:br>
              <a:rPr lang="cs-CZ" b="1" dirty="0"/>
            </a:br>
            <a:r>
              <a:rPr lang="cs-CZ" b="1" dirty="0"/>
              <a:t>2022</a:t>
            </a:r>
            <a:br>
              <a:rPr lang="cs-CZ" dirty="0"/>
            </a:br>
            <a:br>
              <a:rPr lang="cs-CZ" dirty="0"/>
            </a:br>
            <a:endParaRPr lang="cs-CZ" i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3528" y="5949280"/>
            <a:ext cx="8424936" cy="772195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5" name="Obrázek 4" descr="cid:image003.jpg@01D65048.8E91DE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747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C:\Users\hana.bakicova\Downloads\stažený soubo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6131649"/>
            <a:ext cx="684000" cy="39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148476"/>
            <a:ext cx="97155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4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100" dirty="0"/>
              <a:t>Podpora veřejné kulturní služby – živé umění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/>
              <a:t>Program státní podpory profesionálních divadel, stálých symfonických orchestrů a pěveckých sborů - 400 000 000 Kč</a:t>
            </a:r>
          </a:p>
          <a:p>
            <a:pPr>
              <a:buFontTx/>
              <a:buChar char="-"/>
            </a:pPr>
            <a:r>
              <a:rPr lang="cs-CZ" dirty="0"/>
              <a:t>Program Kulturní aktivity – 684 055 300 Kč</a:t>
            </a:r>
          </a:p>
          <a:p>
            <a:pPr>
              <a:buFontTx/>
              <a:buChar char="-"/>
            </a:pPr>
            <a:r>
              <a:rPr lang="cs-CZ" dirty="0"/>
              <a:t>Veřejné informační služby knihoven – 38 206 400 Kč</a:t>
            </a:r>
          </a:p>
          <a:p>
            <a:pPr>
              <a:buFontTx/>
              <a:buChar char="-"/>
            </a:pPr>
            <a:r>
              <a:rPr lang="cs-CZ" dirty="0"/>
              <a:t>Rozvoj sektoru KKO – 490 000 000 Kč</a:t>
            </a:r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484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000" dirty="0"/>
              <a:t>Podpora veřejné kulturní služby</a:t>
            </a:r>
            <a:br>
              <a:rPr lang="cs-CZ" sz="3000" dirty="0"/>
            </a:br>
            <a:r>
              <a:rPr lang="cs-CZ" sz="3000" dirty="0"/>
              <a:t>národnostní menšiny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- Kultura národnostních menšin - 33 000 000 Kč</a:t>
            </a:r>
          </a:p>
          <a:p>
            <a:r>
              <a:rPr lang="cs-CZ" dirty="0"/>
              <a:t>- Podpora projektů integrace příslušníků romské komunity – 2 000 000 Kč</a:t>
            </a:r>
          </a:p>
          <a:p>
            <a:r>
              <a:rPr lang="cs-CZ" dirty="0"/>
              <a:t>Podpora kulturních aktivit národnostních menšin a informací v jazycích národnostních menšin – 31 000 000 Kč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468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579462" y="548680"/>
            <a:ext cx="7772400" cy="5328592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sz="2400" b="1" dirty="0"/>
              <a:t>Národní plán obnovy = Celkem  190 578 mil. Kč  </a:t>
            </a:r>
            <a:br>
              <a:rPr lang="cs-CZ" sz="2400" b="1" dirty="0"/>
            </a:br>
            <a:r>
              <a:rPr lang="cs-CZ" sz="2400" b="1" dirty="0"/>
              <a:t>z toho: financování z RRF 179 143 mil. Kč</a:t>
            </a:r>
            <a:br>
              <a:rPr lang="cs-CZ" sz="2400" b="1" dirty="0"/>
            </a:br>
            <a:br>
              <a:rPr lang="cs-CZ" sz="2400" dirty="0"/>
            </a:br>
            <a:br>
              <a:rPr lang="cs-CZ" sz="1200" dirty="0"/>
            </a:br>
            <a:r>
              <a:rPr lang="cs-CZ" sz="1800" dirty="0"/>
              <a:t>Plán reflektuje požadavek evropské legislativy 37 % výdajů má podporovat green </a:t>
            </a:r>
            <a:r>
              <a:rPr lang="cs-CZ" sz="1800" dirty="0" err="1"/>
              <a:t>deal</a:t>
            </a:r>
            <a:r>
              <a:rPr lang="cs-CZ" sz="1800" dirty="0"/>
              <a:t>, 20 % digitální transformaci</a:t>
            </a:r>
            <a:br>
              <a:rPr lang="cs-CZ" sz="1800" dirty="0"/>
            </a:br>
            <a:br>
              <a:rPr lang="cs-CZ" sz="1800" dirty="0"/>
            </a:br>
            <a:r>
              <a:rPr lang="cs-CZ" sz="2000" b="1" dirty="0"/>
              <a:t>NPO je rozdělen do 6 pilířů:</a:t>
            </a:r>
            <a:br>
              <a:rPr lang="cs-CZ" sz="1200" dirty="0"/>
            </a:br>
            <a:r>
              <a:rPr lang="cs-CZ" sz="2000" dirty="0"/>
              <a:t>Digitální transformace 				27 854 mil. Kč</a:t>
            </a:r>
            <a:br>
              <a:rPr lang="cs-CZ" sz="2000" dirty="0"/>
            </a:br>
            <a:r>
              <a:rPr lang="cs-CZ" sz="2000" dirty="0"/>
              <a:t>Fyzická infrastruktura a zelená </a:t>
            </a:r>
            <a:r>
              <a:rPr lang="cs-CZ" sz="2000" dirty="0" err="1"/>
              <a:t>tranzice</a:t>
            </a:r>
            <a:r>
              <a:rPr lang="cs-CZ" sz="2000" dirty="0"/>
              <a:t>			85 182 mil. Kč</a:t>
            </a:r>
            <a:br>
              <a:rPr lang="cs-CZ" sz="2000" dirty="0"/>
            </a:br>
            <a:r>
              <a:rPr lang="cs-CZ" sz="2000" dirty="0"/>
              <a:t>Vzdělávání a trh práce 				41 006 mil. Kč</a:t>
            </a:r>
            <a:br>
              <a:rPr lang="cs-CZ" sz="2000" dirty="0"/>
            </a:br>
            <a:r>
              <a:rPr lang="cs-CZ" sz="2000" dirty="0"/>
              <a:t>Instituce a regulace a podpora podnikání </a:t>
            </a:r>
            <a:br>
              <a:rPr lang="cs-CZ" sz="2000" dirty="0"/>
            </a:br>
            <a:r>
              <a:rPr lang="cs-CZ" sz="2000" dirty="0"/>
              <a:t>v reakci na COVID-19				10 895 mil. Kč </a:t>
            </a:r>
            <a:br>
              <a:rPr lang="cs-CZ" sz="2000" dirty="0"/>
            </a:br>
            <a:r>
              <a:rPr lang="cs-CZ" sz="2000" dirty="0"/>
              <a:t>Výzkum, vývoj a inovace 				13 200 mil. Kč</a:t>
            </a:r>
            <a:br>
              <a:rPr lang="cs-CZ" sz="2000" dirty="0"/>
            </a:br>
            <a:r>
              <a:rPr lang="cs-CZ" sz="2000" dirty="0"/>
              <a:t>Zdraví a odolnost obyvatelstva 			12 441 mil. Kč</a:t>
            </a:r>
            <a:br>
              <a:rPr lang="cs-CZ" sz="2000" dirty="0"/>
            </a:br>
            <a:br>
              <a:rPr lang="cs-CZ" sz="2000" dirty="0"/>
            </a:br>
            <a:r>
              <a:rPr lang="cs-CZ" sz="2000" dirty="0"/>
              <a:t>Pilíře se dále dělí na komponenty – komponenta Ministerstva kultury</a:t>
            </a:r>
            <a:br>
              <a:rPr lang="cs-CZ" sz="2000" dirty="0"/>
            </a:br>
            <a:r>
              <a:rPr lang="cs-CZ" sz="2000" dirty="0"/>
              <a:t>4.5 Rozvoj kulturního a kreativního sektoru  		  7 390 mil. Kč </a:t>
            </a:r>
            <a:br>
              <a:rPr lang="cs-CZ" sz="2000" dirty="0"/>
            </a:br>
            <a:endParaRPr lang="cs-CZ" sz="2000" dirty="0">
              <a:latin typeface="+mn-lt"/>
            </a:endParaRPr>
          </a:p>
        </p:txBody>
      </p:sp>
      <p:pic>
        <p:nvPicPr>
          <p:cNvPr id="5" name="Obrázek 4" descr="cid:image003.jpg@01D65048.8E91DE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747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C:\Users\hana.bakicova\Downloads\stažený soubo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6131649"/>
            <a:ext cx="684000" cy="39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148476"/>
            <a:ext cx="97155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17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  <a:noFill/>
        </p:spPr>
        <p:txBody>
          <a:bodyPr>
            <a:normAutofit/>
          </a:bodyPr>
          <a:lstStyle/>
          <a:p>
            <a:r>
              <a:rPr lang="cs-CZ" sz="3200" dirty="0"/>
              <a:t>4.5 Rozvoj kulturního a kreativního sektoru</a:t>
            </a:r>
          </a:p>
        </p:txBody>
      </p:sp>
      <p:sp>
        <p:nvSpPr>
          <p:cNvPr id="11" name="Podnadpis 10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848872" cy="4248472"/>
          </a:xfrm>
        </p:spPr>
        <p:txBody>
          <a:bodyPr>
            <a:normAutofit fontScale="25000" lnSpcReduction="20000"/>
          </a:bodyPr>
          <a:lstStyle/>
          <a:p>
            <a:r>
              <a:rPr lang="cs-CZ" sz="7200" b="1" dirty="0">
                <a:solidFill>
                  <a:schemeClr val="tx1"/>
                </a:solidFill>
              </a:rPr>
              <a:t>Financováno z EU (5 450 mil. Kč)</a:t>
            </a:r>
            <a:endParaRPr lang="cs-CZ" sz="7200" dirty="0">
              <a:solidFill>
                <a:schemeClr val="tx1"/>
              </a:solidFill>
            </a:endParaRP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 </a:t>
            </a:r>
            <a:endParaRPr lang="cs-CZ" sz="7200" dirty="0">
              <a:solidFill>
                <a:schemeClr val="tx1"/>
              </a:solidFill>
            </a:endParaRP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Rozvoj regionálních kulturních a kreativních center		</a:t>
            </a:r>
            <a:r>
              <a:rPr lang="cs-CZ" sz="7200" dirty="0">
                <a:solidFill>
                  <a:schemeClr val="tx1"/>
                </a:solidFill>
              </a:rPr>
              <a:t>3 400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(mapování KKO, investice do kreativních center v regionech, vznik zákona o kooperativním financování)</a:t>
            </a:r>
          </a:p>
          <a:p>
            <a:pPr algn="l"/>
            <a:endParaRPr lang="cs-CZ" sz="7200" dirty="0">
              <a:solidFill>
                <a:schemeClr val="tx1"/>
              </a:solidFill>
            </a:endParaRP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Digitalizace kulturního a kreativního sektoru			</a:t>
            </a:r>
            <a:r>
              <a:rPr lang="cs-CZ" sz="7200" dirty="0">
                <a:solidFill>
                  <a:schemeClr val="tx1"/>
                </a:solidFill>
              </a:rPr>
              <a:t>   800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(digitalizace kulturního obsahu, digitalizace grantového a dotačního systému)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Status umělce						</a:t>
            </a:r>
            <a:r>
              <a:rPr lang="cs-CZ" sz="7200" dirty="0">
                <a:solidFill>
                  <a:schemeClr val="tx1"/>
                </a:solidFill>
              </a:rPr>
              <a:t>   690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(rozvoj digitálních dovedností, podpora mezioborových programů, internacionalizace)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Kreativní vouchery 					   	   </a:t>
            </a:r>
            <a:r>
              <a:rPr lang="cs-CZ" sz="7200" dirty="0">
                <a:solidFill>
                  <a:schemeClr val="tx1"/>
                </a:solidFill>
              </a:rPr>
              <a:t>560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(vouchery pro SME, Design </a:t>
            </a:r>
            <a:r>
              <a:rPr lang="cs-CZ" sz="7200" dirty="0" err="1">
                <a:solidFill>
                  <a:schemeClr val="tx1"/>
                </a:solidFill>
              </a:rPr>
              <a:t>Credits</a:t>
            </a:r>
            <a:r>
              <a:rPr lang="cs-CZ" sz="7200" dirty="0">
                <a:solidFill>
                  <a:schemeClr val="tx1"/>
                </a:solidFill>
              </a:rPr>
              <a:t>) 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cs-CZ" sz="7200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 descr="cid:image003.jpg@01D65048.8E91DE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747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C:\Users\hana.bakicova\Downloads\stažený soubo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6131649"/>
            <a:ext cx="684000" cy="39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148476"/>
            <a:ext cx="97155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4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  <a:noFill/>
        </p:spPr>
        <p:txBody>
          <a:bodyPr>
            <a:normAutofit/>
          </a:bodyPr>
          <a:lstStyle/>
          <a:p>
            <a:r>
              <a:rPr lang="cs-CZ" sz="3200" dirty="0"/>
              <a:t>4.5 Rozvoj kulturního a kreativního sektoru</a:t>
            </a:r>
          </a:p>
        </p:txBody>
      </p:sp>
      <p:sp>
        <p:nvSpPr>
          <p:cNvPr id="11" name="Podnadpis 10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848872" cy="4248472"/>
          </a:xfrm>
        </p:spPr>
        <p:txBody>
          <a:bodyPr>
            <a:normAutofit fontScale="25000" lnSpcReduction="20000"/>
          </a:bodyPr>
          <a:lstStyle/>
          <a:p>
            <a:endParaRPr lang="cs-CZ" sz="7200" b="1" dirty="0">
              <a:solidFill>
                <a:schemeClr val="tx1"/>
              </a:solidFill>
            </a:endParaRPr>
          </a:p>
          <a:p>
            <a:r>
              <a:rPr lang="cs-CZ" sz="7200" b="1" dirty="0">
                <a:solidFill>
                  <a:schemeClr val="tx1"/>
                </a:solidFill>
              </a:rPr>
              <a:t>Financováno ze státního rozpočtu (1 940 mil. Kč)</a:t>
            </a:r>
          </a:p>
          <a:p>
            <a:endParaRPr lang="cs-CZ" sz="7200" b="1" dirty="0">
              <a:solidFill>
                <a:schemeClr val="tx1"/>
              </a:solidFill>
            </a:endParaRP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Transformace státního fondu kinematografie na Fond Audiovize  	</a:t>
            </a:r>
            <a:r>
              <a:rPr lang="cs-CZ" sz="7200" dirty="0">
                <a:solidFill>
                  <a:schemeClr val="tx1"/>
                </a:solidFill>
              </a:rPr>
              <a:t>   620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(nový zákon o Fondu audiovize, podpora audiovizuálních projektů)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Modernizace kulturních institucí  				   </a:t>
            </a:r>
            <a:r>
              <a:rPr lang="cs-CZ" sz="7200" dirty="0">
                <a:solidFill>
                  <a:schemeClr val="tx1"/>
                </a:solidFill>
              </a:rPr>
              <a:t>600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(dotace na technologické vybavení – knihovny, divadla, galerie, muzea)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cs-CZ" sz="7200" b="1" dirty="0">
                <a:solidFill>
                  <a:schemeClr val="tx1"/>
                </a:solidFill>
              </a:rPr>
              <a:t>Podpora výzkumu a vývoje v oblasti sociálních a humanitních věd  	    </a:t>
            </a:r>
            <a:r>
              <a:rPr lang="cs-CZ" sz="7200" dirty="0">
                <a:solidFill>
                  <a:schemeClr val="tx1"/>
                </a:solidFill>
              </a:rPr>
              <a:t>720 mil. Kč</a:t>
            </a:r>
          </a:p>
          <a:p>
            <a:pPr algn="l"/>
            <a:r>
              <a:rPr lang="cs-CZ" sz="7200" dirty="0">
                <a:solidFill>
                  <a:schemeClr val="tx1"/>
                </a:solidFill>
              </a:rPr>
              <a:t>(realizuje TAČR)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 descr="cid:image003.jpg@01D65048.8E91DE4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747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C:\Users\hana.bakicova\Downloads\stažený soubo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6131649"/>
            <a:ext cx="684000" cy="39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148476"/>
            <a:ext cx="97155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51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456383"/>
          </a:xfrm>
        </p:spPr>
        <p:txBody>
          <a:bodyPr/>
          <a:lstStyle/>
          <a:p>
            <a:r>
              <a:rPr lang="cs-CZ" dirty="0"/>
              <a:t>Děkuji Vám za pozornost</a:t>
            </a:r>
            <a:br>
              <a:rPr lang="cs-CZ" dirty="0"/>
            </a:br>
            <a:br>
              <a:rPr lang="cs-CZ" dirty="0"/>
            </a:br>
            <a:r>
              <a:rPr lang="cs-CZ" dirty="0">
                <a:hlinkClick r:id="rId2"/>
              </a:rPr>
              <a:t>www.planobnovy.cz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23528" y="5949280"/>
            <a:ext cx="8424936" cy="772195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5" name="Obrázek 4" descr="cid:image003.jpg@01D65048.8E91DE4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74750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C:\Users\hana.bakicova\Downloads\stažený soubor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6131649"/>
            <a:ext cx="684000" cy="39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148476"/>
            <a:ext cx="971550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3939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8778</TotalTime>
  <Words>506</Words>
  <Application>Microsoft Office PowerPoint</Application>
  <PresentationFormat>Předvádění na obrazovce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Calibri</vt:lpstr>
      <vt:lpstr>Motiv systému Office</vt:lpstr>
      <vt:lpstr>Financování živého umění Ministerstvem kultury 2022  </vt:lpstr>
      <vt:lpstr>Podpora veřejné kulturní služby – živé umění</vt:lpstr>
      <vt:lpstr>Podpora veřejné kulturní služby národnostní menšiny</vt:lpstr>
      <vt:lpstr>Národní plán obnovy = Celkem  190 578 mil. Kč   z toho: financování z RRF 179 143 mil. Kč   Plán reflektuje požadavek evropské legislativy 37 % výdajů má podporovat green deal, 20 % digitální transformaci  NPO je rozdělen do 6 pilířů: Digitální transformace     27 854 mil. Kč Fyzická infrastruktura a zelená tranzice   85 182 mil. Kč Vzdělávání a trh práce     41 006 mil. Kč Instituce a regulace a podpora podnikání  v reakci na COVID-19    10 895 mil. Kč  Výzkum, vývoj a inovace     13 200 mil. Kč Zdraví a odolnost obyvatelstva    12 441 mil. Kč  Pilíře se dále dělí na komponenty – komponenta Ministerstva kultury 4.5 Rozvoj kulturního a kreativního sektoru      7 390 mil. Kč  </vt:lpstr>
      <vt:lpstr>4.5 Rozvoj kulturního a kreativního sektoru</vt:lpstr>
      <vt:lpstr>4.5 Rozvoj kulturního a kreativního sektoru</vt:lpstr>
      <vt:lpstr>Děkuji Vám za pozornost  www.planobnovy.cz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Bakičová Hana</dc:creator>
  <cp:lastModifiedBy>Michaela Urbanová</cp:lastModifiedBy>
  <cp:revision>11</cp:revision>
  <dcterms:created xsi:type="dcterms:W3CDTF">2021-09-12T16:08:59Z</dcterms:created>
  <dcterms:modified xsi:type="dcterms:W3CDTF">2021-09-20T14:17:49Z</dcterms:modified>
</cp:coreProperties>
</file>