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42" r:id="rId3"/>
    <p:sldId id="344" r:id="rId4"/>
    <p:sldId id="346" r:id="rId5"/>
    <p:sldId id="347" r:id="rId6"/>
    <p:sldId id="348" r:id="rId7"/>
    <p:sldId id="349" r:id="rId8"/>
    <p:sldId id="350" r:id="rId9"/>
    <p:sldId id="351" r:id="rId10"/>
    <p:sldId id="352" r:id="rId11"/>
    <p:sldId id="353" r:id="rId12"/>
    <p:sldId id="354" r:id="rId13"/>
    <p:sldId id="355" r:id="rId14"/>
    <p:sldId id="356" r:id="rId15"/>
    <p:sldId id="357" r:id="rId16"/>
    <p:sldId id="358" r:id="rId17"/>
    <p:sldId id="359" r:id="rId18"/>
    <p:sldId id="360" r:id="rId19"/>
    <p:sldId id="361" r:id="rId20"/>
    <p:sldId id="343" r:id="rId21"/>
    <p:sldId id="362" r:id="rId22"/>
    <p:sldId id="364" r:id="rId23"/>
    <p:sldId id="365" r:id="rId24"/>
    <p:sldId id="367" r:id="rId25"/>
    <p:sldId id="368" r:id="rId26"/>
    <p:sldId id="366" r:id="rId27"/>
    <p:sldId id="370" r:id="rId28"/>
    <p:sldId id="373" r:id="rId29"/>
    <p:sldId id="371" r:id="rId30"/>
    <p:sldId id="372" r:id="rId31"/>
    <p:sldId id="374" r:id="rId32"/>
    <p:sldId id="375" r:id="rId33"/>
    <p:sldId id="376" r:id="rId34"/>
    <p:sldId id="377" r:id="rId35"/>
    <p:sldId id="378" r:id="rId36"/>
    <p:sldId id="379" r:id="rId37"/>
    <p:sldId id="380" r:id="rId38"/>
    <p:sldId id="381" r:id="rId39"/>
    <p:sldId id="382" r:id="rId40"/>
    <p:sldId id="383" r:id="rId41"/>
    <p:sldId id="384" r:id="rId4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31" autoAdjust="0"/>
    <p:restoredTop sz="94622" autoAdjust="0"/>
  </p:normalViewPr>
  <p:slideViewPr>
    <p:cSldViewPr>
      <p:cViewPr varScale="1">
        <p:scale>
          <a:sx n="82" d="100"/>
          <a:sy n="82" d="100"/>
        </p:scale>
        <p:origin x="1498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D43C-4E1C-4FB0-9703-B003D406FCD2}" type="datetimeFigureOut">
              <a:rPr lang="cs-CZ" smtClean="0"/>
              <a:t>20.09.2021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CB2C1-F47C-48B4-B386-480ABE3702C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70227708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D43C-4E1C-4FB0-9703-B003D406FCD2}" type="datetimeFigureOut">
              <a:rPr lang="cs-CZ" smtClean="0"/>
              <a:t>20.09.2021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CB2C1-F47C-48B4-B386-480ABE3702C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11509747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D43C-4E1C-4FB0-9703-B003D406FCD2}" type="datetimeFigureOut">
              <a:rPr lang="cs-CZ" smtClean="0"/>
              <a:t>20.09.2021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CB2C1-F47C-48B4-B386-480ABE3702C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94740281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D43C-4E1C-4FB0-9703-B003D406FCD2}" type="datetimeFigureOut">
              <a:rPr lang="cs-CZ" smtClean="0"/>
              <a:t>20.09.2021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CB2C1-F47C-48B4-B386-480ABE3702C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9349693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D43C-4E1C-4FB0-9703-B003D406FCD2}" type="datetimeFigureOut">
              <a:rPr lang="cs-CZ" smtClean="0"/>
              <a:t>20.09.2021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CB2C1-F47C-48B4-B386-480ABE3702C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55256668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D43C-4E1C-4FB0-9703-B003D406FCD2}" type="datetimeFigureOut">
              <a:rPr lang="cs-CZ" smtClean="0"/>
              <a:t>20.09.2021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CB2C1-F47C-48B4-B386-480ABE3702C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8122020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D43C-4E1C-4FB0-9703-B003D406FCD2}" type="datetimeFigureOut">
              <a:rPr lang="cs-CZ" smtClean="0"/>
              <a:t>20.09.2021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CB2C1-F47C-48B4-B386-480ABE3702C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78416794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D43C-4E1C-4FB0-9703-B003D406FCD2}" type="datetimeFigureOut">
              <a:rPr lang="cs-CZ" smtClean="0"/>
              <a:t>20.09.2021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CB2C1-F47C-48B4-B386-480ABE3702C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47915108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D43C-4E1C-4FB0-9703-B003D406FCD2}" type="datetimeFigureOut">
              <a:rPr lang="cs-CZ" smtClean="0"/>
              <a:t>20.09.2021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CB2C1-F47C-48B4-B386-480ABE3702C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1769053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D43C-4E1C-4FB0-9703-B003D406FCD2}" type="datetimeFigureOut">
              <a:rPr lang="cs-CZ" smtClean="0"/>
              <a:t>20.09.2021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CB2C1-F47C-48B4-B386-480ABE3702C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0925449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D43C-4E1C-4FB0-9703-B003D406FCD2}" type="datetimeFigureOut">
              <a:rPr lang="cs-CZ" smtClean="0"/>
              <a:t>20.09.2021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CB2C1-F47C-48B4-B386-480ABE3702C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35282152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alpha val="5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D43C-4E1C-4FB0-9703-B003D406FCD2}" type="datetimeFigureOut">
              <a:rPr lang="cs-CZ" smtClean="0"/>
              <a:t>20.09.2021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CCB2C1-F47C-48B4-B386-480ABE3702C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21823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g"/><Relationship Id="rId4" Type="http://schemas.openxmlformats.org/officeDocument/2006/relationships/image" Target="../media/image3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268760"/>
            <a:ext cx="5719030" cy="5895909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539197"/>
            <a:ext cx="7772400" cy="1470025"/>
          </a:xfrm>
        </p:spPr>
        <p:txBody>
          <a:bodyPr>
            <a:normAutofit/>
          </a:bodyPr>
          <a:lstStyle/>
          <a:p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Odměňování v kultuře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933056"/>
            <a:ext cx="6400800" cy="936104"/>
          </a:xfrm>
        </p:spPr>
        <p:txBody>
          <a:bodyPr>
            <a:normAutofit/>
          </a:bodyPr>
          <a:lstStyle/>
          <a:p>
            <a:r>
              <a:rPr lang="cs-CZ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  <a:cs typeface="HELvetica" panose="020B0604020202020204" pitchFamily="34" charset="0"/>
              </a:rPr>
              <a:t>konference Kultura 2022</a:t>
            </a:r>
          </a:p>
          <a:p>
            <a:r>
              <a:rPr lang="cs-CZ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  <a:cs typeface="HELvetica" panose="020B0604020202020204" pitchFamily="34" charset="0"/>
              </a:rPr>
              <a:t>21. 9. 2021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39"/>
            <a:ext cx="2232248" cy="892899"/>
          </a:xfrm>
          <a:prstGeom prst="rect">
            <a:avLst/>
          </a:prstGeom>
          <a:effectLst>
            <a:outerShdw blurRad="292100" dist="152400" dir="960000" sx="102000" sy="102000" algn="tl" rotWithShape="0">
              <a:prstClr val="black">
                <a:alpha val="47000"/>
              </a:prstClr>
            </a:outerShdw>
          </a:effectLst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2D8F3D11-2F58-4631-8910-60A9BA69B45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176" y="188639"/>
            <a:ext cx="1091278" cy="1091278"/>
          </a:xfrm>
          <a:prstGeom prst="rect">
            <a:avLst/>
          </a:prstGeom>
          <a:effectLst>
            <a:outerShdw blurRad="190500" dist="38100" dir="2700000" sx="108000" sy="108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72322493"/>
      </p:ext>
    </p:extLst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268760"/>
            <a:ext cx="5719030" cy="5895909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12676" y="2521433"/>
            <a:ext cx="7918648" cy="1815133"/>
          </a:xfrm>
        </p:spPr>
        <p:txBody>
          <a:bodyPr>
            <a:normAutofit/>
          </a:bodyPr>
          <a:lstStyle/>
          <a:p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1 % výdajů státu na kulturu  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39"/>
            <a:ext cx="2232248" cy="892899"/>
          </a:xfrm>
          <a:prstGeom prst="rect">
            <a:avLst/>
          </a:prstGeom>
          <a:effectLst>
            <a:outerShdw blurRad="292100" dist="152400" dir="960000" sx="102000" sy="102000" algn="tl" rotWithShape="0">
              <a:prstClr val="black">
                <a:alpha val="47000"/>
              </a:prstClr>
            </a:outerShdw>
          </a:effectLst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2D8F3D11-2F58-4631-8910-60A9BA69B45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176" y="188639"/>
            <a:ext cx="1091278" cy="1091278"/>
          </a:xfrm>
          <a:prstGeom prst="rect">
            <a:avLst/>
          </a:prstGeom>
          <a:effectLst>
            <a:outerShdw blurRad="190500" dist="38100" dir="2700000" sx="108000" sy="108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20428915"/>
      </p:ext>
    </p:extLst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279917"/>
            <a:ext cx="5719030" cy="5895909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12676" y="2521433"/>
            <a:ext cx="7918648" cy="1815133"/>
          </a:xfrm>
        </p:spPr>
        <p:txBody>
          <a:bodyPr>
            <a:normAutofit/>
          </a:bodyPr>
          <a:lstStyle/>
          <a:p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oscilace výdajů státu na kulturu kolem 0,6 % až 0,7 %  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39"/>
            <a:ext cx="2232248" cy="892899"/>
          </a:xfrm>
          <a:prstGeom prst="rect">
            <a:avLst/>
          </a:prstGeom>
          <a:effectLst>
            <a:outerShdw blurRad="292100" dist="152400" dir="960000" sx="102000" sy="102000" algn="tl" rotWithShape="0">
              <a:prstClr val="black">
                <a:alpha val="47000"/>
              </a:prstClr>
            </a:outerShdw>
          </a:effectLst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2D8F3D11-2F58-4631-8910-60A9BA69B45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176" y="188639"/>
            <a:ext cx="1091278" cy="1091278"/>
          </a:xfrm>
          <a:prstGeom prst="rect">
            <a:avLst/>
          </a:prstGeom>
          <a:effectLst>
            <a:outerShdw blurRad="190500" dist="38100" dir="2700000" sx="108000" sy="108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45443493"/>
      </p:ext>
    </p:extLst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279917"/>
            <a:ext cx="5719030" cy="5895909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12676" y="2521433"/>
            <a:ext cx="7918648" cy="1815133"/>
          </a:xfrm>
        </p:spPr>
        <p:txBody>
          <a:bodyPr>
            <a:normAutofit/>
          </a:bodyPr>
          <a:lstStyle/>
          <a:p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diskutovaná možnost vzniku nové právní subjektivity  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39"/>
            <a:ext cx="2232248" cy="892899"/>
          </a:xfrm>
          <a:prstGeom prst="rect">
            <a:avLst/>
          </a:prstGeom>
          <a:effectLst>
            <a:outerShdw blurRad="292100" dist="152400" dir="960000" sx="102000" sy="102000" algn="tl" rotWithShape="0">
              <a:prstClr val="black">
                <a:alpha val="47000"/>
              </a:prstClr>
            </a:outerShdw>
          </a:effectLst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2D8F3D11-2F58-4631-8910-60A9BA69B45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176" y="188639"/>
            <a:ext cx="1091278" cy="1091278"/>
          </a:xfrm>
          <a:prstGeom prst="rect">
            <a:avLst/>
          </a:prstGeom>
          <a:effectLst>
            <a:outerShdw blurRad="190500" dist="38100" dir="2700000" sx="108000" sy="108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59319647"/>
      </p:ext>
    </p:extLst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279917"/>
            <a:ext cx="5719030" cy="5895909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12676" y="2521433"/>
            <a:ext cx="7918648" cy="1815133"/>
          </a:xfrm>
        </p:spPr>
        <p:txBody>
          <a:bodyPr>
            <a:normAutofit/>
          </a:bodyPr>
          <a:lstStyle/>
          <a:p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obdobné reformy ve zdravotnictví a soc. službách  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39"/>
            <a:ext cx="2232248" cy="892899"/>
          </a:xfrm>
          <a:prstGeom prst="rect">
            <a:avLst/>
          </a:prstGeom>
          <a:effectLst>
            <a:outerShdw blurRad="292100" dist="152400" dir="960000" sx="102000" sy="102000" algn="tl" rotWithShape="0">
              <a:prstClr val="black">
                <a:alpha val="47000"/>
              </a:prstClr>
            </a:outerShdw>
          </a:effectLst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2D8F3D11-2F58-4631-8910-60A9BA69B45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176" y="188639"/>
            <a:ext cx="1091278" cy="1091278"/>
          </a:xfrm>
          <a:prstGeom prst="rect">
            <a:avLst/>
          </a:prstGeom>
          <a:effectLst>
            <a:outerShdw blurRad="190500" dist="38100" dir="2700000" sx="108000" sy="108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64449536"/>
      </p:ext>
    </p:extLst>
  </p:cSld>
  <p:clrMapOvr>
    <a:masterClrMapping/>
  </p:clrMapOvr>
  <p:transition spd="slow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279917"/>
            <a:ext cx="5719030" cy="5895909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12676" y="2521433"/>
            <a:ext cx="7918648" cy="1815133"/>
          </a:xfrm>
        </p:spPr>
        <p:txBody>
          <a:bodyPr>
            <a:normAutofit/>
          </a:bodyPr>
          <a:lstStyle/>
          <a:p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důsledky reformy ve zdravotnictví a soc. službách  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39"/>
            <a:ext cx="2232248" cy="892899"/>
          </a:xfrm>
          <a:prstGeom prst="rect">
            <a:avLst/>
          </a:prstGeom>
          <a:effectLst>
            <a:outerShdw blurRad="292100" dist="152400" dir="960000" sx="102000" sy="102000" algn="tl" rotWithShape="0">
              <a:prstClr val="black">
                <a:alpha val="47000"/>
              </a:prstClr>
            </a:outerShdw>
          </a:effectLst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2D8F3D11-2F58-4631-8910-60A9BA69B45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176" y="188639"/>
            <a:ext cx="1091278" cy="1091278"/>
          </a:xfrm>
          <a:prstGeom prst="rect">
            <a:avLst/>
          </a:prstGeom>
          <a:effectLst>
            <a:outerShdw blurRad="190500" dist="38100" dir="2700000" sx="108000" sy="108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59225631"/>
      </p:ext>
    </p:extLst>
  </p:cSld>
  <p:clrMapOvr>
    <a:masterClrMapping/>
  </p:clrMapOvr>
  <p:transition spd="slow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279917"/>
            <a:ext cx="5719030" cy="5895909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12676" y="2521433"/>
            <a:ext cx="7918648" cy="1815133"/>
          </a:xfrm>
        </p:spPr>
        <p:txBody>
          <a:bodyPr>
            <a:normAutofit/>
          </a:bodyPr>
          <a:lstStyle/>
          <a:p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legislativní úprava fungování příspěvkových organizací   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39"/>
            <a:ext cx="2232248" cy="892899"/>
          </a:xfrm>
          <a:prstGeom prst="rect">
            <a:avLst/>
          </a:prstGeom>
          <a:effectLst>
            <a:outerShdw blurRad="292100" dist="152400" dir="960000" sx="102000" sy="102000" algn="tl" rotWithShape="0">
              <a:prstClr val="black">
                <a:alpha val="47000"/>
              </a:prstClr>
            </a:outerShdw>
          </a:effectLst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2D8F3D11-2F58-4631-8910-60A9BA69B45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176" y="188639"/>
            <a:ext cx="1091278" cy="1091278"/>
          </a:xfrm>
          <a:prstGeom prst="rect">
            <a:avLst/>
          </a:prstGeom>
          <a:effectLst>
            <a:outerShdw blurRad="190500" dist="38100" dir="2700000" sx="108000" sy="108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03576880"/>
      </p:ext>
    </p:extLst>
  </p:cSld>
  <p:clrMapOvr>
    <a:masterClrMapping/>
  </p:clrMapOvr>
  <p:transition spd="slow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279917"/>
            <a:ext cx="5719030" cy="5895909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12676" y="2521433"/>
            <a:ext cx="7918648" cy="1815133"/>
          </a:xfrm>
        </p:spPr>
        <p:txBody>
          <a:bodyPr>
            <a:normAutofit/>
          </a:bodyPr>
          <a:lstStyle/>
          <a:p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zájem odborů podílet se a podpořit pozitivní změny   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39"/>
            <a:ext cx="2232248" cy="892899"/>
          </a:xfrm>
          <a:prstGeom prst="rect">
            <a:avLst/>
          </a:prstGeom>
          <a:effectLst>
            <a:outerShdw blurRad="292100" dist="152400" dir="960000" sx="102000" sy="102000" algn="tl" rotWithShape="0">
              <a:prstClr val="black">
                <a:alpha val="47000"/>
              </a:prstClr>
            </a:outerShdw>
          </a:effectLst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2D8F3D11-2F58-4631-8910-60A9BA69B45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176" y="188639"/>
            <a:ext cx="1091278" cy="1091278"/>
          </a:xfrm>
          <a:prstGeom prst="rect">
            <a:avLst/>
          </a:prstGeom>
          <a:effectLst>
            <a:outerShdw blurRad="190500" dist="38100" dir="2700000" sx="108000" sy="108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71268146"/>
      </p:ext>
    </p:extLst>
  </p:cSld>
  <p:clrMapOvr>
    <a:masterClrMapping/>
  </p:clrMapOvr>
  <p:transition spd="slow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279917"/>
            <a:ext cx="5719030" cy="5895909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12676" y="2521433"/>
            <a:ext cx="7918648" cy="1815133"/>
          </a:xfrm>
        </p:spPr>
        <p:txBody>
          <a:bodyPr>
            <a:normAutofit/>
          </a:bodyPr>
          <a:lstStyle/>
          <a:p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jednání OS kultury s vedením APD a ASOPS na MK ČR   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39"/>
            <a:ext cx="2232248" cy="892899"/>
          </a:xfrm>
          <a:prstGeom prst="rect">
            <a:avLst/>
          </a:prstGeom>
          <a:effectLst>
            <a:outerShdw blurRad="292100" dist="152400" dir="960000" sx="102000" sy="102000" algn="tl" rotWithShape="0">
              <a:prstClr val="black">
                <a:alpha val="47000"/>
              </a:prstClr>
            </a:outerShdw>
          </a:effectLst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2D8F3D11-2F58-4631-8910-60A9BA69B45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176" y="188639"/>
            <a:ext cx="1091278" cy="1091278"/>
          </a:xfrm>
          <a:prstGeom prst="rect">
            <a:avLst/>
          </a:prstGeom>
          <a:effectLst>
            <a:outerShdw blurRad="190500" dist="38100" dir="2700000" sx="108000" sy="108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30228688"/>
      </p:ext>
    </p:extLst>
  </p:cSld>
  <p:clrMapOvr>
    <a:masterClrMapping/>
  </p:clrMapOvr>
  <p:transition spd="slow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279917"/>
            <a:ext cx="5719030" cy="5895909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12676" y="2521433"/>
            <a:ext cx="7918648" cy="1815133"/>
          </a:xfrm>
        </p:spPr>
        <p:txBody>
          <a:bodyPr>
            <a:normAutofit/>
          </a:bodyPr>
          <a:lstStyle/>
          <a:p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konkrétní příklady odměňování   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39"/>
            <a:ext cx="2232248" cy="892899"/>
          </a:xfrm>
          <a:prstGeom prst="rect">
            <a:avLst/>
          </a:prstGeom>
          <a:effectLst>
            <a:outerShdw blurRad="292100" dist="152400" dir="960000" sx="102000" sy="102000" algn="tl" rotWithShape="0">
              <a:prstClr val="black">
                <a:alpha val="47000"/>
              </a:prstClr>
            </a:outerShdw>
          </a:effectLst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2D8F3D11-2F58-4631-8910-60A9BA69B45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176" y="188639"/>
            <a:ext cx="1091278" cy="1091278"/>
          </a:xfrm>
          <a:prstGeom prst="rect">
            <a:avLst/>
          </a:prstGeom>
          <a:effectLst>
            <a:outerShdw blurRad="190500" dist="38100" dir="2700000" sx="108000" sy="108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98794335"/>
      </p:ext>
    </p:extLst>
  </p:cSld>
  <p:clrMapOvr>
    <a:masterClrMapping/>
  </p:clrMapOvr>
  <p:transition spd="slow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279917"/>
            <a:ext cx="5719030" cy="5895909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12676" y="2521433"/>
            <a:ext cx="7918648" cy="1815133"/>
          </a:xfrm>
        </p:spPr>
        <p:txBody>
          <a:bodyPr>
            <a:normAutofit/>
          </a:bodyPr>
          <a:lstStyle/>
          <a:p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úroveň průměrné mzdy v orchestrech v roce 2019   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39"/>
            <a:ext cx="2232248" cy="892899"/>
          </a:xfrm>
          <a:prstGeom prst="rect">
            <a:avLst/>
          </a:prstGeom>
          <a:effectLst>
            <a:outerShdw blurRad="292100" dist="152400" dir="960000" sx="102000" sy="102000" algn="tl" rotWithShape="0">
              <a:prstClr val="black">
                <a:alpha val="47000"/>
              </a:prstClr>
            </a:outerShdw>
          </a:effectLst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2D8F3D11-2F58-4631-8910-60A9BA69B45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176" y="188639"/>
            <a:ext cx="1091278" cy="1091278"/>
          </a:xfrm>
          <a:prstGeom prst="rect">
            <a:avLst/>
          </a:prstGeom>
          <a:effectLst>
            <a:outerShdw blurRad="190500" dist="38100" dir="2700000" sx="108000" sy="108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7956757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40EFF3EE-5C2E-4A50-9365-C5DE188641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485" y="569485"/>
            <a:ext cx="5719029" cy="5719029"/>
          </a:xfrm>
          <a:prstGeom prst="rect">
            <a:avLst/>
          </a:prstGeom>
          <a:effectLst>
            <a:outerShdw blurRad="190500" dist="38100" dir="2700000" sx="107000" sy="107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1" y="188639"/>
            <a:ext cx="3600403" cy="1440161"/>
          </a:xfrm>
          <a:prstGeom prst="rect">
            <a:avLst/>
          </a:prstGeom>
          <a:effectLst>
            <a:outerShdw blurRad="292100" dist="152400" dir="960000" sx="102000" sy="102000" algn="tl" rotWithShape="0">
              <a:prstClr val="black">
                <a:alpha val="47000"/>
              </a:prstClr>
            </a:outerShdw>
          </a:effectLst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0D56D4A-895D-45DD-BB96-1B6BB561249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3652" y="202332"/>
            <a:ext cx="2132856" cy="2132856"/>
          </a:xfrm>
          <a:prstGeom prst="rect">
            <a:avLst/>
          </a:prstGeom>
          <a:effectLst>
            <a:outerShdw blurRad="165100" dist="38100" dir="2700000" sx="107000" sy="107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0F89156E-1A14-493A-9055-4D2934B25D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6785" y="4657719"/>
            <a:ext cx="3079723" cy="2068873"/>
          </a:xfrm>
          <a:prstGeom prst="rect">
            <a:avLst/>
          </a:prstGeom>
          <a:effectLst>
            <a:outerShdw blurRad="228600" dist="38100" dir="2700000" sx="107000" sy="107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B560EA31-F613-4298-8BD5-851ABC55EFC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0" y="3861048"/>
            <a:ext cx="2153421" cy="2865544"/>
          </a:xfrm>
          <a:prstGeom prst="rect">
            <a:avLst/>
          </a:prstGeom>
          <a:effectLst>
            <a:outerShdw blurRad="177800" dist="38100" dir="2700000" sx="105000" sy="105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88329078"/>
      </p:ext>
    </p:extLst>
  </p:cSld>
  <p:clrMapOvr>
    <a:masterClrMapping/>
  </p:clrMapOvr>
  <p:transition spd="slow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Obrázek 15">
            <a:extLst>
              <a:ext uri="{FF2B5EF4-FFF2-40B4-BE49-F238E27FC236}">
                <a16:creationId xmlns:a16="http://schemas.microsoft.com/office/drawing/2014/main" id="{7C96592F-D25B-440F-A4B8-B630F81FE95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544" y="0"/>
            <a:ext cx="10278888" cy="7267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282539"/>
      </p:ext>
    </p:extLst>
  </p:cSld>
  <p:clrMapOvr>
    <a:masterClrMapping/>
  </p:clrMapOvr>
  <p:transition spd="slow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279917"/>
            <a:ext cx="5719030" cy="5895909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12676" y="2521433"/>
            <a:ext cx="7918648" cy="1815133"/>
          </a:xfrm>
        </p:spPr>
        <p:txBody>
          <a:bodyPr>
            <a:normAutofit/>
          </a:bodyPr>
          <a:lstStyle/>
          <a:p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rok 2021 a opětovné rozevírání nůžek v odměňování   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39"/>
            <a:ext cx="2232248" cy="892899"/>
          </a:xfrm>
          <a:prstGeom prst="rect">
            <a:avLst/>
          </a:prstGeom>
          <a:effectLst>
            <a:outerShdw blurRad="292100" dist="152400" dir="960000" sx="102000" sy="102000" algn="tl" rotWithShape="0">
              <a:prstClr val="black">
                <a:alpha val="47000"/>
              </a:prstClr>
            </a:outerShdw>
          </a:effectLst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2D8F3D11-2F58-4631-8910-60A9BA69B45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176" y="188639"/>
            <a:ext cx="1091278" cy="1091278"/>
          </a:xfrm>
          <a:prstGeom prst="rect">
            <a:avLst/>
          </a:prstGeom>
          <a:effectLst>
            <a:outerShdw blurRad="190500" dist="38100" dir="2700000" sx="108000" sy="108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45536822"/>
      </p:ext>
    </p:extLst>
  </p:cSld>
  <p:clrMapOvr>
    <a:masterClrMapping/>
  </p:clrMapOvr>
  <p:transition spd="slow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279917"/>
            <a:ext cx="5719030" cy="5895909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12676" y="2521433"/>
            <a:ext cx="7918648" cy="1815133"/>
          </a:xfrm>
        </p:spPr>
        <p:txBody>
          <a:bodyPr>
            <a:normAutofit/>
          </a:bodyPr>
          <a:lstStyle/>
          <a:p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srovnání základního platu kultura vs. školství   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39"/>
            <a:ext cx="2232248" cy="892899"/>
          </a:xfrm>
          <a:prstGeom prst="rect">
            <a:avLst/>
          </a:prstGeom>
          <a:effectLst>
            <a:outerShdw blurRad="292100" dist="152400" dir="960000" sx="102000" sy="102000" algn="tl" rotWithShape="0">
              <a:prstClr val="black">
                <a:alpha val="47000"/>
              </a:prstClr>
            </a:outerShdw>
          </a:effectLst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2D8F3D11-2F58-4631-8910-60A9BA69B45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176" y="188639"/>
            <a:ext cx="1091278" cy="1091278"/>
          </a:xfrm>
          <a:prstGeom prst="rect">
            <a:avLst/>
          </a:prstGeom>
          <a:effectLst>
            <a:outerShdw blurRad="190500" dist="38100" dir="2700000" sx="108000" sy="108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92445611"/>
      </p:ext>
    </p:extLst>
  </p:cSld>
  <p:clrMapOvr>
    <a:masterClrMapping/>
  </p:clrMapOvr>
  <p:transition spd="slow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279917"/>
            <a:ext cx="5719030" cy="5895909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75048" y="1770766"/>
            <a:ext cx="8393901" cy="1815133"/>
          </a:xfrm>
        </p:spPr>
        <p:txBody>
          <a:bodyPr>
            <a:normAutofit/>
          </a:bodyPr>
          <a:lstStyle/>
          <a:p>
            <a:r>
              <a:rPr lang="cs-CZ" sz="3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nástupní plat v kultuře ve                         12. platové třídě a 1. platovém stupni  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39"/>
            <a:ext cx="2232248" cy="892899"/>
          </a:xfrm>
          <a:prstGeom prst="rect">
            <a:avLst/>
          </a:prstGeom>
          <a:effectLst>
            <a:outerShdw blurRad="292100" dist="152400" dir="960000" sx="102000" sy="102000" algn="tl" rotWithShape="0">
              <a:prstClr val="black">
                <a:alpha val="47000"/>
              </a:prstClr>
            </a:outerShdw>
          </a:effectLst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2D8F3D11-2F58-4631-8910-60A9BA69B45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176" y="188639"/>
            <a:ext cx="1091278" cy="1091278"/>
          </a:xfrm>
          <a:prstGeom prst="rect">
            <a:avLst/>
          </a:prstGeom>
          <a:effectLst>
            <a:outerShdw blurRad="190500" dist="38100" dir="2700000" sx="108000" sy="108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Nadpis 1">
            <a:extLst>
              <a:ext uri="{FF2B5EF4-FFF2-40B4-BE49-F238E27FC236}">
                <a16:creationId xmlns:a16="http://schemas.microsoft.com/office/drawing/2014/main" id="{A7CF105B-CD9F-43EC-AEA7-7111827F40B8}"/>
              </a:ext>
            </a:extLst>
          </p:cNvPr>
          <p:cNvSpPr txBox="1">
            <a:spLocks/>
          </p:cNvSpPr>
          <p:nvPr/>
        </p:nvSpPr>
        <p:spPr>
          <a:xfrm>
            <a:off x="365108" y="3770888"/>
            <a:ext cx="8393901" cy="1815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025181204"/>
      </p:ext>
    </p:extLst>
  </p:cSld>
  <p:clrMapOvr>
    <a:masterClrMapping/>
  </p:clrMapOvr>
  <p:transition spd="slow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279917"/>
            <a:ext cx="5719030" cy="5895909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75048" y="1770766"/>
            <a:ext cx="8393901" cy="1815133"/>
          </a:xfrm>
        </p:spPr>
        <p:txBody>
          <a:bodyPr>
            <a:normAutofit/>
          </a:bodyPr>
          <a:lstStyle/>
          <a:p>
            <a:r>
              <a:rPr lang="cs-CZ" sz="3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nástupní plat v kultuře ve                         12. platové třídě a 1. platovém stupni  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39"/>
            <a:ext cx="2232248" cy="892899"/>
          </a:xfrm>
          <a:prstGeom prst="rect">
            <a:avLst/>
          </a:prstGeom>
          <a:effectLst>
            <a:outerShdw blurRad="292100" dist="152400" dir="960000" sx="102000" sy="102000" algn="tl" rotWithShape="0">
              <a:prstClr val="black">
                <a:alpha val="47000"/>
              </a:prstClr>
            </a:outerShdw>
          </a:effectLst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2D8F3D11-2F58-4631-8910-60A9BA69B45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176" y="188639"/>
            <a:ext cx="1091278" cy="1091278"/>
          </a:xfrm>
          <a:prstGeom prst="rect">
            <a:avLst/>
          </a:prstGeom>
          <a:effectLst>
            <a:outerShdw blurRad="190500" dist="38100" dir="2700000" sx="108000" sy="108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Nadpis 1">
            <a:extLst>
              <a:ext uri="{FF2B5EF4-FFF2-40B4-BE49-F238E27FC236}">
                <a16:creationId xmlns:a16="http://schemas.microsoft.com/office/drawing/2014/main" id="{A7CF105B-CD9F-43EC-AEA7-7111827F40B8}"/>
              </a:ext>
            </a:extLst>
          </p:cNvPr>
          <p:cNvSpPr txBox="1">
            <a:spLocks/>
          </p:cNvSpPr>
          <p:nvPr/>
        </p:nvSpPr>
        <p:spPr>
          <a:xfrm>
            <a:off x="365108" y="3770888"/>
            <a:ext cx="8393901" cy="1815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</a:t>
            </a:r>
          </a:p>
        </p:txBody>
      </p:sp>
      <p:sp>
        <p:nvSpPr>
          <p:cNvPr id="8" name="Nadpis 1">
            <a:extLst>
              <a:ext uri="{FF2B5EF4-FFF2-40B4-BE49-F238E27FC236}">
                <a16:creationId xmlns:a16="http://schemas.microsoft.com/office/drawing/2014/main" id="{0CF32243-E3E5-428D-82BA-8585C0E8017A}"/>
              </a:ext>
            </a:extLst>
          </p:cNvPr>
          <p:cNvSpPr txBox="1">
            <a:spLocks/>
          </p:cNvSpPr>
          <p:nvPr/>
        </p:nvSpPr>
        <p:spPr>
          <a:xfrm>
            <a:off x="375048" y="3472474"/>
            <a:ext cx="8393901" cy="1815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22.770 Kč hrubého  </a:t>
            </a:r>
          </a:p>
        </p:txBody>
      </p:sp>
    </p:spTree>
    <p:extLst>
      <p:ext uri="{BB962C8B-B14F-4D97-AF65-F5344CB8AC3E}">
        <p14:creationId xmlns:p14="http://schemas.microsoft.com/office/powerpoint/2010/main" val="982966537"/>
      </p:ext>
    </p:extLst>
  </p:cSld>
  <p:clrMapOvr>
    <a:masterClrMapping/>
  </p:clrMapOvr>
  <p:transition spd="slow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279917"/>
            <a:ext cx="5719030" cy="5895909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75048" y="1770766"/>
            <a:ext cx="8393901" cy="1815133"/>
          </a:xfrm>
        </p:spPr>
        <p:txBody>
          <a:bodyPr>
            <a:normAutofit/>
          </a:bodyPr>
          <a:lstStyle/>
          <a:p>
            <a:r>
              <a:rPr lang="cs-CZ" sz="3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nástupní plat učitele ve                             12. platové třídě a 1. platovém stupni  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39"/>
            <a:ext cx="2232248" cy="892899"/>
          </a:xfrm>
          <a:prstGeom prst="rect">
            <a:avLst/>
          </a:prstGeom>
          <a:effectLst>
            <a:outerShdw blurRad="292100" dist="152400" dir="960000" sx="102000" sy="102000" algn="tl" rotWithShape="0">
              <a:prstClr val="black">
                <a:alpha val="47000"/>
              </a:prstClr>
            </a:outerShdw>
          </a:effectLst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2D8F3D11-2F58-4631-8910-60A9BA69B45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176" y="188639"/>
            <a:ext cx="1091278" cy="1091278"/>
          </a:xfrm>
          <a:prstGeom prst="rect">
            <a:avLst/>
          </a:prstGeom>
          <a:effectLst>
            <a:outerShdw blurRad="190500" dist="38100" dir="2700000" sx="108000" sy="108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Nadpis 1">
            <a:extLst>
              <a:ext uri="{FF2B5EF4-FFF2-40B4-BE49-F238E27FC236}">
                <a16:creationId xmlns:a16="http://schemas.microsoft.com/office/drawing/2014/main" id="{A7CF105B-CD9F-43EC-AEA7-7111827F40B8}"/>
              </a:ext>
            </a:extLst>
          </p:cNvPr>
          <p:cNvSpPr txBox="1">
            <a:spLocks/>
          </p:cNvSpPr>
          <p:nvPr/>
        </p:nvSpPr>
        <p:spPr>
          <a:xfrm>
            <a:off x="365108" y="3770888"/>
            <a:ext cx="8393901" cy="1815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145510990"/>
      </p:ext>
    </p:extLst>
  </p:cSld>
  <p:clrMapOvr>
    <a:masterClrMapping/>
  </p:clrMapOvr>
  <p:transition spd="slow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279917"/>
            <a:ext cx="5719030" cy="5895909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75048" y="1770766"/>
            <a:ext cx="8393901" cy="1815133"/>
          </a:xfrm>
        </p:spPr>
        <p:txBody>
          <a:bodyPr>
            <a:normAutofit/>
          </a:bodyPr>
          <a:lstStyle/>
          <a:p>
            <a:r>
              <a:rPr lang="cs-CZ" sz="3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nástupní plat učitele ve                             12. platové třídě a 1. platovém stupni  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39"/>
            <a:ext cx="2232248" cy="892899"/>
          </a:xfrm>
          <a:prstGeom prst="rect">
            <a:avLst/>
          </a:prstGeom>
          <a:effectLst>
            <a:outerShdw blurRad="292100" dist="152400" dir="960000" sx="102000" sy="102000" algn="tl" rotWithShape="0">
              <a:prstClr val="black">
                <a:alpha val="47000"/>
              </a:prstClr>
            </a:outerShdw>
          </a:effectLst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2D8F3D11-2F58-4631-8910-60A9BA69B45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176" y="188639"/>
            <a:ext cx="1091278" cy="1091278"/>
          </a:xfrm>
          <a:prstGeom prst="rect">
            <a:avLst/>
          </a:prstGeom>
          <a:effectLst>
            <a:outerShdw blurRad="190500" dist="38100" dir="2700000" sx="108000" sy="108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Nadpis 1">
            <a:extLst>
              <a:ext uri="{FF2B5EF4-FFF2-40B4-BE49-F238E27FC236}">
                <a16:creationId xmlns:a16="http://schemas.microsoft.com/office/drawing/2014/main" id="{A7CF105B-CD9F-43EC-AEA7-7111827F40B8}"/>
              </a:ext>
            </a:extLst>
          </p:cNvPr>
          <p:cNvSpPr txBox="1">
            <a:spLocks/>
          </p:cNvSpPr>
          <p:nvPr/>
        </p:nvSpPr>
        <p:spPr>
          <a:xfrm>
            <a:off x="365108" y="3770888"/>
            <a:ext cx="8393901" cy="1815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</a:t>
            </a:r>
          </a:p>
        </p:txBody>
      </p:sp>
      <p:sp>
        <p:nvSpPr>
          <p:cNvPr id="8" name="Nadpis 1">
            <a:extLst>
              <a:ext uri="{FF2B5EF4-FFF2-40B4-BE49-F238E27FC236}">
                <a16:creationId xmlns:a16="http://schemas.microsoft.com/office/drawing/2014/main" id="{0CF32243-E3E5-428D-82BA-8585C0E8017A}"/>
              </a:ext>
            </a:extLst>
          </p:cNvPr>
          <p:cNvSpPr txBox="1">
            <a:spLocks/>
          </p:cNvSpPr>
          <p:nvPr/>
        </p:nvSpPr>
        <p:spPr>
          <a:xfrm>
            <a:off x="375048" y="3472474"/>
            <a:ext cx="8393901" cy="1815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32.170 Kč hrubého  </a:t>
            </a:r>
          </a:p>
        </p:txBody>
      </p:sp>
    </p:spTree>
    <p:extLst>
      <p:ext uri="{BB962C8B-B14F-4D97-AF65-F5344CB8AC3E}">
        <p14:creationId xmlns:p14="http://schemas.microsoft.com/office/powerpoint/2010/main" val="824192896"/>
      </p:ext>
    </p:extLst>
  </p:cSld>
  <p:clrMapOvr>
    <a:masterClrMapping/>
  </p:clrMapOvr>
  <p:transition spd="slow"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279917"/>
            <a:ext cx="5719030" cy="5895909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75048" y="1770766"/>
            <a:ext cx="8393901" cy="1815133"/>
          </a:xfrm>
        </p:spPr>
        <p:txBody>
          <a:bodyPr>
            <a:normAutofit/>
          </a:bodyPr>
          <a:lstStyle/>
          <a:p>
            <a:r>
              <a:rPr lang="cs-CZ" sz="3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plat v kultuře po 32 letech praxe               ve 12. platové třídě  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39"/>
            <a:ext cx="2232248" cy="892899"/>
          </a:xfrm>
          <a:prstGeom prst="rect">
            <a:avLst/>
          </a:prstGeom>
          <a:effectLst>
            <a:outerShdw blurRad="292100" dist="152400" dir="960000" sx="102000" sy="102000" algn="tl" rotWithShape="0">
              <a:prstClr val="black">
                <a:alpha val="47000"/>
              </a:prstClr>
            </a:outerShdw>
          </a:effectLst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2D8F3D11-2F58-4631-8910-60A9BA69B45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176" y="188639"/>
            <a:ext cx="1091278" cy="1091278"/>
          </a:xfrm>
          <a:prstGeom prst="rect">
            <a:avLst/>
          </a:prstGeom>
          <a:effectLst>
            <a:outerShdw blurRad="190500" dist="38100" dir="2700000" sx="108000" sy="108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Nadpis 1">
            <a:extLst>
              <a:ext uri="{FF2B5EF4-FFF2-40B4-BE49-F238E27FC236}">
                <a16:creationId xmlns:a16="http://schemas.microsoft.com/office/drawing/2014/main" id="{A7CF105B-CD9F-43EC-AEA7-7111827F40B8}"/>
              </a:ext>
            </a:extLst>
          </p:cNvPr>
          <p:cNvSpPr txBox="1">
            <a:spLocks/>
          </p:cNvSpPr>
          <p:nvPr/>
        </p:nvSpPr>
        <p:spPr>
          <a:xfrm>
            <a:off x="365108" y="3770888"/>
            <a:ext cx="8393901" cy="1815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039148824"/>
      </p:ext>
    </p:extLst>
  </p:cSld>
  <p:clrMapOvr>
    <a:masterClrMapping/>
  </p:clrMapOvr>
  <p:transition spd="slow"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279917"/>
            <a:ext cx="5719030" cy="5895909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75048" y="1770766"/>
            <a:ext cx="8393901" cy="1815133"/>
          </a:xfrm>
        </p:spPr>
        <p:txBody>
          <a:bodyPr>
            <a:normAutofit/>
          </a:bodyPr>
          <a:lstStyle/>
          <a:p>
            <a:r>
              <a:rPr lang="cs-CZ" sz="3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plat v kultuře po 32 letech praxe               ve 12. platové třídě  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39"/>
            <a:ext cx="2232248" cy="892899"/>
          </a:xfrm>
          <a:prstGeom prst="rect">
            <a:avLst/>
          </a:prstGeom>
          <a:effectLst>
            <a:outerShdw blurRad="292100" dist="152400" dir="960000" sx="102000" sy="102000" algn="tl" rotWithShape="0">
              <a:prstClr val="black">
                <a:alpha val="47000"/>
              </a:prstClr>
            </a:outerShdw>
          </a:effectLst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2D8F3D11-2F58-4631-8910-60A9BA69B45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176" y="188639"/>
            <a:ext cx="1091278" cy="1091278"/>
          </a:xfrm>
          <a:prstGeom prst="rect">
            <a:avLst/>
          </a:prstGeom>
          <a:effectLst>
            <a:outerShdw blurRad="190500" dist="38100" dir="2700000" sx="108000" sy="108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Nadpis 1">
            <a:extLst>
              <a:ext uri="{FF2B5EF4-FFF2-40B4-BE49-F238E27FC236}">
                <a16:creationId xmlns:a16="http://schemas.microsoft.com/office/drawing/2014/main" id="{A7CF105B-CD9F-43EC-AEA7-7111827F40B8}"/>
              </a:ext>
            </a:extLst>
          </p:cNvPr>
          <p:cNvSpPr txBox="1">
            <a:spLocks/>
          </p:cNvSpPr>
          <p:nvPr/>
        </p:nvSpPr>
        <p:spPr>
          <a:xfrm>
            <a:off x="365108" y="3770888"/>
            <a:ext cx="8393901" cy="1815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</a:t>
            </a:r>
          </a:p>
        </p:txBody>
      </p:sp>
      <p:sp>
        <p:nvSpPr>
          <p:cNvPr id="8" name="Nadpis 1">
            <a:extLst>
              <a:ext uri="{FF2B5EF4-FFF2-40B4-BE49-F238E27FC236}">
                <a16:creationId xmlns:a16="http://schemas.microsoft.com/office/drawing/2014/main" id="{0CF32243-E3E5-428D-82BA-8585C0E8017A}"/>
              </a:ext>
            </a:extLst>
          </p:cNvPr>
          <p:cNvSpPr txBox="1">
            <a:spLocks/>
          </p:cNvSpPr>
          <p:nvPr/>
        </p:nvSpPr>
        <p:spPr>
          <a:xfrm>
            <a:off x="375048" y="3472474"/>
            <a:ext cx="8393901" cy="1815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36.470 Kč hrubého  </a:t>
            </a:r>
          </a:p>
        </p:txBody>
      </p:sp>
    </p:spTree>
    <p:extLst>
      <p:ext uri="{BB962C8B-B14F-4D97-AF65-F5344CB8AC3E}">
        <p14:creationId xmlns:p14="http://schemas.microsoft.com/office/powerpoint/2010/main" val="4000941619"/>
      </p:ext>
    </p:extLst>
  </p:cSld>
  <p:clrMapOvr>
    <a:masterClrMapping/>
  </p:clrMapOvr>
  <p:transition spd="slow"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279917"/>
            <a:ext cx="5719030" cy="5895909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75048" y="1770766"/>
            <a:ext cx="8393901" cy="1815133"/>
          </a:xfrm>
        </p:spPr>
        <p:txBody>
          <a:bodyPr>
            <a:normAutofit/>
          </a:bodyPr>
          <a:lstStyle/>
          <a:p>
            <a:r>
              <a:rPr lang="cs-CZ" sz="3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plat učitele po 32 letech praxe                  ve 12. platové třídě  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39"/>
            <a:ext cx="2232248" cy="892899"/>
          </a:xfrm>
          <a:prstGeom prst="rect">
            <a:avLst/>
          </a:prstGeom>
          <a:effectLst>
            <a:outerShdw blurRad="292100" dist="152400" dir="960000" sx="102000" sy="102000" algn="tl" rotWithShape="0">
              <a:prstClr val="black">
                <a:alpha val="47000"/>
              </a:prstClr>
            </a:outerShdw>
          </a:effectLst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2D8F3D11-2F58-4631-8910-60A9BA69B45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176" y="188639"/>
            <a:ext cx="1091278" cy="1091278"/>
          </a:xfrm>
          <a:prstGeom prst="rect">
            <a:avLst/>
          </a:prstGeom>
          <a:effectLst>
            <a:outerShdw blurRad="190500" dist="38100" dir="2700000" sx="108000" sy="108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Nadpis 1">
            <a:extLst>
              <a:ext uri="{FF2B5EF4-FFF2-40B4-BE49-F238E27FC236}">
                <a16:creationId xmlns:a16="http://schemas.microsoft.com/office/drawing/2014/main" id="{A7CF105B-CD9F-43EC-AEA7-7111827F40B8}"/>
              </a:ext>
            </a:extLst>
          </p:cNvPr>
          <p:cNvSpPr txBox="1">
            <a:spLocks/>
          </p:cNvSpPr>
          <p:nvPr/>
        </p:nvSpPr>
        <p:spPr>
          <a:xfrm>
            <a:off x="365108" y="3770888"/>
            <a:ext cx="8393901" cy="1815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336861004"/>
      </p:ext>
    </p:ext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268760"/>
            <a:ext cx="5719030" cy="5895909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693987"/>
            <a:ext cx="7772400" cy="1470025"/>
          </a:xfrm>
        </p:spPr>
        <p:txBody>
          <a:bodyPr>
            <a:normAutofit/>
          </a:bodyPr>
          <a:lstStyle/>
          <a:p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vývoj od 90. let 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39"/>
            <a:ext cx="2232248" cy="892899"/>
          </a:xfrm>
          <a:prstGeom prst="rect">
            <a:avLst/>
          </a:prstGeom>
          <a:effectLst>
            <a:outerShdw blurRad="292100" dist="152400" dir="960000" sx="102000" sy="102000" algn="tl" rotWithShape="0">
              <a:prstClr val="black">
                <a:alpha val="47000"/>
              </a:prstClr>
            </a:outerShdw>
          </a:effectLst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2D8F3D11-2F58-4631-8910-60A9BA69B45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176" y="188639"/>
            <a:ext cx="1091278" cy="1091278"/>
          </a:xfrm>
          <a:prstGeom prst="rect">
            <a:avLst/>
          </a:prstGeom>
          <a:effectLst>
            <a:outerShdw blurRad="190500" dist="38100" dir="2700000" sx="108000" sy="108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61275872"/>
      </p:ext>
    </p:extLst>
  </p:cSld>
  <p:clrMapOvr>
    <a:masterClrMapping/>
  </p:clrMapOvr>
  <p:transition spd="slow"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279917"/>
            <a:ext cx="5719030" cy="5895909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75048" y="1770766"/>
            <a:ext cx="8393901" cy="1815133"/>
          </a:xfrm>
        </p:spPr>
        <p:txBody>
          <a:bodyPr>
            <a:normAutofit/>
          </a:bodyPr>
          <a:lstStyle/>
          <a:p>
            <a:r>
              <a:rPr lang="cs-CZ" sz="3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plat učitele po 32 letech praxe                  ve 12. platové třídě  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39"/>
            <a:ext cx="2232248" cy="892899"/>
          </a:xfrm>
          <a:prstGeom prst="rect">
            <a:avLst/>
          </a:prstGeom>
          <a:effectLst>
            <a:outerShdw blurRad="292100" dist="152400" dir="960000" sx="102000" sy="102000" algn="tl" rotWithShape="0">
              <a:prstClr val="black">
                <a:alpha val="47000"/>
              </a:prstClr>
            </a:outerShdw>
          </a:effectLst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2D8F3D11-2F58-4631-8910-60A9BA69B45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176" y="188639"/>
            <a:ext cx="1091278" cy="1091278"/>
          </a:xfrm>
          <a:prstGeom prst="rect">
            <a:avLst/>
          </a:prstGeom>
          <a:effectLst>
            <a:outerShdw blurRad="190500" dist="38100" dir="2700000" sx="108000" sy="108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Nadpis 1">
            <a:extLst>
              <a:ext uri="{FF2B5EF4-FFF2-40B4-BE49-F238E27FC236}">
                <a16:creationId xmlns:a16="http://schemas.microsoft.com/office/drawing/2014/main" id="{A7CF105B-CD9F-43EC-AEA7-7111827F40B8}"/>
              </a:ext>
            </a:extLst>
          </p:cNvPr>
          <p:cNvSpPr txBox="1">
            <a:spLocks/>
          </p:cNvSpPr>
          <p:nvPr/>
        </p:nvSpPr>
        <p:spPr>
          <a:xfrm>
            <a:off x="365108" y="3770888"/>
            <a:ext cx="8393901" cy="1815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</a:t>
            </a:r>
          </a:p>
        </p:txBody>
      </p:sp>
      <p:sp>
        <p:nvSpPr>
          <p:cNvPr id="8" name="Nadpis 1">
            <a:extLst>
              <a:ext uri="{FF2B5EF4-FFF2-40B4-BE49-F238E27FC236}">
                <a16:creationId xmlns:a16="http://schemas.microsoft.com/office/drawing/2014/main" id="{0CF32243-E3E5-428D-82BA-8585C0E8017A}"/>
              </a:ext>
            </a:extLst>
          </p:cNvPr>
          <p:cNvSpPr txBox="1">
            <a:spLocks/>
          </p:cNvSpPr>
          <p:nvPr/>
        </p:nvSpPr>
        <p:spPr>
          <a:xfrm>
            <a:off x="375048" y="3472474"/>
            <a:ext cx="8393901" cy="1815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41.940 Kč hrubého  </a:t>
            </a:r>
          </a:p>
        </p:txBody>
      </p:sp>
    </p:spTree>
    <p:extLst>
      <p:ext uri="{BB962C8B-B14F-4D97-AF65-F5344CB8AC3E}">
        <p14:creationId xmlns:p14="http://schemas.microsoft.com/office/powerpoint/2010/main" val="4288927732"/>
      </p:ext>
    </p:extLst>
  </p:cSld>
  <p:clrMapOvr>
    <a:masterClrMapping/>
  </p:clrMapOvr>
  <p:transition spd="slow"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279917"/>
            <a:ext cx="5719030" cy="5895909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39"/>
            <a:ext cx="2232248" cy="892899"/>
          </a:xfrm>
          <a:prstGeom prst="rect">
            <a:avLst/>
          </a:prstGeom>
          <a:effectLst>
            <a:outerShdw blurRad="292100" dist="152400" dir="960000" sx="102000" sy="102000" algn="tl" rotWithShape="0">
              <a:prstClr val="black">
                <a:alpha val="47000"/>
              </a:prstClr>
            </a:outerShdw>
          </a:effectLst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2D8F3D11-2F58-4631-8910-60A9BA69B45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176" y="188639"/>
            <a:ext cx="1091278" cy="1091278"/>
          </a:xfrm>
          <a:prstGeom prst="rect">
            <a:avLst/>
          </a:prstGeom>
          <a:effectLst>
            <a:outerShdw blurRad="190500" dist="38100" dir="2700000" sx="108000" sy="108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Nadpis 1">
            <a:extLst>
              <a:ext uri="{FF2B5EF4-FFF2-40B4-BE49-F238E27FC236}">
                <a16:creationId xmlns:a16="http://schemas.microsoft.com/office/drawing/2014/main" id="{A7CF105B-CD9F-43EC-AEA7-7111827F40B8}"/>
              </a:ext>
            </a:extLst>
          </p:cNvPr>
          <p:cNvSpPr txBox="1">
            <a:spLocks/>
          </p:cNvSpPr>
          <p:nvPr/>
        </p:nvSpPr>
        <p:spPr>
          <a:xfrm>
            <a:off x="365108" y="3770888"/>
            <a:ext cx="8393901" cy="1815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</a:t>
            </a:r>
          </a:p>
        </p:txBody>
      </p:sp>
      <p:sp>
        <p:nvSpPr>
          <p:cNvPr id="8" name="Nadpis 1">
            <a:extLst>
              <a:ext uri="{FF2B5EF4-FFF2-40B4-BE49-F238E27FC236}">
                <a16:creationId xmlns:a16="http://schemas.microsoft.com/office/drawing/2014/main" id="{0CF32243-E3E5-428D-82BA-8585C0E8017A}"/>
              </a:ext>
            </a:extLst>
          </p:cNvPr>
          <p:cNvSpPr txBox="1">
            <a:spLocks/>
          </p:cNvSpPr>
          <p:nvPr/>
        </p:nvSpPr>
        <p:spPr>
          <a:xfrm>
            <a:off x="365107" y="2521433"/>
            <a:ext cx="8393901" cy="1815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nominální nárůst platů   </a:t>
            </a:r>
          </a:p>
        </p:txBody>
      </p:sp>
    </p:spTree>
    <p:extLst>
      <p:ext uri="{BB962C8B-B14F-4D97-AF65-F5344CB8AC3E}">
        <p14:creationId xmlns:p14="http://schemas.microsoft.com/office/powerpoint/2010/main" val="2035000640"/>
      </p:ext>
    </p:extLst>
  </p:cSld>
  <p:clrMapOvr>
    <a:masterClrMapping/>
  </p:clrMapOvr>
  <p:transition spd="slow"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279917"/>
            <a:ext cx="5719030" cy="5895909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39"/>
            <a:ext cx="2232248" cy="892899"/>
          </a:xfrm>
          <a:prstGeom prst="rect">
            <a:avLst/>
          </a:prstGeom>
          <a:effectLst>
            <a:outerShdw blurRad="292100" dist="152400" dir="960000" sx="102000" sy="102000" algn="tl" rotWithShape="0">
              <a:prstClr val="black">
                <a:alpha val="47000"/>
              </a:prstClr>
            </a:outerShdw>
          </a:effectLst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2D8F3D11-2F58-4631-8910-60A9BA69B45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176" y="188639"/>
            <a:ext cx="1091278" cy="1091278"/>
          </a:xfrm>
          <a:prstGeom prst="rect">
            <a:avLst/>
          </a:prstGeom>
          <a:effectLst>
            <a:outerShdw blurRad="190500" dist="38100" dir="2700000" sx="108000" sy="108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Nadpis 1">
            <a:extLst>
              <a:ext uri="{FF2B5EF4-FFF2-40B4-BE49-F238E27FC236}">
                <a16:creationId xmlns:a16="http://schemas.microsoft.com/office/drawing/2014/main" id="{A7CF105B-CD9F-43EC-AEA7-7111827F40B8}"/>
              </a:ext>
            </a:extLst>
          </p:cNvPr>
          <p:cNvSpPr txBox="1">
            <a:spLocks/>
          </p:cNvSpPr>
          <p:nvPr/>
        </p:nvSpPr>
        <p:spPr>
          <a:xfrm>
            <a:off x="365108" y="3770888"/>
            <a:ext cx="8393901" cy="1815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</a:t>
            </a:r>
          </a:p>
        </p:txBody>
      </p:sp>
      <p:sp>
        <p:nvSpPr>
          <p:cNvPr id="8" name="Nadpis 1">
            <a:extLst>
              <a:ext uri="{FF2B5EF4-FFF2-40B4-BE49-F238E27FC236}">
                <a16:creationId xmlns:a16="http://schemas.microsoft.com/office/drawing/2014/main" id="{0CF32243-E3E5-428D-82BA-8585C0E8017A}"/>
              </a:ext>
            </a:extLst>
          </p:cNvPr>
          <p:cNvSpPr txBox="1">
            <a:spLocks/>
          </p:cNvSpPr>
          <p:nvPr/>
        </p:nvSpPr>
        <p:spPr>
          <a:xfrm>
            <a:off x="384991" y="2521433"/>
            <a:ext cx="8393901" cy="1815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udržení reálné mzdy                      a konkurenceschopnosti kultury na trhu práce   </a:t>
            </a:r>
          </a:p>
        </p:txBody>
      </p:sp>
    </p:spTree>
    <p:extLst>
      <p:ext uri="{BB962C8B-B14F-4D97-AF65-F5344CB8AC3E}">
        <p14:creationId xmlns:p14="http://schemas.microsoft.com/office/powerpoint/2010/main" val="3158258475"/>
      </p:ext>
    </p:extLst>
  </p:cSld>
  <p:clrMapOvr>
    <a:masterClrMapping/>
  </p:clrMapOvr>
  <p:transition spd="slow"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279917"/>
            <a:ext cx="5719030" cy="5895909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39"/>
            <a:ext cx="2232248" cy="892899"/>
          </a:xfrm>
          <a:prstGeom prst="rect">
            <a:avLst/>
          </a:prstGeom>
          <a:effectLst>
            <a:outerShdw blurRad="292100" dist="152400" dir="960000" sx="102000" sy="102000" algn="tl" rotWithShape="0">
              <a:prstClr val="black">
                <a:alpha val="47000"/>
              </a:prstClr>
            </a:outerShdw>
          </a:effectLst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2D8F3D11-2F58-4631-8910-60A9BA69B45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176" y="188639"/>
            <a:ext cx="1091278" cy="1091278"/>
          </a:xfrm>
          <a:prstGeom prst="rect">
            <a:avLst/>
          </a:prstGeom>
          <a:effectLst>
            <a:outerShdw blurRad="190500" dist="38100" dir="2700000" sx="108000" sy="108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Nadpis 1">
            <a:extLst>
              <a:ext uri="{FF2B5EF4-FFF2-40B4-BE49-F238E27FC236}">
                <a16:creationId xmlns:a16="http://schemas.microsoft.com/office/drawing/2014/main" id="{A7CF105B-CD9F-43EC-AEA7-7111827F40B8}"/>
              </a:ext>
            </a:extLst>
          </p:cNvPr>
          <p:cNvSpPr txBox="1">
            <a:spLocks/>
          </p:cNvSpPr>
          <p:nvPr/>
        </p:nvSpPr>
        <p:spPr>
          <a:xfrm>
            <a:off x="365108" y="3770888"/>
            <a:ext cx="8393901" cy="1815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</a:t>
            </a:r>
          </a:p>
        </p:txBody>
      </p:sp>
      <p:sp>
        <p:nvSpPr>
          <p:cNvPr id="8" name="Nadpis 1">
            <a:extLst>
              <a:ext uri="{FF2B5EF4-FFF2-40B4-BE49-F238E27FC236}">
                <a16:creationId xmlns:a16="http://schemas.microsoft.com/office/drawing/2014/main" id="{0CF32243-E3E5-428D-82BA-8585C0E8017A}"/>
              </a:ext>
            </a:extLst>
          </p:cNvPr>
          <p:cNvSpPr txBox="1">
            <a:spLocks/>
          </p:cNvSpPr>
          <p:nvPr/>
        </p:nvSpPr>
        <p:spPr>
          <a:xfrm>
            <a:off x="384991" y="2521433"/>
            <a:ext cx="8393901" cy="1815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spoluodpovědnost odborů za navyšování prostředků   </a:t>
            </a:r>
          </a:p>
        </p:txBody>
      </p:sp>
    </p:spTree>
    <p:extLst>
      <p:ext uri="{BB962C8B-B14F-4D97-AF65-F5344CB8AC3E}">
        <p14:creationId xmlns:p14="http://schemas.microsoft.com/office/powerpoint/2010/main" val="827527592"/>
      </p:ext>
    </p:extLst>
  </p:cSld>
  <p:clrMapOvr>
    <a:masterClrMapping/>
  </p:clrMapOvr>
  <p:transition spd="slow"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279917"/>
            <a:ext cx="5719030" cy="5895909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39"/>
            <a:ext cx="2232248" cy="892899"/>
          </a:xfrm>
          <a:prstGeom prst="rect">
            <a:avLst/>
          </a:prstGeom>
          <a:effectLst>
            <a:outerShdw blurRad="292100" dist="152400" dir="960000" sx="102000" sy="102000" algn="tl" rotWithShape="0">
              <a:prstClr val="black">
                <a:alpha val="47000"/>
              </a:prstClr>
            </a:outerShdw>
          </a:effectLst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2D8F3D11-2F58-4631-8910-60A9BA69B45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176" y="188639"/>
            <a:ext cx="1091278" cy="1091278"/>
          </a:xfrm>
          <a:prstGeom prst="rect">
            <a:avLst/>
          </a:prstGeom>
          <a:effectLst>
            <a:outerShdw blurRad="190500" dist="38100" dir="2700000" sx="108000" sy="108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Nadpis 1">
            <a:extLst>
              <a:ext uri="{FF2B5EF4-FFF2-40B4-BE49-F238E27FC236}">
                <a16:creationId xmlns:a16="http://schemas.microsoft.com/office/drawing/2014/main" id="{A7CF105B-CD9F-43EC-AEA7-7111827F40B8}"/>
              </a:ext>
            </a:extLst>
          </p:cNvPr>
          <p:cNvSpPr txBox="1">
            <a:spLocks/>
          </p:cNvSpPr>
          <p:nvPr/>
        </p:nvSpPr>
        <p:spPr>
          <a:xfrm>
            <a:off x="365108" y="3770888"/>
            <a:ext cx="8393901" cy="1815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</a:t>
            </a:r>
          </a:p>
        </p:txBody>
      </p:sp>
      <p:sp>
        <p:nvSpPr>
          <p:cNvPr id="8" name="Nadpis 1">
            <a:extLst>
              <a:ext uri="{FF2B5EF4-FFF2-40B4-BE49-F238E27FC236}">
                <a16:creationId xmlns:a16="http://schemas.microsoft.com/office/drawing/2014/main" id="{0CF32243-E3E5-428D-82BA-8585C0E8017A}"/>
              </a:ext>
            </a:extLst>
          </p:cNvPr>
          <p:cNvSpPr txBox="1">
            <a:spLocks/>
          </p:cNvSpPr>
          <p:nvPr/>
        </p:nvSpPr>
        <p:spPr>
          <a:xfrm>
            <a:off x="384991" y="2521433"/>
            <a:ext cx="8393901" cy="1815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odpovědnost a přístup odborů v době koronavirové krize   </a:t>
            </a:r>
          </a:p>
        </p:txBody>
      </p:sp>
    </p:spTree>
    <p:extLst>
      <p:ext uri="{BB962C8B-B14F-4D97-AF65-F5344CB8AC3E}">
        <p14:creationId xmlns:p14="http://schemas.microsoft.com/office/powerpoint/2010/main" val="4173638006"/>
      </p:ext>
    </p:extLst>
  </p:cSld>
  <p:clrMapOvr>
    <a:masterClrMapping/>
  </p:clrMapOvr>
  <p:transition spd="slow"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279917"/>
            <a:ext cx="5719030" cy="5895909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39"/>
            <a:ext cx="2232248" cy="892899"/>
          </a:xfrm>
          <a:prstGeom prst="rect">
            <a:avLst/>
          </a:prstGeom>
          <a:effectLst>
            <a:outerShdw blurRad="292100" dist="152400" dir="960000" sx="102000" sy="102000" algn="tl" rotWithShape="0">
              <a:prstClr val="black">
                <a:alpha val="47000"/>
              </a:prstClr>
            </a:outerShdw>
          </a:effectLst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2D8F3D11-2F58-4631-8910-60A9BA69B45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176" y="188639"/>
            <a:ext cx="1091278" cy="1091278"/>
          </a:xfrm>
          <a:prstGeom prst="rect">
            <a:avLst/>
          </a:prstGeom>
          <a:effectLst>
            <a:outerShdw blurRad="190500" dist="38100" dir="2700000" sx="108000" sy="108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Nadpis 1">
            <a:extLst>
              <a:ext uri="{FF2B5EF4-FFF2-40B4-BE49-F238E27FC236}">
                <a16:creationId xmlns:a16="http://schemas.microsoft.com/office/drawing/2014/main" id="{A7CF105B-CD9F-43EC-AEA7-7111827F40B8}"/>
              </a:ext>
            </a:extLst>
          </p:cNvPr>
          <p:cNvSpPr txBox="1">
            <a:spLocks/>
          </p:cNvSpPr>
          <p:nvPr/>
        </p:nvSpPr>
        <p:spPr>
          <a:xfrm>
            <a:off x="365108" y="3770888"/>
            <a:ext cx="8393901" cy="1815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</a:t>
            </a:r>
          </a:p>
        </p:txBody>
      </p:sp>
      <p:sp>
        <p:nvSpPr>
          <p:cNvPr id="8" name="Nadpis 1">
            <a:extLst>
              <a:ext uri="{FF2B5EF4-FFF2-40B4-BE49-F238E27FC236}">
                <a16:creationId xmlns:a16="http://schemas.microsoft.com/office/drawing/2014/main" id="{0CF32243-E3E5-428D-82BA-8585C0E8017A}"/>
              </a:ext>
            </a:extLst>
          </p:cNvPr>
          <p:cNvSpPr txBox="1">
            <a:spLocks/>
          </p:cNvSpPr>
          <p:nvPr/>
        </p:nvSpPr>
        <p:spPr>
          <a:xfrm>
            <a:off x="384991" y="2521433"/>
            <a:ext cx="8393901" cy="1815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důsledky špatného odměňování   </a:t>
            </a:r>
          </a:p>
        </p:txBody>
      </p:sp>
    </p:spTree>
    <p:extLst>
      <p:ext uri="{BB962C8B-B14F-4D97-AF65-F5344CB8AC3E}">
        <p14:creationId xmlns:p14="http://schemas.microsoft.com/office/powerpoint/2010/main" val="494743666"/>
      </p:ext>
    </p:extLst>
  </p:cSld>
  <p:clrMapOvr>
    <a:masterClrMapping/>
  </p:clrMapOvr>
  <p:transition spd="slow"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279917"/>
            <a:ext cx="5719030" cy="5895909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39"/>
            <a:ext cx="2232248" cy="892899"/>
          </a:xfrm>
          <a:prstGeom prst="rect">
            <a:avLst/>
          </a:prstGeom>
          <a:effectLst>
            <a:outerShdw blurRad="292100" dist="152400" dir="960000" sx="102000" sy="102000" algn="tl" rotWithShape="0">
              <a:prstClr val="black">
                <a:alpha val="47000"/>
              </a:prstClr>
            </a:outerShdw>
          </a:effectLst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2D8F3D11-2F58-4631-8910-60A9BA69B45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176" y="188639"/>
            <a:ext cx="1091278" cy="1091278"/>
          </a:xfrm>
          <a:prstGeom prst="rect">
            <a:avLst/>
          </a:prstGeom>
          <a:effectLst>
            <a:outerShdw blurRad="190500" dist="38100" dir="2700000" sx="108000" sy="108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Nadpis 1">
            <a:extLst>
              <a:ext uri="{FF2B5EF4-FFF2-40B4-BE49-F238E27FC236}">
                <a16:creationId xmlns:a16="http://schemas.microsoft.com/office/drawing/2014/main" id="{A7CF105B-CD9F-43EC-AEA7-7111827F40B8}"/>
              </a:ext>
            </a:extLst>
          </p:cNvPr>
          <p:cNvSpPr txBox="1">
            <a:spLocks/>
          </p:cNvSpPr>
          <p:nvPr/>
        </p:nvSpPr>
        <p:spPr>
          <a:xfrm>
            <a:off x="365108" y="3770888"/>
            <a:ext cx="8393901" cy="1815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</a:t>
            </a:r>
          </a:p>
        </p:txBody>
      </p:sp>
      <p:sp>
        <p:nvSpPr>
          <p:cNvPr id="8" name="Nadpis 1">
            <a:extLst>
              <a:ext uri="{FF2B5EF4-FFF2-40B4-BE49-F238E27FC236}">
                <a16:creationId xmlns:a16="http://schemas.microsoft.com/office/drawing/2014/main" id="{0CF32243-E3E5-428D-82BA-8585C0E8017A}"/>
              </a:ext>
            </a:extLst>
          </p:cNvPr>
          <p:cNvSpPr txBox="1">
            <a:spLocks/>
          </p:cNvSpPr>
          <p:nvPr/>
        </p:nvSpPr>
        <p:spPr>
          <a:xfrm>
            <a:off x="384991" y="2521433"/>
            <a:ext cx="8393901" cy="1815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snižování standardů podmínek práce a odměňování   </a:t>
            </a:r>
          </a:p>
        </p:txBody>
      </p:sp>
    </p:spTree>
    <p:extLst>
      <p:ext uri="{BB962C8B-B14F-4D97-AF65-F5344CB8AC3E}">
        <p14:creationId xmlns:p14="http://schemas.microsoft.com/office/powerpoint/2010/main" val="1300062272"/>
      </p:ext>
    </p:extLst>
  </p:cSld>
  <p:clrMapOvr>
    <a:masterClrMapping/>
  </p:clrMapOvr>
  <p:transition spd="slow"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279917"/>
            <a:ext cx="5719030" cy="5895909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39"/>
            <a:ext cx="2232248" cy="892899"/>
          </a:xfrm>
          <a:prstGeom prst="rect">
            <a:avLst/>
          </a:prstGeom>
          <a:effectLst>
            <a:outerShdw blurRad="292100" dist="152400" dir="960000" sx="102000" sy="102000" algn="tl" rotWithShape="0">
              <a:prstClr val="black">
                <a:alpha val="47000"/>
              </a:prstClr>
            </a:outerShdw>
          </a:effectLst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2D8F3D11-2F58-4631-8910-60A9BA69B45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176" y="188639"/>
            <a:ext cx="1091278" cy="1091278"/>
          </a:xfrm>
          <a:prstGeom prst="rect">
            <a:avLst/>
          </a:prstGeom>
          <a:effectLst>
            <a:outerShdw blurRad="190500" dist="38100" dir="2700000" sx="108000" sy="108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Nadpis 1">
            <a:extLst>
              <a:ext uri="{FF2B5EF4-FFF2-40B4-BE49-F238E27FC236}">
                <a16:creationId xmlns:a16="http://schemas.microsoft.com/office/drawing/2014/main" id="{A7CF105B-CD9F-43EC-AEA7-7111827F40B8}"/>
              </a:ext>
            </a:extLst>
          </p:cNvPr>
          <p:cNvSpPr txBox="1">
            <a:spLocks/>
          </p:cNvSpPr>
          <p:nvPr/>
        </p:nvSpPr>
        <p:spPr>
          <a:xfrm>
            <a:off x="365108" y="3770888"/>
            <a:ext cx="8393901" cy="1815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</a:t>
            </a:r>
          </a:p>
        </p:txBody>
      </p:sp>
      <p:sp>
        <p:nvSpPr>
          <p:cNvPr id="8" name="Nadpis 1">
            <a:extLst>
              <a:ext uri="{FF2B5EF4-FFF2-40B4-BE49-F238E27FC236}">
                <a16:creationId xmlns:a16="http://schemas.microsoft.com/office/drawing/2014/main" id="{0CF32243-E3E5-428D-82BA-8585C0E8017A}"/>
              </a:ext>
            </a:extLst>
          </p:cNvPr>
          <p:cNvSpPr txBox="1">
            <a:spLocks/>
          </p:cNvSpPr>
          <p:nvPr/>
        </p:nvSpPr>
        <p:spPr>
          <a:xfrm>
            <a:off x="384991" y="2521433"/>
            <a:ext cx="8393901" cy="1815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zákon o kultuře   </a:t>
            </a:r>
          </a:p>
        </p:txBody>
      </p:sp>
    </p:spTree>
    <p:extLst>
      <p:ext uri="{BB962C8B-B14F-4D97-AF65-F5344CB8AC3E}">
        <p14:creationId xmlns:p14="http://schemas.microsoft.com/office/powerpoint/2010/main" val="1848829419"/>
      </p:ext>
    </p:extLst>
  </p:cSld>
  <p:clrMapOvr>
    <a:masterClrMapping/>
  </p:clrMapOvr>
  <p:transition spd="slow"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279917"/>
            <a:ext cx="5719030" cy="5895909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39"/>
            <a:ext cx="2232248" cy="892899"/>
          </a:xfrm>
          <a:prstGeom prst="rect">
            <a:avLst/>
          </a:prstGeom>
          <a:effectLst>
            <a:outerShdw blurRad="292100" dist="152400" dir="960000" sx="102000" sy="102000" algn="tl" rotWithShape="0">
              <a:prstClr val="black">
                <a:alpha val="47000"/>
              </a:prstClr>
            </a:outerShdw>
          </a:effectLst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2D8F3D11-2F58-4631-8910-60A9BA69B45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176" y="188639"/>
            <a:ext cx="1091278" cy="1091278"/>
          </a:xfrm>
          <a:prstGeom prst="rect">
            <a:avLst/>
          </a:prstGeom>
          <a:effectLst>
            <a:outerShdw blurRad="190500" dist="38100" dir="2700000" sx="108000" sy="108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Nadpis 1">
            <a:extLst>
              <a:ext uri="{FF2B5EF4-FFF2-40B4-BE49-F238E27FC236}">
                <a16:creationId xmlns:a16="http://schemas.microsoft.com/office/drawing/2014/main" id="{A7CF105B-CD9F-43EC-AEA7-7111827F40B8}"/>
              </a:ext>
            </a:extLst>
          </p:cNvPr>
          <p:cNvSpPr txBox="1">
            <a:spLocks/>
          </p:cNvSpPr>
          <p:nvPr/>
        </p:nvSpPr>
        <p:spPr>
          <a:xfrm>
            <a:off x="365108" y="3770888"/>
            <a:ext cx="8393901" cy="1815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</a:t>
            </a:r>
          </a:p>
        </p:txBody>
      </p:sp>
      <p:sp>
        <p:nvSpPr>
          <p:cNvPr id="8" name="Nadpis 1">
            <a:extLst>
              <a:ext uri="{FF2B5EF4-FFF2-40B4-BE49-F238E27FC236}">
                <a16:creationId xmlns:a16="http://schemas.microsoft.com/office/drawing/2014/main" id="{0CF32243-E3E5-428D-82BA-8585C0E8017A}"/>
              </a:ext>
            </a:extLst>
          </p:cNvPr>
          <p:cNvSpPr txBox="1">
            <a:spLocks/>
          </p:cNvSpPr>
          <p:nvPr/>
        </p:nvSpPr>
        <p:spPr>
          <a:xfrm>
            <a:off x="384991" y="2521433"/>
            <a:ext cx="8393901" cy="1815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nedostatek financí a absence větší podpory státu  </a:t>
            </a:r>
          </a:p>
        </p:txBody>
      </p:sp>
    </p:spTree>
    <p:extLst>
      <p:ext uri="{BB962C8B-B14F-4D97-AF65-F5344CB8AC3E}">
        <p14:creationId xmlns:p14="http://schemas.microsoft.com/office/powerpoint/2010/main" val="1885966927"/>
      </p:ext>
    </p:extLst>
  </p:cSld>
  <p:clrMapOvr>
    <a:masterClrMapping/>
  </p:clrMapOvr>
  <p:transition spd="slow"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279917"/>
            <a:ext cx="5719030" cy="5895909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39"/>
            <a:ext cx="2232248" cy="892899"/>
          </a:xfrm>
          <a:prstGeom prst="rect">
            <a:avLst/>
          </a:prstGeom>
          <a:effectLst>
            <a:outerShdw blurRad="292100" dist="152400" dir="960000" sx="102000" sy="102000" algn="tl" rotWithShape="0">
              <a:prstClr val="black">
                <a:alpha val="47000"/>
              </a:prstClr>
            </a:outerShdw>
          </a:effectLst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2D8F3D11-2F58-4631-8910-60A9BA69B45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176" y="188639"/>
            <a:ext cx="1091278" cy="1091278"/>
          </a:xfrm>
          <a:prstGeom prst="rect">
            <a:avLst/>
          </a:prstGeom>
          <a:effectLst>
            <a:outerShdw blurRad="190500" dist="38100" dir="2700000" sx="108000" sy="108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Nadpis 1">
            <a:extLst>
              <a:ext uri="{FF2B5EF4-FFF2-40B4-BE49-F238E27FC236}">
                <a16:creationId xmlns:a16="http://schemas.microsoft.com/office/drawing/2014/main" id="{A7CF105B-CD9F-43EC-AEA7-7111827F40B8}"/>
              </a:ext>
            </a:extLst>
          </p:cNvPr>
          <p:cNvSpPr txBox="1">
            <a:spLocks/>
          </p:cNvSpPr>
          <p:nvPr/>
        </p:nvSpPr>
        <p:spPr>
          <a:xfrm>
            <a:off x="365108" y="3770888"/>
            <a:ext cx="8393901" cy="1815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</a:t>
            </a:r>
          </a:p>
        </p:txBody>
      </p:sp>
      <p:sp>
        <p:nvSpPr>
          <p:cNvPr id="8" name="Nadpis 1">
            <a:extLst>
              <a:ext uri="{FF2B5EF4-FFF2-40B4-BE49-F238E27FC236}">
                <a16:creationId xmlns:a16="http://schemas.microsoft.com/office/drawing/2014/main" id="{0CF32243-E3E5-428D-82BA-8585C0E8017A}"/>
              </a:ext>
            </a:extLst>
          </p:cNvPr>
          <p:cNvSpPr txBox="1">
            <a:spLocks/>
          </p:cNvSpPr>
          <p:nvPr/>
        </p:nvSpPr>
        <p:spPr>
          <a:xfrm>
            <a:off x="384991" y="2521433"/>
            <a:ext cx="8393901" cy="1815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společný postup </a:t>
            </a:r>
          </a:p>
          <a:p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a apel na podstatu – finance</a:t>
            </a:r>
          </a:p>
        </p:txBody>
      </p:sp>
    </p:spTree>
    <p:extLst>
      <p:ext uri="{BB962C8B-B14F-4D97-AF65-F5344CB8AC3E}">
        <p14:creationId xmlns:p14="http://schemas.microsoft.com/office/powerpoint/2010/main" val="93470911"/>
      </p:ext>
    </p:extLst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268760"/>
            <a:ext cx="5719030" cy="5895909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693987"/>
            <a:ext cx="7772400" cy="1470025"/>
          </a:xfrm>
        </p:spPr>
        <p:txBody>
          <a:bodyPr>
            <a:normAutofit/>
          </a:bodyPr>
          <a:lstStyle/>
          <a:p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rozdělení platových tarifů</a:t>
            </a:r>
            <a:b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</a:b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a jejich opětné sbližování 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39"/>
            <a:ext cx="2232248" cy="892899"/>
          </a:xfrm>
          <a:prstGeom prst="rect">
            <a:avLst/>
          </a:prstGeom>
          <a:effectLst>
            <a:outerShdw blurRad="292100" dist="152400" dir="960000" sx="102000" sy="102000" algn="tl" rotWithShape="0">
              <a:prstClr val="black">
                <a:alpha val="47000"/>
              </a:prstClr>
            </a:outerShdw>
          </a:effectLst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2D8F3D11-2F58-4631-8910-60A9BA69B45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176" y="188639"/>
            <a:ext cx="1091278" cy="1091278"/>
          </a:xfrm>
          <a:prstGeom prst="rect">
            <a:avLst/>
          </a:prstGeom>
          <a:effectLst>
            <a:outerShdw blurRad="190500" dist="38100" dir="2700000" sx="108000" sy="108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59318391"/>
      </p:ext>
    </p:extLst>
  </p:cSld>
  <p:clrMapOvr>
    <a:masterClrMapping/>
  </p:clrMapOvr>
  <p:transition spd="slow"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279917"/>
            <a:ext cx="5719030" cy="5895909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39"/>
            <a:ext cx="2232248" cy="892899"/>
          </a:xfrm>
          <a:prstGeom prst="rect">
            <a:avLst/>
          </a:prstGeom>
          <a:effectLst>
            <a:outerShdw blurRad="292100" dist="152400" dir="960000" sx="102000" sy="102000" algn="tl" rotWithShape="0">
              <a:prstClr val="black">
                <a:alpha val="47000"/>
              </a:prstClr>
            </a:outerShdw>
          </a:effectLst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2D8F3D11-2F58-4631-8910-60A9BA69B45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176" y="188639"/>
            <a:ext cx="1091278" cy="1091278"/>
          </a:xfrm>
          <a:prstGeom prst="rect">
            <a:avLst/>
          </a:prstGeom>
          <a:effectLst>
            <a:outerShdw blurRad="190500" dist="38100" dir="2700000" sx="108000" sy="108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Nadpis 1">
            <a:extLst>
              <a:ext uri="{FF2B5EF4-FFF2-40B4-BE49-F238E27FC236}">
                <a16:creationId xmlns:a16="http://schemas.microsoft.com/office/drawing/2014/main" id="{A7CF105B-CD9F-43EC-AEA7-7111827F40B8}"/>
              </a:ext>
            </a:extLst>
          </p:cNvPr>
          <p:cNvSpPr txBox="1">
            <a:spLocks/>
          </p:cNvSpPr>
          <p:nvPr/>
        </p:nvSpPr>
        <p:spPr>
          <a:xfrm>
            <a:off x="365108" y="3770888"/>
            <a:ext cx="8393901" cy="1815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</a:t>
            </a:r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8DAF2F1B-46BB-4F48-87ED-EF9E2594430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657" y="1546247"/>
            <a:ext cx="7596802" cy="4963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229874"/>
      </p:ext>
    </p:extLst>
  </p:cSld>
  <p:clrMapOvr>
    <a:masterClrMapping/>
  </p:clrMapOvr>
  <p:transition spd="slow"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279917"/>
            <a:ext cx="5719030" cy="5895909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39"/>
            <a:ext cx="2232248" cy="892899"/>
          </a:xfrm>
          <a:prstGeom prst="rect">
            <a:avLst/>
          </a:prstGeom>
          <a:effectLst>
            <a:outerShdw blurRad="292100" dist="152400" dir="960000" sx="102000" sy="102000" algn="tl" rotWithShape="0">
              <a:prstClr val="black">
                <a:alpha val="47000"/>
              </a:prstClr>
            </a:outerShdw>
          </a:effectLst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2D8F3D11-2F58-4631-8910-60A9BA69B45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271979"/>
            <a:ext cx="1091278" cy="1091278"/>
          </a:xfrm>
          <a:prstGeom prst="rect">
            <a:avLst/>
          </a:prstGeom>
          <a:effectLst>
            <a:outerShdw blurRad="190500" dist="38100" dir="2700000" sx="108000" sy="108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Nadpis 1">
            <a:extLst>
              <a:ext uri="{FF2B5EF4-FFF2-40B4-BE49-F238E27FC236}">
                <a16:creationId xmlns:a16="http://schemas.microsoft.com/office/drawing/2014/main" id="{A7CF105B-CD9F-43EC-AEA7-7111827F40B8}"/>
              </a:ext>
            </a:extLst>
          </p:cNvPr>
          <p:cNvSpPr txBox="1">
            <a:spLocks/>
          </p:cNvSpPr>
          <p:nvPr/>
        </p:nvSpPr>
        <p:spPr>
          <a:xfrm>
            <a:off x="365108" y="3770888"/>
            <a:ext cx="8393901" cy="1815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0E142409-A098-4169-8675-5B6A4357121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84428"/>
            <a:ext cx="6336704" cy="4743727"/>
          </a:xfrm>
          <a:prstGeom prst="rect">
            <a:avLst/>
          </a:prstGeom>
        </p:spPr>
      </p:pic>
      <p:sp>
        <p:nvSpPr>
          <p:cNvPr id="11" name="Nadpis 1">
            <a:extLst>
              <a:ext uri="{FF2B5EF4-FFF2-40B4-BE49-F238E27FC236}">
                <a16:creationId xmlns:a16="http://schemas.microsoft.com/office/drawing/2014/main" id="{CBE1B8AA-2C77-43BF-93E4-55FBA1377A18}"/>
              </a:ext>
            </a:extLst>
          </p:cNvPr>
          <p:cNvSpPr txBox="1">
            <a:spLocks/>
          </p:cNvSpPr>
          <p:nvPr/>
        </p:nvSpPr>
        <p:spPr>
          <a:xfrm>
            <a:off x="-828600" y="4928155"/>
            <a:ext cx="8393901" cy="1815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Děkuji za pozornost.</a:t>
            </a:r>
          </a:p>
        </p:txBody>
      </p:sp>
    </p:spTree>
    <p:extLst>
      <p:ext uri="{BB962C8B-B14F-4D97-AF65-F5344CB8AC3E}">
        <p14:creationId xmlns:p14="http://schemas.microsoft.com/office/powerpoint/2010/main" val="3726801424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268760"/>
            <a:ext cx="5719030" cy="5895909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693987"/>
            <a:ext cx="7772400" cy="1470025"/>
          </a:xfrm>
        </p:spPr>
        <p:txBody>
          <a:bodyPr>
            <a:normAutofit/>
          </a:bodyPr>
          <a:lstStyle/>
          <a:p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podobný přístup politiků k oborům sociální služby 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39"/>
            <a:ext cx="2232248" cy="892899"/>
          </a:xfrm>
          <a:prstGeom prst="rect">
            <a:avLst/>
          </a:prstGeom>
          <a:effectLst>
            <a:outerShdw blurRad="292100" dist="152400" dir="960000" sx="102000" sy="102000" algn="tl" rotWithShape="0">
              <a:prstClr val="black">
                <a:alpha val="47000"/>
              </a:prstClr>
            </a:outerShdw>
          </a:effectLst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2D8F3D11-2F58-4631-8910-60A9BA69B45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176" y="188639"/>
            <a:ext cx="1091278" cy="1091278"/>
          </a:xfrm>
          <a:prstGeom prst="rect">
            <a:avLst/>
          </a:prstGeom>
          <a:effectLst>
            <a:outerShdw blurRad="190500" dist="38100" dir="2700000" sx="108000" sy="108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60371518"/>
      </p:ext>
    </p:extLst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268760"/>
            <a:ext cx="5719030" cy="5895909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693987"/>
            <a:ext cx="7772400" cy="1470025"/>
          </a:xfrm>
        </p:spPr>
        <p:txBody>
          <a:bodyPr>
            <a:normAutofit/>
          </a:bodyPr>
          <a:lstStyle/>
          <a:p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úloha odborových organizací 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39"/>
            <a:ext cx="2232248" cy="892899"/>
          </a:xfrm>
          <a:prstGeom prst="rect">
            <a:avLst/>
          </a:prstGeom>
          <a:effectLst>
            <a:outerShdw blurRad="292100" dist="152400" dir="960000" sx="102000" sy="102000" algn="tl" rotWithShape="0">
              <a:prstClr val="black">
                <a:alpha val="47000"/>
              </a:prstClr>
            </a:outerShdw>
          </a:effectLst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2D8F3D11-2F58-4631-8910-60A9BA69B45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176" y="188639"/>
            <a:ext cx="1091278" cy="1091278"/>
          </a:xfrm>
          <a:prstGeom prst="rect">
            <a:avLst/>
          </a:prstGeom>
          <a:effectLst>
            <a:outerShdw blurRad="190500" dist="38100" dir="2700000" sx="108000" sy="108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30854095"/>
      </p:ext>
    </p:extLst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268760"/>
            <a:ext cx="5719030" cy="5895909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693987"/>
            <a:ext cx="7772400" cy="1470025"/>
          </a:xfrm>
        </p:spPr>
        <p:txBody>
          <a:bodyPr>
            <a:normAutofit/>
          </a:bodyPr>
          <a:lstStyle/>
          <a:p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další úpravy katalogu prací  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39"/>
            <a:ext cx="2232248" cy="892899"/>
          </a:xfrm>
          <a:prstGeom prst="rect">
            <a:avLst/>
          </a:prstGeom>
          <a:effectLst>
            <a:outerShdw blurRad="292100" dist="152400" dir="960000" sx="102000" sy="102000" algn="tl" rotWithShape="0">
              <a:prstClr val="black">
                <a:alpha val="47000"/>
              </a:prstClr>
            </a:outerShdw>
          </a:effectLst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2D8F3D11-2F58-4631-8910-60A9BA69B45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176" y="188639"/>
            <a:ext cx="1091278" cy="1091278"/>
          </a:xfrm>
          <a:prstGeom prst="rect">
            <a:avLst/>
          </a:prstGeom>
          <a:effectLst>
            <a:outerShdw blurRad="190500" dist="38100" dir="2700000" sx="108000" sy="108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863898344"/>
      </p:ext>
    </p:extLst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268760"/>
            <a:ext cx="5719030" cy="5895909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12676" y="2521433"/>
            <a:ext cx="7918648" cy="1815133"/>
          </a:xfrm>
        </p:spPr>
        <p:txBody>
          <a:bodyPr>
            <a:normAutofit fontScale="90000"/>
          </a:bodyPr>
          <a:lstStyle/>
          <a:p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koronavirová krize a prokázání nutnosti zaměstnaneckých poměrů  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39"/>
            <a:ext cx="2232248" cy="892899"/>
          </a:xfrm>
          <a:prstGeom prst="rect">
            <a:avLst/>
          </a:prstGeom>
          <a:effectLst>
            <a:outerShdw blurRad="292100" dist="152400" dir="960000" sx="102000" sy="102000" algn="tl" rotWithShape="0">
              <a:prstClr val="black">
                <a:alpha val="47000"/>
              </a:prstClr>
            </a:outerShdw>
          </a:effectLst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2D8F3D11-2F58-4631-8910-60A9BA69B45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176" y="188639"/>
            <a:ext cx="1091278" cy="1091278"/>
          </a:xfrm>
          <a:prstGeom prst="rect">
            <a:avLst/>
          </a:prstGeom>
          <a:effectLst>
            <a:outerShdw blurRad="190500" dist="38100" dir="2700000" sx="108000" sy="108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43258128"/>
      </p:ext>
    </p:extLst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268760"/>
            <a:ext cx="5719030" cy="5895909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12676" y="2521433"/>
            <a:ext cx="7918648" cy="1815133"/>
          </a:xfrm>
        </p:spPr>
        <p:txBody>
          <a:bodyPr>
            <a:normAutofit/>
          </a:bodyPr>
          <a:lstStyle/>
          <a:p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ztráta příjmů veřejných financí  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39"/>
            <a:ext cx="2232248" cy="892899"/>
          </a:xfrm>
          <a:prstGeom prst="rect">
            <a:avLst/>
          </a:prstGeom>
          <a:effectLst>
            <a:outerShdw blurRad="292100" dist="152400" dir="960000" sx="102000" sy="102000" algn="tl" rotWithShape="0">
              <a:prstClr val="black">
                <a:alpha val="47000"/>
              </a:prstClr>
            </a:outerShdw>
          </a:effectLst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2D8F3D11-2F58-4631-8910-60A9BA69B45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176" y="188639"/>
            <a:ext cx="1091278" cy="1091278"/>
          </a:xfrm>
          <a:prstGeom prst="rect">
            <a:avLst/>
          </a:prstGeom>
          <a:effectLst>
            <a:outerShdw blurRad="190500" dist="38100" dir="2700000" sx="108000" sy="108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730859874"/>
      </p:ext>
    </p:extLst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1391</TotalTime>
  <Words>325</Words>
  <Application>Microsoft Office PowerPoint</Application>
  <PresentationFormat>Předvádění na obrazovce (4:3)</PresentationFormat>
  <Paragraphs>64</Paragraphs>
  <Slides>41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41</vt:i4>
      </vt:variant>
    </vt:vector>
  </HeadingPairs>
  <TitlesOfParts>
    <vt:vector size="45" baseType="lpstr">
      <vt:lpstr>Arial</vt:lpstr>
      <vt:lpstr>Calibri</vt:lpstr>
      <vt:lpstr>HELvetica</vt:lpstr>
      <vt:lpstr>Motiv systému Office</vt:lpstr>
      <vt:lpstr>Odměňování v kultuře</vt:lpstr>
      <vt:lpstr>Prezentace aplikace PowerPoint</vt:lpstr>
      <vt:lpstr>vývoj od 90. let </vt:lpstr>
      <vt:lpstr>rozdělení platových tarifů a jejich opětné sbližování </vt:lpstr>
      <vt:lpstr>podobný přístup politiků k oborům sociální služby </vt:lpstr>
      <vt:lpstr>úloha odborových organizací </vt:lpstr>
      <vt:lpstr>další úpravy katalogu prací  </vt:lpstr>
      <vt:lpstr>koronavirová krize a prokázání nutnosti zaměstnaneckých poměrů  </vt:lpstr>
      <vt:lpstr>ztráta příjmů veřejných financí  </vt:lpstr>
      <vt:lpstr>1 % výdajů státu na kulturu  </vt:lpstr>
      <vt:lpstr>oscilace výdajů státu na kulturu kolem 0,6 % až 0,7 %  </vt:lpstr>
      <vt:lpstr>diskutovaná možnost vzniku nové právní subjektivity  </vt:lpstr>
      <vt:lpstr>obdobné reformy ve zdravotnictví a soc. službách  </vt:lpstr>
      <vt:lpstr>důsledky reformy ve zdravotnictví a soc. službách  </vt:lpstr>
      <vt:lpstr>legislativní úprava fungování příspěvkových organizací   </vt:lpstr>
      <vt:lpstr>zájem odborů podílet se a podpořit pozitivní změny   </vt:lpstr>
      <vt:lpstr>jednání OS kultury s vedením APD a ASOPS na MK ČR   </vt:lpstr>
      <vt:lpstr>konkrétní příklady odměňování   </vt:lpstr>
      <vt:lpstr>úroveň průměrné mzdy v orchestrech v roce 2019   </vt:lpstr>
      <vt:lpstr>Prezentace aplikace PowerPoint</vt:lpstr>
      <vt:lpstr>rok 2021 a opětovné rozevírání nůžek v odměňování   </vt:lpstr>
      <vt:lpstr>srovnání základního platu kultura vs. školství   </vt:lpstr>
      <vt:lpstr>nástupní plat v kultuře ve                         12. platové třídě a 1. platovém stupni  </vt:lpstr>
      <vt:lpstr>nástupní plat v kultuře ve                         12. platové třídě a 1. platovém stupni  </vt:lpstr>
      <vt:lpstr>nástupní plat učitele ve                             12. platové třídě a 1. platovém stupni  </vt:lpstr>
      <vt:lpstr>nástupní plat učitele ve                             12. platové třídě a 1. platovém stupni  </vt:lpstr>
      <vt:lpstr>plat v kultuře po 32 letech praxe               ve 12. platové třídě  </vt:lpstr>
      <vt:lpstr>plat v kultuře po 32 letech praxe               ve 12. platové třídě  </vt:lpstr>
      <vt:lpstr>plat učitele po 32 letech praxe                  ve 12. platové třídě  </vt:lpstr>
      <vt:lpstr>plat učitele po 32 letech praxe                  ve 12. platové třídě  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Rada Unie OH ČR</dc:title>
  <dc:creator>Jiří Dokoupil</dc:creator>
  <cp:lastModifiedBy>Jiří Dokoupil</cp:lastModifiedBy>
  <cp:revision>180</cp:revision>
  <dcterms:created xsi:type="dcterms:W3CDTF">2015-09-27T19:00:03Z</dcterms:created>
  <dcterms:modified xsi:type="dcterms:W3CDTF">2021-09-20T09:05:00Z</dcterms:modified>
</cp:coreProperties>
</file>