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57" r:id="rId3"/>
    <p:sldId id="259" r:id="rId4"/>
    <p:sldId id="266" r:id="rId5"/>
    <p:sldId id="260" r:id="rId6"/>
    <p:sldId id="261" r:id="rId7"/>
    <p:sldId id="335" r:id="rId8"/>
    <p:sldId id="584" r:id="rId9"/>
    <p:sldId id="585" r:id="rId10"/>
    <p:sldId id="586" r:id="rId11"/>
    <p:sldId id="275" r:id="rId12"/>
    <p:sldId id="276" r:id="rId13"/>
    <p:sldId id="277" r:id="rId14"/>
    <p:sldId id="587" r:id="rId15"/>
    <p:sldId id="278" r:id="rId16"/>
    <p:sldId id="279" r:id="rId17"/>
    <p:sldId id="280" r:id="rId18"/>
    <p:sldId id="281" r:id="rId19"/>
    <p:sldId id="282" r:id="rId20"/>
    <p:sldId id="583" r:id="rId21"/>
    <p:sldId id="325" r:id="rId22"/>
    <p:sldId id="285" r:id="rId23"/>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50"/>
    <a:srgbClr val="000099"/>
    <a:srgbClr val="CC0099"/>
    <a:srgbClr val="FF00FF"/>
    <a:srgbClr val="0099FF"/>
    <a:srgbClr val="FF0066"/>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6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7925025123071284E-2"/>
          <c:y val="9.0978227486309918E-2"/>
          <c:w val="0.89838084455921197"/>
          <c:h val="0.8456342150842725"/>
        </c:manualLayout>
      </c:layout>
      <c:barChart>
        <c:barDir val="col"/>
        <c:grouping val="clustered"/>
        <c:varyColors val="0"/>
        <c:ser>
          <c:idx val="0"/>
          <c:order val="0"/>
          <c:tx>
            <c:strRef>
              <c:f>List24!$A$3</c:f>
              <c:strCache>
                <c:ptCount val="1"/>
                <c:pt idx="0">
                  <c:v>1993</c:v>
                </c:pt>
              </c:strCache>
            </c:strRef>
          </c:tx>
          <c:spPr>
            <a:solidFill>
              <a:srgbClr val="FFFF66"/>
            </a:solidFill>
            <a:ln>
              <a:solidFill>
                <a:schemeClr val="tx1"/>
              </a:solidFill>
            </a:ln>
          </c:spPr>
          <c:invertIfNegative val="0"/>
          <c:dLbls>
            <c:spPr>
              <a:noFill/>
              <a:ln>
                <a:noFill/>
              </a:ln>
              <a:effectLst/>
            </c:spPr>
            <c:txPr>
              <a:bodyPr/>
              <a:lstStyle/>
              <a:p>
                <a:pPr>
                  <a:defRPr sz="1096" b="1"/>
                </a:pPr>
                <a:endParaRPr lang="cs-CZ"/>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List24!$B$2:$J$2</c:f>
              <c:strCache>
                <c:ptCount val="9"/>
                <c:pt idx="0">
                  <c:v>od rodičů</c:v>
                </c:pt>
                <c:pt idx="1">
                  <c:v>ve škole</c:v>
                </c:pt>
                <c:pt idx="2">
                  <c:v>z filmu, rozhlasu, televize a videa</c:v>
                </c:pt>
                <c:pt idx="3">
                  <c:v>z novin, časopisů</c:v>
                </c:pt>
                <c:pt idx="4">
                  <c:v>z knížek</c:v>
                </c:pt>
                <c:pt idx="5">
                  <c:v>od kamarádů a známých</c:v>
                </c:pt>
                <c:pt idx="6">
                  <c:v>z internetu</c:v>
                </c:pt>
                <c:pt idx="7">
                  <c:v>jinde</c:v>
                </c:pt>
                <c:pt idx="8">
                  <c:v>nikde</c:v>
                </c:pt>
              </c:strCache>
            </c:strRef>
          </c:cat>
          <c:val>
            <c:numRef>
              <c:f>List24!$B$3:$J$3</c:f>
              <c:numCache>
                <c:formatCode>General</c:formatCode>
                <c:ptCount val="9"/>
                <c:pt idx="0">
                  <c:v>6</c:v>
                </c:pt>
                <c:pt idx="1">
                  <c:v>5</c:v>
                </c:pt>
                <c:pt idx="2">
                  <c:v>10</c:v>
                </c:pt>
                <c:pt idx="3">
                  <c:v>11</c:v>
                </c:pt>
                <c:pt idx="4">
                  <c:v>22</c:v>
                </c:pt>
                <c:pt idx="5">
                  <c:v>41</c:v>
                </c:pt>
                <c:pt idx="7">
                  <c:v>1</c:v>
                </c:pt>
                <c:pt idx="8">
                  <c:v>5</c:v>
                </c:pt>
              </c:numCache>
            </c:numRef>
          </c:val>
          <c:extLst>
            <c:ext xmlns:c16="http://schemas.microsoft.com/office/drawing/2014/chart" uri="{C3380CC4-5D6E-409C-BE32-E72D297353CC}">
              <c16:uniqueId val="{00000000-339D-49DA-A51D-58B1A393D616}"/>
            </c:ext>
          </c:extLst>
        </c:ser>
        <c:ser>
          <c:idx val="1"/>
          <c:order val="1"/>
          <c:tx>
            <c:strRef>
              <c:f>List24!$A$4</c:f>
              <c:strCache>
                <c:ptCount val="1"/>
                <c:pt idx="0">
                  <c:v>1998</c:v>
                </c:pt>
              </c:strCache>
            </c:strRef>
          </c:tx>
          <c:spPr>
            <a:solidFill>
              <a:srgbClr val="4CCE42"/>
            </a:solidFill>
            <a:ln>
              <a:solidFill>
                <a:sysClr val="windowText" lastClr="000000"/>
              </a:solidFill>
            </a:ln>
          </c:spPr>
          <c:invertIfNegative val="0"/>
          <c:dLbls>
            <c:spPr>
              <a:noFill/>
              <a:ln>
                <a:noFill/>
              </a:ln>
              <a:effectLst/>
            </c:spPr>
            <c:txPr>
              <a:bodyPr/>
              <a:lstStyle/>
              <a:p>
                <a:pPr>
                  <a:defRPr sz="1096" b="1"/>
                </a:pPr>
                <a:endParaRPr lang="cs-CZ"/>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List24!$B$2:$J$2</c:f>
              <c:strCache>
                <c:ptCount val="9"/>
                <c:pt idx="0">
                  <c:v>od rodičů</c:v>
                </c:pt>
                <c:pt idx="1">
                  <c:v>ve škole</c:v>
                </c:pt>
                <c:pt idx="2">
                  <c:v>z filmu, rozhlasu, televize a videa</c:v>
                </c:pt>
                <c:pt idx="3">
                  <c:v>z novin, časopisů</c:v>
                </c:pt>
                <c:pt idx="4">
                  <c:v>z knížek</c:v>
                </c:pt>
                <c:pt idx="5">
                  <c:v>od kamarádů a známých</c:v>
                </c:pt>
                <c:pt idx="6">
                  <c:v>z internetu</c:v>
                </c:pt>
                <c:pt idx="7">
                  <c:v>jinde</c:v>
                </c:pt>
                <c:pt idx="8">
                  <c:v>nikde</c:v>
                </c:pt>
              </c:strCache>
            </c:strRef>
          </c:cat>
          <c:val>
            <c:numRef>
              <c:f>List24!$B$4:$J$4</c:f>
              <c:numCache>
                <c:formatCode>General</c:formatCode>
                <c:ptCount val="9"/>
                <c:pt idx="0">
                  <c:v>9</c:v>
                </c:pt>
                <c:pt idx="1">
                  <c:v>7</c:v>
                </c:pt>
                <c:pt idx="2">
                  <c:v>11</c:v>
                </c:pt>
                <c:pt idx="3">
                  <c:v>10</c:v>
                </c:pt>
                <c:pt idx="4">
                  <c:v>19</c:v>
                </c:pt>
                <c:pt idx="5">
                  <c:v>37</c:v>
                </c:pt>
                <c:pt idx="7">
                  <c:v>1</c:v>
                </c:pt>
                <c:pt idx="8">
                  <c:v>7</c:v>
                </c:pt>
              </c:numCache>
            </c:numRef>
          </c:val>
          <c:extLst>
            <c:ext xmlns:c16="http://schemas.microsoft.com/office/drawing/2014/chart" uri="{C3380CC4-5D6E-409C-BE32-E72D297353CC}">
              <c16:uniqueId val="{00000001-339D-49DA-A51D-58B1A393D616}"/>
            </c:ext>
          </c:extLst>
        </c:ser>
        <c:ser>
          <c:idx val="2"/>
          <c:order val="2"/>
          <c:tx>
            <c:strRef>
              <c:f>List24!$A$5</c:f>
              <c:strCache>
                <c:ptCount val="1"/>
                <c:pt idx="0">
                  <c:v>2003</c:v>
                </c:pt>
              </c:strCache>
            </c:strRef>
          </c:tx>
          <c:spPr>
            <a:solidFill>
              <a:srgbClr val="29C7FF"/>
            </a:solidFill>
            <a:ln>
              <a:solidFill>
                <a:sysClr val="windowText" lastClr="000000"/>
              </a:solidFill>
            </a:ln>
          </c:spPr>
          <c:invertIfNegative val="0"/>
          <c:dLbls>
            <c:dLbl>
              <c:idx val="4"/>
              <c:layout>
                <c:manualLayout>
                  <c:x val="0"/>
                  <c:y val="2.0350302957791014E-2"/>
                </c:manualLayout>
              </c:layout>
              <c:spPr/>
              <c:txPr>
                <a:bodyPr/>
                <a:lstStyle/>
                <a:p>
                  <a:pPr>
                    <a:defRPr sz="1096" b="1"/>
                  </a:pPr>
                  <a:endParaRPr lang="cs-CZ"/>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339D-49DA-A51D-58B1A393D616}"/>
                </c:ext>
              </c:extLst>
            </c:dLbl>
            <c:spPr>
              <a:noFill/>
              <a:ln>
                <a:noFill/>
              </a:ln>
              <a:effectLst/>
            </c:spPr>
            <c:txPr>
              <a:bodyPr/>
              <a:lstStyle/>
              <a:p>
                <a:pPr>
                  <a:defRPr sz="1096" b="1"/>
                </a:pPr>
                <a:endParaRPr lang="cs-CZ"/>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List24!$B$2:$J$2</c:f>
              <c:strCache>
                <c:ptCount val="9"/>
                <c:pt idx="0">
                  <c:v>od rodičů</c:v>
                </c:pt>
                <c:pt idx="1">
                  <c:v>ve škole</c:v>
                </c:pt>
                <c:pt idx="2">
                  <c:v>z filmu, rozhlasu, televize a videa</c:v>
                </c:pt>
                <c:pt idx="3">
                  <c:v>z novin, časopisů</c:v>
                </c:pt>
                <c:pt idx="4">
                  <c:v>z knížek</c:v>
                </c:pt>
                <c:pt idx="5">
                  <c:v>od kamarádů a známých</c:v>
                </c:pt>
                <c:pt idx="6">
                  <c:v>z internetu</c:v>
                </c:pt>
                <c:pt idx="7">
                  <c:v>jinde</c:v>
                </c:pt>
                <c:pt idx="8">
                  <c:v>nikde</c:v>
                </c:pt>
              </c:strCache>
            </c:strRef>
          </c:cat>
          <c:val>
            <c:numRef>
              <c:f>List24!$B$5:$J$5</c:f>
              <c:numCache>
                <c:formatCode>General</c:formatCode>
                <c:ptCount val="9"/>
                <c:pt idx="0">
                  <c:v>6</c:v>
                </c:pt>
                <c:pt idx="1">
                  <c:v>7</c:v>
                </c:pt>
                <c:pt idx="2">
                  <c:v>11</c:v>
                </c:pt>
                <c:pt idx="3">
                  <c:v>9</c:v>
                </c:pt>
                <c:pt idx="4">
                  <c:v>18</c:v>
                </c:pt>
                <c:pt idx="5">
                  <c:v>42</c:v>
                </c:pt>
                <c:pt idx="7">
                  <c:v>1</c:v>
                </c:pt>
                <c:pt idx="8">
                  <c:v>6</c:v>
                </c:pt>
              </c:numCache>
            </c:numRef>
          </c:val>
          <c:extLst>
            <c:ext xmlns:c16="http://schemas.microsoft.com/office/drawing/2014/chart" uri="{C3380CC4-5D6E-409C-BE32-E72D297353CC}">
              <c16:uniqueId val="{00000003-339D-49DA-A51D-58B1A393D616}"/>
            </c:ext>
          </c:extLst>
        </c:ser>
        <c:ser>
          <c:idx val="3"/>
          <c:order val="3"/>
          <c:tx>
            <c:strRef>
              <c:f>List24!$A$6</c:f>
              <c:strCache>
                <c:ptCount val="1"/>
                <c:pt idx="0">
                  <c:v>2008</c:v>
                </c:pt>
              </c:strCache>
            </c:strRef>
          </c:tx>
          <c:spPr>
            <a:solidFill>
              <a:srgbClr val="9148C8"/>
            </a:solidFill>
            <a:ln>
              <a:solidFill>
                <a:sysClr val="windowText" lastClr="000000"/>
              </a:solidFill>
            </a:ln>
          </c:spPr>
          <c:invertIfNegative val="0"/>
          <c:dLbls>
            <c:dLbl>
              <c:idx val="4"/>
              <c:layout>
                <c:manualLayout>
                  <c:x val="1.5889125432509508E-3"/>
                  <c:y val="1.3566868638527352E-2"/>
                </c:manualLayout>
              </c:layout>
              <c:spPr/>
              <c:txPr>
                <a:bodyPr/>
                <a:lstStyle/>
                <a:p>
                  <a:pPr>
                    <a:defRPr sz="1096" b="1"/>
                  </a:pPr>
                  <a:endParaRPr lang="cs-CZ"/>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339D-49DA-A51D-58B1A393D616}"/>
                </c:ext>
              </c:extLst>
            </c:dLbl>
            <c:spPr>
              <a:noFill/>
              <a:ln>
                <a:noFill/>
              </a:ln>
              <a:effectLst/>
            </c:spPr>
            <c:txPr>
              <a:bodyPr/>
              <a:lstStyle/>
              <a:p>
                <a:pPr>
                  <a:defRPr sz="1096" b="1"/>
                </a:pPr>
                <a:endParaRPr lang="cs-CZ"/>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List24!$B$2:$J$2</c:f>
              <c:strCache>
                <c:ptCount val="9"/>
                <c:pt idx="0">
                  <c:v>od rodičů</c:v>
                </c:pt>
                <c:pt idx="1">
                  <c:v>ve škole</c:v>
                </c:pt>
                <c:pt idx="2">
                  <c:v>z filmu, rozhlasu, televize a videa</c:v>
                </c:pt>
                <c:pt idx="3">
                  <c:v>z novin, časopisů</c:v>
                </c:pt>
                <c:pt idx="4">
                  <c:v>z knížek</c:v>
                </c:pt>
                <c:pt idx="5">
                  <c:v>od kamarádů a známých</c:v>
                </c:pt>
                <c:pt idx="6">
                  <c:v>z internetu</c:v>
                </c:pt>
                <c:pt idx="7">
                  <c:v>jinde</c:v>
                </c:pt>
                <c:pt idx="8">
                  <c:v>nikde</c:v>
                </c:pt>
              </c:strCache>
            </c:strRef>
          </c:cat>
          <c:val>
            <c:numRef>
              <c:f>List24!$B$6:$J$6</c:f>
              <c:numCache>
                <c:formatCode>General</c:formatCode>
                <c:ptCount val="9"/>
                <c:pt idx="0">
                  <c:v>6</c:v>
                </c:pt>
                <c:pt idx="1">
                  <c:v>9</c:v>
                </c:pt>
                <c:pt idx="2">
                  <c:v>14</c:v>
                </c:pt>
                <c:pt idx="3">
                  <c:v>11</c:v>
                </c:pt>
                <c:pt idx="4">
                  <c:v>12</c:v>
                </c:pt>
                <c:pt idx="5">
                  <c:v>40</c:v>
                </c:pt>
                <c:pt idx="7">
                  <c:v>1</c:v>
                </c:pt>
                <c:pt idx="8">
                  <c:v>7</c:v>
                </c:pt>
              </c:numCache>
            </c:numRef>
          </c:val>
          <c:extLst>
            <c:ext xmlns:c16="http://schemas.microsoft.com/office/drawing/2014/chart" uri="{C3380CC4-5D6E-409C-BE32-E72D297353CC}">
              <c16:uniqueId val="{00000005-339D-49DA-A51D-58B1A393D616}"/>
            </c:ext>
          </c:extLst>
        </c:ser>
        <c:ser>
          <c:idx val="4"/>
          <c:order val="4"/>
          <c:tx>
            <c:strRef>
              <c:f>List24!$A$7</c:f>
              <c:strCache>
                <c:ptCount val="1"/>
                <c:pt idx="0">
                  <c:v>2013</c:v>
                </c:pt>
              </c:strCache>
            </c:strRef>
          </c:tx>
          <c:spPr>
            <a:solidFill>
              <a:srgbClr val="F68D36"/>
            </a:solidFill>
            <a:ln>
              <a:solidFill>
                <a:sysClr val="windowText" lastClr="000000"/>
              </a:solidFill>
            </a:ln>
          </c:spPr>
          <c:invertIfNegative val="0"/>
          <c:dLbls>
            <c:dLbl>
              <c:idx val="2"/>
              <c:layout>
                <c:manualLayout>
                  <c:x val="6.3556501730038031E-3"/>
                  <c:y val="-6.7834343192636742E-3"/>
                </c:manualLayout>
              </c:layout>
              <c:spPr/>
              <c:txPr>
                <a:bodyPr/>
                <a:lstStyle/>
                <a:p>
                  <a:pPr>
                    <a:defRPr sz="1096" b="1"/>
                  </a:pPr>
                  <a:endParaRPr lang="cs-CZ"/>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339D-49DA-A51D-58B1A393D616}"/>
                </c:ext>
              </c:extLst>
            </c:dLbl>
            <c:dLbl>
              <c:idx val="4"/>
              <c:layout>
                <c:manualLayout>
                  <c:x val="4.7667376297528524E-3"/>
                  <c:y val="1.3566868638527352E-2"/>
                </c:manualLayout>
              </c:layout>
              <c:spPr/>
              <c:txPr>
                <a:bodyPr/>
                <a:lstStyle/>
                <a:p>
                  <a:pPr>
                    <a:defRPr sz="1096" b="1"/>
                  </a:pPr>
                  <a:endParaRPr lang="cs-CZ"/>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339D-49DA-A51D-58B1A393D616}"/>
                </c:ext>
              </c:extLst>
            </c:dLbl>
            <c:dLbl>
              <c:idx val="5"/>
              <c:layout>
                <c:manualLayout>
                  <c:x val="3.1778250865019016E-3"/>
                  <c:y val="0"/>
                </c:manualLayout>
              </c:layout>
              <c:spPr/>
              <c:txPr>
                <a:bodyPr/>
                <a:lstStyle/>
                <a:p>
                  <a:pPr>
                    <a:defRPr sz="1096" b="1"/>
                  </a:pPr>
                  <a:endParaRPr lang="cs-CZ"/>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339D-49DA-A51D-58B1A393D616}"/>
                </c:ext>
              </c:extLst>
            </c:dLbl>
            <c:spPr>
              <a:noFill/>
              <a:ln>
                <a:noFill/>
              </a:ln>
              <a:effectLst/>
            </c:spPr>
            <c:txPr>
              <a:bodyPr/>
              <a:lstStyle/>
              <a:p>
                <a:pPr>
                  <a:defRPr sz="1096" b="1"/>
                </a:pPr>
                <a:endParaRPr lang="cs-CZ"/>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List24!$B$2:$J$2</c:f>
              <c:strCache>
                <c:ptCount val="9"/>
                <c:pt idx="0">
                  <c:v>od rodičů</c:v>
                </c:pt>
                <c:pt idx="1">
                  <c:v>ve škole</c:v>
                </c:pt>
                <c:pt idx="2">
                  <c:v>z filmu, rozhlasu, televize a videa</c:v>
                </c:pt>
                <c:pt idx="3">
                  <c:v>z novin, časopisů</c:v>
                </c:pt>
                <c:pt idx="4">
                  <c:v>z knížek</c:v>
                </c:pt>
                <c:pt idx="5">
                  <c:v>od kamarádů a známých</c:v>
                </c:pt>
                <c:pt idx="6">
                  <c:v>z internetu</c:v>
                </c:pt>
                <c:pt idx="7">
                  <c:v>jinde</c:v>
                </c:pt>
                <c:pt idx="8">
                  <c:v>nikde</c:v>
                </c:pt>
              </c:strCache>
            </c:strRef>
          </c:cat>
          <c:val>
            <c:numRef>
              <c:f>List24!$B$7:$J$7</c:f>
              <c:numCache>
                <c:formatCode>General</c:formatCode>
                <c:ptCount val="9"/>
                <c:pt idx="0">
                  <c:v>11</c:v>
                </c:pt>
                <c:pt idx="1">
                  <c:v>13</c:v>
                </c:pt>
                <c:pt idx="2">
                  <c:v>10</c:v>
                </c:pt>
                <c:pt idx="3">
                  <c:v>8</c:v>
                </c:pt>
                <c:pt idx="4">
                  <c:v>12</c:v>
                </c:pt>
                <c:pt idx="5">
                  <c:v>33</c:v>
                </c:pt>
                <c:pt idx="6">
                  <c:v>8</c:v>
                </c:pt>
                <c:pt idx="7">
                  <c:v>1</c:v>
                </c:pt>
                <c:pt idx="8">
                  <c:v>5</c:v>
                </c:pt>
              </c:numCache>
            </c:numRef>
          </c:val>
          <c:extLst>
            <c:ext xmlns:c16="http://schemas.microsoft.com/office/drawing/2014/chart" uri="{C3380CC4-5D6E-409C-BE32-E72D297353CC}">
              <c16:uniqueId val="{00000009-339D-49DA-A51D-58B1A393D616}"/>
            </c:ext>
          </c:extLst>
        </c:ser>
        <c:dLbls>
          <c:showLegendKey val="0"/>
          <c:showVal val="0"/>
          <c:showCatName val="0"/>
          <c:showSerName val="0"/>
          <c:showPercent val="0"/>
          <c:showBubbleSize val="0"/>
        </c:dLbls>
        <c:gapWidth val="150"/>
        <c:axId val="223908272"/>
        <c:axId val="1"/>
      </c:barChart>
      <c:catAx>
        <c:axId val="223908272"/>
        <c:scaling>
          <c:orientation val="minMax"/>
        </c:scaling>
        <c:delete val="1"/>
        <c:axPos val="b"/>
        <c:numFmt formatCode="General" sourceLinked="1"/>
        <c:majorTickMark val="out"/>
        <c:minorTickMark val="none"/>
        <c:tickLblPos val="nextTo"/>
        <c:crossAx val="1"/>
        <c:crosses val="autoZero"/>
        <c:auto val="1"/>
        <c:lblAlgn val="ctr"/>
        <c:lblOffset val="100"/>
        <c:noMultiLvlLbl val="0"/>
      </c:catAx>
      <c:valAx>
        <c:axId val="1"/>
        <c:scaling>
          <c:orientation val="minMax"/>
          <c:max val="60"/>
          <c:min val="0"/>
        </c:scaling>
        <c:delete val="0"/>
        <c:axPos val="l"/>
        <c:numFmt formatCode="#,##0.0" sourceLinked="0"/>
        <c:majorTickMark val="out"/>
        <c:minorTickMark val="none"/>
        <c:tickLblPos val="nextTo"/>
        <c:txPr>
          <a:bodyPr/>
          <a:lstStyle/>
          <a:p>
            <a:pPr>
              <a:defRPr sz="1096"/>
            </a:pPr>
            <a:endParaRPr lang="cs-CZ"/>
          </a:p>
        </c:txPr>
        <c:crossAx val="223908272"/>
        <c:crosses val="autoZero"/>
        <c:crossBetween val="between"/>
        <c:majorUnit val="20"/>
      </c:valAx>
      <c:spPr>
        <a:noFill/>
        <a:ln w="25297">
          <a:noFill/>
        </a:ln>
      </c:spPr>
    </c:plotArea>
    <c:plotVisOnly val="1"/>
    <c:dispBlanksAs val="gap"/>
    <c:showDLblsOverMax val="0"/>
  </c:chart>
  <c:spPr>
    <a:ln>
      <a:noFill/>
    </a:ln>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13618F-3EB2-468D-983A-2F4A4C2D6AAC}" type="datetimeFigureOut">
              <a:rPr lang="en-US" smtClean="0"/>
              <a:pPr/>
              <a:t>10/11/2019</a:t>
            </a:fld>
            <a:endParaRPr lang="en-US"/>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F9E2F9-9D74-454F-8EA2-E2364F677F4D}" type="slidenum">
              <a:rPr lang="en-US" smtClean="0"/>
              <a:pPr/>
              <a:t>‹#›</a:t>
            </a:fld>
            <a:endParaRPr lang="en-US"/>
          </a:p>
        </p:txBody>
      </p:sp>
    </p:spTree>
    <p:extLst>
      <p:ext uri="{BB962C8B-B14F-4D97-AF65-F5344CB8AC3E}">
        <p14:creationId xmlns:p14="http://schemas.microsoft.com/office/powerpoint/2010/main" val="15702386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8"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667B360-7F04-4C9E-9917-FBC85DAD8E6A}" type="slidenum">
              <a:rPr lang="en-GB" altLang="cs-CZ" smtClean="0"/>
              <a:pPr/>
              <a:t>4</a:t>
            </a:fld>
            <a:endParaRPr lang="en-GB" altLang="cs-CZ"/>
          </a:p>
        </p:txBody>
      </p:sp>
      <p:sp>
        <p:nvSpPr>
          <p:cNvPr id="9219" name="Rectangle 1"/>
          <p:cNvSpPr>
            <a:spLocks noGrp="1" noRot="1" noChangeAspect="1" noChangeArrowheads="1" noTextEdit="1"/>
          </p:cNvSpPr>
          <p:nvPr>
            <p:ph type="sldImg"/>
          </p:nvPr>
        </p:nvSpPr>
        <p:spPr bwMode="auto">
          <a:xfrm>
            <a:off x="217488" y="812800"/>
            <a:ext cx="7123112" cy="4008438"/>
          </a:xfrm>
          <a:solidFill>
            <a:srgbClr val="FFFFFF"/>
          </a:solidFill>
          <a:ln>
            <a:solidFill>
              <a:srgbClr val="000000"/>
            </a:solidFill>
            <a:miter lim="800000"/>
            <a:headEnd/>
            <a:tailEnd/>
          </a:ln>
        </p:spPr>
      </p:sp>
      <p:sp>
        <p:nvSpPr>
          <p:cNvPr id="9220" name="Text Box 2"/>
          <p:cNvSpPr>
            <a:spLocks noGrp="1" noChangeArrowheads="1"/>
          </p:cNvSpPr>
          <p:nvPr>
            <p:ph type="body" idx="1"/>
          </p:nvPr>
        </p:nvSpPr>
        <p:spPr bwMode="auto">
          <a:xfrm>
            <a:off x="755650" y="5078413"/>
            <a:ext cx="6048375" cy="48117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10584" numCol="1" anchor="t" anchorCtr="0" compatLnSpc="1">
            <a:prstTxWarp prst="textNoShape">
              <a:avLst/>
            </a:prstTxWarp>
          </a:bodyPr>
          <a:lstStyle/>
          <a:p>
            <a:pPr algn="just" eaLnBrk="1">
              <a:lnSpc>
                <a:spcPct val="93000"/>
              </a:lnSpc>
              <a:spcBef>
                <a:spcPct val="0"/>
              </a:spcBef>
              <a:tabLst>
                <a:tab pos="723900" algn="l"/>
                <a:tab pos="1447800" algn="l"/>
                <a:tab pos="2171700" algn="l"/>
                <a:tab pos="2895600" algn="l"/>
                <a:tab pos="3619500" algn="l"/>
                <a:tab pos="4343400" algn="l"/>
                <a:tab pos="5067300" algn="l"/>
                <a:tab pos="5791200" algn="l"/>
              </a:tabLst>
            </a:pPr>
            <a:endParaRPr lang="en-GB" altLang="cs-CZ">
              <a:latin typeface="Arial" panose="020B0604020202020204" pitchFamily="34" charset="0"/>
              <a:ea typeface="DejaVu Sans"/>
              <a:cs typeface="DejaVu Sans"/>
            </a:endParaRPr>
          </a:p>
          <a:p>
            <a:pPr algn="just" eaLnBrk="1">
              <a:lnSpc>
                <a:spcPct val="93000"/>
              </a:lnSpc>
              <a:spcBef>
                <a:spcPct val="0"/>
              </a:spcBef>
              <a:tabLst>
                <a:tab pos="723900" algn="l"/>
                <a:tab pos="1447800" algn="l"/>
                <a:tab pos="2171700" algn="l"/>
                <a:tab pos="2895600" algn="l"/>
                <a:tab pos="3619500" algn="l"/>
                <a:tab pos="4343400" algn="l"/>
                <a:tab pos="5067300" algn="l"/>
                <a:tab pos="5791200" algn="l"/>
              </a:tabLst>
            </a:pPr>
            <a:endParaRPr lang="en-GB" altLang="cs-CZ">
              <a:latin typeface="Arial" panose="020B0604020202020204" pitchFamily="34" charset="0"/>
              <a:ea typeface="DejaVu Sans"/>
              <a:cs typeface="DejaVu Sans"/>
            </a:endParaRPr>
          </a:p>
          <a:p>
            <a:pPr algn="just" eaLnBrk="1">
              <a:lnSpc>
                <a:spcPct val="93000"/>
              </a:lnSpc>
              <a:spcBef>
                <a:spcPct val="0"/>
              </a:spcBef>
              <a:tabLst>
                <a:tab pos="723900" algn="l"/>
                <a:tab pos="1447800" algn="l"/>
                <a:tab pos="2171700" algn="l"/>
                <a:tab pos="2895600" algn="l"/>
                <a:tab pos="3619500" algn="l"/>
                <a:tab pos="4343400" algn="l"/>
                <a:tab pos="5067300" algn="l"/>
                <a:tab pos="5791200" algn="l"/>
              </a:tabLst>
            </a:pPr>
            <a:endParaRPr lang="en-GB" altLang="cs-CZ">
              <a:latin typeface="Arial" panose="020B0604020202020204" pitchFamily="34" charset="0"/>
              <a:ea typeface="DejaVu Sans"/>
              <a:cs typeface="DejaVu Sans"/>
            </a:endParaRPr>
          </a:p>
          <a:p>
            <a:pPr algn="just" eaLnBrk="1">
              <a:lnSpc>
                <a:spcPct val="93000"/>
              </a:lnSpc>
              <a:spcBef>
                <a:spcPct val="0"/>
              </a:spcBef>
              <a:tabLst>
                <a:tab pos="723900" algn="l"/>
                <a:tab pos="1447800" algn="l"/>
                <a:tab pos="2171700" algn="l"/>
                <a:tab pos="2895600" algn="l"/>
                <a:tab pos="3619500" algn="l"/>
                <a:tab pos="4343400" algn="l"/>
                <a:tab pos="5067300" algn="l"/>
                <a:tab pos="5791200" algn="l"/>
              </a:tabLst>
            </a:pPr>
            <a:r>
              <a:rPr lang="cs-CZ" altLang="cs-CZ"/>
              <a:t>
The biopsychosocial model.
</a:t>
            </a:r>
          </a:p>
          <a:p>
            <a:pPr>
              <a:tabLst>
                <a:tab pos="723900" algn="l"/>
                <a:tab pos="1447800" algn="l"/>
                <a:tab pos="2171700" algn="l"/>
                <a:tab pos="2895600" algn="l"/>
                <a:tab pos="3619500" algn="l"/>
                <a:tab pos="4343400" algn="l"/>
                <a:tab pos="5067300" algn="l"/>
                <a:tab pos="5791200" algn="l"/>
              </a:tabLst>
            </a:pPr>
            <a:endParaRPr lang="cs-CZ" altLang="cs-CZ"/>
          </a:p>
          <a:p>
            <a:pPr>
              <a:tabLst>
                <a:tab pos="723900" algn="l"/>
                <a:tab pos="1447800" algn="l"/>
                <a:tab pos="2171700" algn="l"/>
                <a:tab pos="2895600" algn="l"/>
                <a:tab pos="3619500" algn="l"/>
                <a:tab pos="4343400" algn="l"/>
                <a:tab pos="5067300" algn="l"/>
                <a:tab pos="5791200" algn="l"/>
              </a:tabLst>
            </a:pPr>
            <a:r>
              <a:rPr lang="en-GB" altLang="cs-CZ"/>
              <a:t>© This slide is made available for non-commercial use only. Please note that permission may be required for re-use of images in which the copyright is owned by a third party.</a:t>
            </a:r>
            <a:endParaRPr lang="cs-CZ" altLang="cs-CZ"/>
          </a:p>
        </p:txBody>
      </p:sp>
    </p:spTree>
    <p:extLst>
      <p:ext uri="{BB962C8B-B14F-4D97-AF65-F5344CB8AC3E}">
        <p14:creationId xmlns:p14="http://schemas.microsoft.com/office/powerpoint/2010/main" val="39089307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F72570B1-CE85-4836-A95A-432B390DF684}" type="slidenum">
              <a:rPr lang="en-US" altLang="cs-CZ" smtClean="0"/>
              <a:pPr/>
              <a:t>5</a:t>
            </a:fld>
            <a:endParaRPr lang="en-US" altLang="cs-CZ"/>
          </a:p>
        </p:txBody>
      </p:sp>
      <p:sp>
        <p:nvSpPr>
          <p:cNvPr id="717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cs-CZ" altLang="cs-CZ"/>
          </a:p>
        </p:txBody>
      </p:sp>
    </p:spTree>
    <p:extLst>
      <p:ext uri="{BB962C8B-B14F-4D97-AF65-F5344CB8AC3E}">
        <p14:creationId xmlns:p14="http://schemas.microsoft.com/office/powerpoint/2010/main" val="39653785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122363"/>
            <a:ext cx="9144000" cy="2387600"/>
          </a:xfrm>
        </p:spPr>
        <p:txBody>
          <a:bodyPr anchor="b"/>
          <a:lstStyle>
            <a:lvl1pPr algn="ctr">
              <a:defRPr sz="6000"/>
            </a:lvl1pPr>
          </a:lstStyle>
          <a:p>
            <a:r>
              <a:rPr lang="cs-CZ"/>
              <a:t>Kliknutím lze upravit styl.</a:t>
            </a:r>
            <a:endParaRPr lang="en-US"/>
          </a:p>
        </p:txBody>
      </p:sp>
      <p:sp>
        <p:nvSpPr>
          <p:cNvPr id="3" name="Podnadpis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lze upravit styl předlohy.</a:t>
            </a:r>
            <a:endParaRPr lang="en-US"/>
          </a:p>
        </p:txBody>
      </p:sp>
      <p:sp>
        <p:nvSpPr>
          <p:cNvPr id="4" name="Zástupný symbol pro datum 3"/>
          <p:cNvSpPr>
            <a:spLocks noGrp="1"/>
          </p:cNvSpPr>
          <p:nvPr>
            <p:ph type="dt" sz="half" idx="10"/>
          </p:nvPr>
        </p:nvSpPr>
        <p:spPr/>
        <p:txBody>
          <a:bodyPr/>
          <a:lstStyle/>
          <a:p>
            <a:fld id="{2B138F7C-A0C6-4B3D-B1D0-1FFA961A9D26}" type="datetimeFigureOut">
              <a:rPr lang="en-US" smtClean="0"/>
              <a:pPr/>
              <a:t>10/11/2019</a:t>
            </a:fld>
            <a:endParaRPr lang="en-US"/>
          </a:p>
        </p:txBody>
      </p:sp>
      <p:sp>
        <p:nvSpPr>
          <p:cNvPr id="5" name="Zástupný symbol pro zápatí 4"/>
          <p:cNvSpPr>
            <a:spLocks noGrp="1"/>
          </p:cNvSpPr>
          <p:nvPr>
            <p:ph type="ftr" sz="quarter" idx="11"/>
          </p:nvPr>
        </p:nvSpPr>
        <p:spPr/>
        <p:txBody>
          <a:bodyPr/>
          <a:lstStyle/>
          <a:p>
            <a:endParaRPr lang="en-US"/>
          </a:p>
        </p:txBody>
      </p:sp>
      <p:sp>
        <p:nvSpPr>
          <p:cNvPr id="6" name="Zástupný symbol pro číslo snímku 5"/>
          <p:cNvSpPr>
            <a:spLocks noGrp="1"/>
          </p:cNvSpPr>
          <p:nvPr>
            <p:ph type="sldNum" sz="quarter" idx="12"/>
          </p:nvPr>
        </p:nvSpPr>
        <p:spPr/>
        <p:txBody>
          <a:bodyPr/>
          <a:lstStyle/>
          <a:p>
            <a:fld id="{E2880ACE-DAB3-45F5-A877-60380D95EB96}" type="slidenum">
              <a:rPr lang="en-US" smtClean="0"/>
              <a:pPr/>
              <a:t>‹#›</a:t>
            </a:fld>
            <a:endParaRPr lang="en-US"/>
          </a:p>
        </p:txBody>
      </p:sp>
    </p:spTree>
    <p:extLst>
      <p:ext uri="{BB962C8B-B14F-4D97-AF65-F5344CB8AC3E}">
        <p14:creationId xmlns:p14="http://schemas.microsoft.com/office/powerpoint/2010/main" val="3422877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endParaRPr lang="en-US"/>
          </a:p>
        </p:txBody>
      </p:sp>
      <p:sp>
        <p:nvSpPr>
          <p:cNvPr id="3" name="Zástupný symbol pro svislý text 2"/>
          <p:cNvSpPr>
            <a:spLocks noGrp="1"/>
          </p:cNvSpPr>
          <p:nvPr>
            <p:ph type="body" orient="vert" idx="1"/>
          </p:nvPr>
        </p:nvSpPr>
        <p:spPr/>
        <p:txBody>
          <a:bodyPr vert="eaVert"/>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a:p>
        </p:txBody>
      </p:sp>
      <p:sp>
        <p:nvSpPr>
          <p:cNvPr id="4" name="Zástupný symbol pro datum 3"/>
          <p:cNvSpPr>
            <a:spLocks noGrp="1"/>
          </p:cNvSpPr>
          <p:nvPr>
            <p:ph type="dt" sz="half" idx="10"/>
          </p:nvPr>
        </p:nvSpPr>
        <p:spPr/>
        <p:txBody>
          <a:bodyPr/>
          <a:lstStyle/>
          <a:p>
            <a:fld id="{2B138F7C-A0C6-4B3D-B1D0-1FFA961A9D26}" type="datetimeFigureOut">
              <a:rPr lang="en-US" smtClean="0"/>
              <a:pPr/>
              <a:t>10/11/2019</a:t>
            </a:fld>
            <a:endParaRPr lang="en-US"/>
          </a:p>
        </p:txBody>
      </p:sp>
      <p:sp>
        <p:nvSpPr>
          <p:cNvPr id="5" name="Zástupný symbol pro zápatí 4"/>
          <p:cNvSpPr>
            <a:spLocks noGrp="1"/>
          </p:cNvSpPr>
          <p:nvPr>
            <p:ph type="ftr" sz="quarter" idx="11"/>
          </p:nvPr>
        </p:nvSpPr>
        <p:spPr/>
        <p:txBody>
          <a:bodyPr/>
          <a:lstStyle/>
          <a:p>
            <a:endParaRPr lang="en-US"/>
          </a:p>
        </p:txBody>
      </p:sp>
      <p:sp>
        <p:nvSpPr>
          <p:cNvPr id="6" name="Zástupný symbol pro číslo snímku 5"/>
          <p:cNvSpPr>
            <a:spLocks noGrp="1"/>
          </p:cNvSpPr>
          <p:nvPr>
            <p:ph type="sldNum" sz="quarter" idx="12"/>
          </p:nvPr>
        </p:nvSpPr>
        <p:spPr/>
        <p:txBody>
          <a:bodyPr/>
          <a:lstStyle/>
          <a:p>
            <a:fld id="{E2880ACE-DAB3-45F5-A877-60380D95EB96}" type="slidenum">
              <a:rPr lang="en-US" smtClean="0"/>
              <a:pPr/>
              <a:t>‹#›</a:t>
            </a:fld>
            <a:endParaRPr lang="en-US"/>
          </a:p>
        </p:txBody>
      </p:sp>
    </p:spTree>
    <p:extLst>
      <p:ext uri="{BB962C8B-B14F-4D97-AF65-F5344CB8AC3E}">
        <p14:creationId xmlns:p14="http://schemas.microsoft.com/office/powerpoint/2010/main" val="42510373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8724900" y="365125"/>
            <a:ext cx="2628900" cy="5811838"/>
          </a:xfrm>
        </p:spPr>
        <p:txBody>
          <a:bodyPr vert="eaVert"/>
          <a:lstStyle/>
          <a:p>
            <a:r>
              <a:rPr lang="cs-CZ"/>
              <a:t>Kliknutím lze upravit styl.</a:t>
            </a:r>
            <a:endParaRPr lang="en-US"/>
          </a:p>
        </p:txBody>
      </p:sp>
      <p:sp>
        <p:nvSpPr>
          <p:cNvPr id="3" name="Zástupný symbol pro svislý text 2"/>
          <p:cNvSpPr>
            <a:spLocks noGrp="1"/>
          </p:cNvSpPr>
          <p:nvPr>
            <p:ph type="body" orient="vert" idx="1"/>
          </p:nvPr>
        </p:nvSpPr>
        <p:spPr>
          <a:xfrm>
            <a:off x="838200" y="365125"/>
            <a:ext cx="7734300" cy="5811838"/>
          </a:xfrm>
        </p:spPr>
        <p:txBody>
          <a:bodyPr vert="eaVert"/>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a:p>
        </p:txBody>
      </p:sp>
      <p:sp>
        <p:nvSpPr>
          <p:cNvPr id="4" name="Zástupný symbol pro datum 3"/>
          <p:cNvSpPr>
            <a:spLocks noGrp="1"/>
          </p:cNvSpPr>
          <p:nvPr>
            <p:ph type="dt" sz="half" idx="10"/>
          </p:nvPr>
        </p:nvSpPr>
        <p:spPr/>
        <p:txBody>
          <a:bodyPr/>
          <a:lstStyle/>
          <a:p>
            <a:fld id="{2B138F7C-A0C6-4B3D-B1D0-1FFA961A9D26}" type="datetimeFigureOut">
              <a:rPr lang="en-US" smtClean="0"/>
              <a:pPr/>
              <a:t>10/11/2019</a:t>
            </a:fld>
            <a:endParaRPr lang="en-US"/>
          </a:p>
        </p:txBody>
      </p:sp>
      <p:sp>
        <p:nvSpPr>
          <p:cNvPr id="5" name="Zástupný symbol pro zápatí 4"/>
          <p:cNvSpPr>
            <a:spLocks noGrp="1"/>
          </p:cNvSpPr>
          <p:nvPr>
            <p:ph type="ftr" sz="quarter" idx="11"/>
          </p:nvPr>
        </p:nvSpPr>
        <p:spPr/>
        <p:txBody>
          <a:bodyPr/>
          <a:lstStyle/>
          <a:p>
            <a:endParaRPr lang="en-US"/>
          </a:p>
        </p:txBody>
      </p:sp>
      <p:sp>
        <p:nvSpPr>
          <p:cNvPr id="6" name="Zástupný symbol pro číslo snímku 5"/>
          <p:cNvSpPr>
            <a:spLocks noGrp="1"/>
          </p:cNvSpPr>
          <p:nvPr>
            <p:ph type="sldNum" sz="quarter" idx="12"/>
          </p:nvPr>
        </p:nvSpPr>
        <p:spPr/>
        <p:txBody>
          <a:bodyPr/>
          <a:lstStyle/>
          <a:p>
            <a:fld id="{E2880ACE-DAB3-45F5-A877-60380D95EB96}" type="slidenum">
              <a:rPr lang="en-US" smtClean="0"/>
              <a:pPr/>
              <a:t>‹#›</a:t>
            </a:fld>
            <a:endParaRPr lang="en-US"/>
          </a:p>
        </p:txBody>
      </p:sp>
    </p:spTree>
    <p:extLst>
      <p:ext uri="{BB962C8B-B14F-4D97-AF65-F5344CB8AC3E}">
        <p14:creationId xmlns:p14="http://schemas.microsoft.com/office/powerpoint/2010/main" val="2841703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08641" y="273629"/>
            <a:ext cx="10968960" cy="1143480"/>
          </a:xfrm>
        </p:spPr>
        <p:txBody>
          <a:bodyPr/>
          <a:lstStyle/>
          <a:p>
            <a:r>
              <a:rPr lang="en-US"/>
              <a:t>Click to edit Master title style</a:t>
            </a:r>
          </a:p>
        </p:txBody>
      </p:sp>
      <p:sp>
        <p:nvSpPr>
          <p:cNvPr id="3" name="Content Placeholder 2"/>
          <p:cNvSpPr>
            <a:spLocks noGrp="1"/>
          </p:cNvSpPr>
          <p:nvPr>
            <p:ph sz="half" idx="1"/>
          </p:nvPr>
        </p:nvSpPr>
        <p:spPr>
          <a:xfrm>
            <a:off x="608641" y="1604330"/>
            <a:ext cx="10968960" cy="21933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8641" y="3935934"/>
            <a:ext cx="10968960" cy="2193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p:cNvSpPr>
            <a:spLocks noGrp="1" noChangeArrowheads="1"/>
          </p:cNvSpPr>
          <p:nvPr>
            <p:ph type="dt" idx="10"/>
          </p:nvPr>
        </p:nvSpPr>
        <p:spPr/>
        <p:txBody>
          <a:bodyPr/>
          <a:lstStyle>
            <a:lvl1pPr>
              <a:defRPr/>
            </a:lvl1pPr>
          </a:lstStyle>
          <a:p>
            <a:pPr>
              <a:defRPr/>
            </a:pPr>
            <a:endParaRPr lang="en-US"/>
          </a:p>
        </p:txBody>
      </p:sp>
      <p:sp>
        <p:nvSpPr>
          <p:cNvPr id="6" name="Rectangle 4"/>
          <p:cNvSpPr>
            <a:spLocks noGrp="1" noChangeArrowheads="1"/>
          </p:cNvSpPr>
          <p:nvPr>
            <p:ph type="ftr" idx="11"/>
          </p:nvPr>
        </p:nvSpPr>
        <p:spPr/>
        <p:txBody>
          <a:bodyPr/>
          <a:lstStyle>
            <a:lvl1pPr>
              <a:defRPr/>
            </a:lvl1pPr>
          </a:lstStyle>
          <a:p>
            <a:pPr>
              <a:defRPr/>
            </a:pPr>
            <a:endParaRPr lang="en-US"/>
          </a:p>
        </p:txBody>
      </p:sp>
      <p:sp>
        <p:nvSpPr>
          <p:cNvPr id="7" name="Rectangle 5"/>
          <p:cNvSpPr>
            <a:spLocks noGrp="1" noChangeArrowheads="1"/>
          </p:cNvSpPr>
          <p:nvPr>
            <p:ph type="sldNum" idx="12"/>
          </p:nvPr>
        </p:nvSpPr>
        <p:spPr/>
        <p:txBody>
          <a:bodyPr/>
          <a:lstStyle>
            <a:lvl1pPr>
              <a:defRPr/>
            </a:lvl1pPr>
          </a:lstStyle>
          <a:p>
            <a:pPr>
              <a:defRPr/>
            </a:pPr>
            <a:fld id="{124643FF-39E6-45BE-AE6B-C5E2BF41666D}" type="slidenum">
              <a:rPr lang="en-GB"/>
              <a:pPr>
                <a:defRPr/>
              </a:pPr>
              <a:t>‹#›</a:t>
            </a:fld>
            <a:endParaRPr lang="en-GB"/>
          </a:p>
        </p:txBody>
      </p:sp>
    </p:spTree>
    <p:extLst>
      <p:ext uri="{BB962C8B-B14F-4D97-AF65-F5344CB8AC3E}">
        <p14:creationId xmlns:p14="http://schemas.microsoft.com/office/powerpoint/2010/main" val="31797181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cxnSp>
        <p:nvCxnSpPr>
          <p:cNvPr id="3" name="Straight Connector 1">
            <a:extLst>
              <a:ext uri="{FF2B5EF4-FFF2-40B4-BE49-F238E27FC236}">
                <a16:creationId xmlns:a16="http://schemas.microsoft.com/office/drawing/2014/main" id="{82A9324D-5C84-47D4-924B-3DA71E3BF166}"/>
              </a:ext>
            </a:extLst>
          </p:cNvPr>
          <p:cNvCxnSpPr/>
          <p:nvPr userDrawn="1"/>
        </p:nvCxnSpPr>
        <p:spPr bwMode="auto">
          <a:xfrm>
            <a:off x="304800" y="685800"/>
            <a:ext cx="11658600" cy="0"/>
          </a:xfrm>
          <a:prstGeom prst="line">
            <a:avLst/>
          </a:prstGeom>
          <a:gradFill rotWithShape="1">
            <a:gsLst>
              <a:gs pos="0">
                <a:schemeClr val="accent1"/>
              </a:gs>
              <a:gs pos="100000">
                <a:schemeClr val="accent1">
                  <a:gamma/>
                  <a:shade val="46275"/>
                  <a:invGamma/>
                </a:schemeClr>
              </a:gs>
            </a:gsLst>
            <a:lin ang="5400000" scaled="1"/>
          </a:gradFill>
          <a:ln w="12700" cap="flat" cmpd="sng" algn="ctr">
            <a:solidFill>
              <a:schemeClr val="bg1">
                <a:lumMod val="85000"/>
              </a:schemeClr>
            </a:solidFill>
            <a:prstDash val="solid"/>
            <a:round/>
            <a:headEnd type="none" w="med" len="med"/>
            <a:tailEnd type="none" w="med" len="med"/>
          </a:ln>
          <a:effectLst/>
        </p:spPr>
      </p:cxnSp>
      <p:sp>
        <p:nvSpPr>
          <p:cNvPr id="4" name="Slide Number Placeholder 5">
            <a:extLst>
              <a:ext uri="{FF2B5EF4-FFF2-40B4-BE49-F238E27FC236}">
                <a16:creationId xmlns:a16="http://schemas.microsoft.com/office/drawing/2014/main" id="{9DE85E0A-90D2-4731-A2A8-0F432158AE50}"/>
              </a:ext>
            </a:extLst>
          </p:cNvPr>
          <p:cNvSpPr txBox="1">
            <a:spLocks/>
          </p:cNvSpPr>
          <p:nvPr userDrawn="1"/>
        </p:nvSpPr>
        <p:spPr>
          <a:xfrm>
            <a:off x="11457517" y="6399214"/>
            <a:ext cx="711200" cy="365125"/>
          </a:xfrm>
          <a:prstGeom prst="rect">
            <a:avLst/>
          </a:prstGeom>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fld id="{72C13F8D-2435-4E74-B76B-EE4E5077C284}" type="slidenum">
              <a:rPr lang="en-US" altLang="cs-CZ" sz="1000" smtClean="0">
                <a:solidFill>
                  <a:srgbClr val="828282"/>
                </a:solidFill>
                <a:ea typeface="ＭＳ Ｐゴシック" panose="020B0600070205080204" pitchFamily="34" charset="-128"/>
              </a:rPr>
              <a:pPr eaLnBrk="1" hangingPunct="1">
                <a:defRPr/>
              </a:pPr>
              <a:t>‹#›</a:t>
            </a:fld>
            <a:endParaRPr lang="en-US" altLang="cs-CZ" sz="1000">
              <a:solidFill>
                <a:srgbClr val="828282"/>
              </a:solidFill>
              <a:ea typeface="ＭＳ Ｐゴシック" panose="020B0600070205080204" pitchFamily="34" charset="-128"/>
            </a:endParaRPr>
          </a:p>
        </p:txBody>
      </p:sp>
      <p:cxnSp>
        <p:nvCxnSpPr>
          <p:cNvPr id="5" name="Straight Connector 19">
            <a:extLst>
              <a:ext uri="{FF2B5EF4-FFF2-40B4-BE49-F238E27FC236}">
                <a16:creationId xmlns:a16="http://schemas.microsoft.com/office/drawing/2014/main" id="{4FE26C80-4CC6-4893-8BD2-04D83FADDE20}"/>
              </a:ext>
            </a:extLst>
          </p:cNvPr>
          <p:cNvCxnSpPr/>
          <p:nvPr userDrawn="1"/>
        </p:nvCxnSpPr>
        <p:spPr bwMode="auto">
          <a:xfrm flipV="1">
            <a:off x="6769101" y="6592888"/>
            <a:ext cx="4610100" cy="4762"/>
          </a:xfrm>
          <a:prstGeom prst="line">
            <a:avLst/>
          </a:prstGeom>
          <a:gradFill rotWithShape="1">
            <a:gsLst>
              <a:gs pos="0">
                <a:schemeClr val="accent1"/>
              </a:gs>
              <a:gs pos="100000">
                <a:schemeClr val="accent1">
                  <a:gamma/>
                  <a:shade val="46275"/>
                  <a:invGamma/>
                </a:schemeClr>
              </a:gs>
            </a:gsLst>
            <a:lin ang="5400000" scaled="1"/>
          </a:gradFill>
          <a:ln w="12700" cap="flat" cmpd="sng" algn="ctr">
            <a:solidFill>
              <a:schemeClr val="bg1">
                <a:lumMod val="85000"/>
              </a:schemeClr>
            </a:solidFill>
            <a:prstDash val="solid"/>
            <a:round/>
            <a:headEnd type="none" w="med" len="med"/>
            <a:tailEnd type="none" w="med" len="med"/>
          </a:ln>
          <a:effectLst/>
        </p:spPr>
      </p:cxnSp>
      <p:pic>
        <p:nvPicPr>
          <p:cNvPr id="6" name="Image 5">
            <a:extLst>
              <a:ext uri="{FF2B5EF4-FFF2-40B4-BE49-F238E27FC236}">
                <a16:creationId xmlns:a16="http://schemas.microsoft.com/office/drawing/2014/main" id="{71CA9255-21B9-4176-B063-21F60F5BA5A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04800" y="6329364"/>
            <a:ext cx="1693333" cy="37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29">
            <a:extLst>
              <a:ext uri="{FF2B5EF4-FFF2-40B4-BE49-F238E27FC236}">
                <a16:creationId xmlns:a16="http://schemas.microsoft.com/office/drawing/2014/main" id="{B49BA3AC-7EB7-4FBE-8D52-D1864598979B}"/>
              </a:ext>
            </a:extLst>
          </p:cNvPr>
          <p:cNvSpPr>
            <a:spLocks noChangeArrowheads="1"/>
          </p:cNvSpPr>
          <p:nvPr userDrawn="1"/>
        </p:nvSpPr>
        <p:spPr bwMode="auto">
          <a:xfrm>
            <a:off x="7338485" y="6619876"/>
            <a:ext cx="3044103" cy="92333"/>
          </a:xfrm>
          <a:prstGeom prst="rect">
            <a:avLst/>
          </a:prstGeom>
          <a:noFill/>
          <a:ln>
            <a:noFill/>
          </a:ln>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cs-CZ" sz="600">
                <a:solidFill>
                  <a:srgbClr val="3BB5FF"/>
                </a:solidFill>
                <a:ea typeface="ＭＳ Ｐゴシック" panose="020B0600070205080204" pitchFamily="34" charset="-128"/>
                <a:cs typeface="+mn-cs"/>
              </a:rPr>
              <a:t>This document should not be distributed without Cegedim authorization – Copyright 201</a:t>
            </a:r>
            <a:r>
              <a:rPr lang="cs-CZ" altLang="cs-CZ" sz="600">
                <a:solidFill>
                  <a:srgbClr val="3BB5FF"/>
                </a:solidFill>
                <a:ea typeface="ＭＳ Ｐゴシック" panose="020B0600070205080204" pitchFamily="34" charset="-128"/>
                <a:cs typeface="+mn-cs"/>
              </a:rPr>
              <a:t>4</a:t>
            </a:r>
            <a:endParaRPr lang="en-US" altLang="cs-CZ" sz="600">
              <a:solidFill>
                <a:srgbClr val="3BB5FF"/>
              </a:solidFill>
              <a:ea typeface="ＭＳ Ｐゴシック" panose="020B0600070205080204" pitchFamily="34" charset="-128"/>
              <a:cs typeface="+mn-cs"/>
            </a:endParaRPr>
          </a:p>
        </p:txBody>
      </p:sp>
      <p:pic>
        <p:nvPicPr>
          <p:cNvPr id="8" name="Picture 2">
            <a:extLst>
              <a:ext uri="{FF2B5EF4-FFF2-40B4-BE49-F238E27FC236}">
                <a16:creationId xmlns:a16="http://schemas.microsoft.com/office/drawing/2014/main" id="{FF00E3CA-6623-4055-BD2C-A25B1847A59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254251" y="6372226"/>
            <a:ext cx="2400300"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3" descr="logo_uk">
            <a:extLst>
              <a:ext uri="{FF2B5EF4-FFF2-40B4-BE49-F238E27FC236}">
                <a16:creationId xmlns:a16="http://schemas.microsoft.com/office/drawing/2014/main" id="{05129ADE-EE55-47A2-8EEE-2C27BC61DB25}"/>
              </a:ext>
            </a:extLst>
          </p:cNvPr>
          <p:cNvPicPr>
            <a:picLocks noChangeAspect="1" noChangeArrowheads="1"/>
          </p:cNvPicPr>
          <p:nvPr userDrawn="1"/>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03801" y="6267451"/>
            <a:ext cx="6477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8">
            <a:extLst>
              <a:ext uri="{FF2B5EF4-FFF2-40B4-BE49-F238E27FC236}">
                <a16:creationId xmlns:a16="http://schemas.microsoft.com/office/drawing/2014/main" id="{C59EF7E0-D7A1-47A0-8FAC-80796A36CDC5}"/>
              </a:ext>
            </a:extLst>
          </p:cNvPr>
          <p:cNvPicPr>
            <a:picLocks noChangeAspect="1" noChangeArrowheads="1"/>
          </p:cNvPicPr>
          <p:nvPr userDrawn="1"/>
        </p:nvPicPr>
        <p:blipFill>
          <a:blip r:embed="rId5">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5808134" y="6261100"/>
            <a:ext cx="651933"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Placeholder 16"/>
          <p:cNvSpPr>
            <a:spLocks noGrp="1"/>
          </p:cNvSpPr>
          <p:nvPr>
            <p:ph type="body" sz="quarter" idx="11"/>
          </p:nvPr>
        </p:nvSpPr>
        <p:spPr>
          <a:xfrm>
            <a:off x="304800" y="838200"/>
            <a:ext cx="11658600" cy="5324475"/>
          </a:xfrm>
          <a:prstGeom prst="rect">
            <a:avLst/>
          </a:prstGeom>
        </p:spPr>
        <p:txBody>
          <a:bodyPr/>
          <a:lstStyle>
            <a:lvl1pPr marL="342900" marR="0" indent="-342900" algn="l" defTabSz="457200" rtl="0" eaLnBrk="1" fontAlgn="auto" latinLnBrk="0" hangingPunct="1">
              <a:lnSpc>
                <a:spcPct val="100000"/>
              </a:lnSpc>
              <a:spcBef>
                <a:spcPct val="20000"/>
              </a:spcBef>
              <a:spcAft>
                <a:spcPts val="0"/>
              </a:spcAft>
              <a:buClrTx/>
              <a:buSzTx/>
              <a:buFontTx/>
              <a:buBlip>
                <a:blip r:embed="rId6"/>
              </a:buBlip>
              <a:tabLst/>
              <a:defRPr sz="3200"/>
            </a:lvl1pPr>
          </a:lstStyle>
          <a:p>
            <a:pPr lvl="0"/>
            <a:r>
              <a:rPr lang="cs-CZ" noProof="0"/>
              <a:t>Klepnutím lze upravit styly předlohy textu.</a:t>
            </a:r>
          </a:p>
        </p:txBody>
      </p:sp>
    </p:spTree>
    <p:extLst>
      <p:ext uri="{BB962C8B-B14F-4D97-AF65-F5344CB8AC3E}">
        <p14:creationId xmlns:p14="http://schemas.microsoft.com/office/powerpoint/2010/main" val="1235150584"/>
      </p:ext>
    </p:extLst>
  </p:cSld>
  <p:clrMapOvr>
    <a:overrideClrMapping bg1="lt1" tx1="dk1" bg2="lt2" tx2="dk2" accent1="accent1" accent2="accent2" accent3="accent3" accent4="accent4" accent5="accent5" accent6="accent6" hlink="hlink" folHlink="folHlink"/>
  </p:clrMapOvr>
  <p:transition spd="slow">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endParaRPr lang="en-US"/>
          </a:p>
        </p:txBody>
      </p:sp>
      <p:sp>
        <p:nvSpPr>
          <p:cNvPr id="3" name="Zástupný symbol pro obsah 2"/>
          <p:cNvSpPr>
            <a:spLocks noGrp="1"/>
          </p:cNvSpPr>
          <p:nvPr>
            <p:ph idx="1"/>
          </p:nvPr>
        </p:nvSpPr>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a:p>
        </p:txBody>
      </p:sp>
      <p:sp>
        <p:nvSpPr>
          <p:cNvPr id="4" name="Zástupný symbol pro datum 3"/>
          <p:cNvSpPr>
            <a:spLocks noGrp="1"/>
          </p:cNvSpPr>
          <p:nvPr>
            <p:ph type="dt" sz="half" idx="10"/>
          </p:nvPr>
        </p:nvSpPr>
        <p:spPr/>
        <p:txBody>
          <a:bodyPr/>
          <a:lstStyle/>
          <a:p>
            <a:fld id="{2B138F7C-A0C6-4B3D-B1D0-1FFA961A9D26}" type="datetimeFigureOut">
              <a:rPr lang="en-US" smtClean="0"/>
              <a:pPr/>
              <a:t>10/11/2019</a:t>
            </a:fld>
            <a:endParaRPr lang="en-US"/>
          </a:p>
        </p:txBody>
      </p:sp>
      <p:sp>
        <p:nvSpPr>
          <p:cNvPr id="5" name="Zástupný symbol pro zápatí 4"/>
          <p:cNvSpPr>
            <a:spLocks noGrp="1"/>
          </p:cNvSpPr>
          <p:nvPr>
            <p:ph type="ftr" sz="quarter" idx="11"/>
          </p:nvPr>
        </p:nvSpPr>
        <p:spPr/>
        <p:txBody>
          <a:bodyPr/>
          <a:lstStyle/>
          <a:p>
            <a:endParaRPr lang="en-US"/>
          </a:p>
        </p:txBody>
      </p:sp>
      <p:sp>
        <p:nvSpPr>
          <p:cNvPr id="6" name="Zástupný symbol pro číslo snímku 5"/>
          <p:cNvSpPr>
            <a:spLocks noGrp="1"/>
          </p:cNvSpPr>
          <p:nvPr>
            <p:ph type="sldNum" sz="quarter" idx="12"/>
          </p:nvPr>
        </p:nvSpPr>
        <p:spPr/>
        <p:txBody>
          <a:bodyPr/>
          <a:lstStyle/>
          <a:p>
            <a:fld id="{E2880ACE-DAB3-45F5-A877-60380D95EB96}" type="slidenum">
              <a:rPr lang="en-US" smtClean="0"/>
              <a:pPr/>
              <a:t>‹#›</a:t>
            </a:fld>
            <a:endParaRPr lang="en-US"/>
          </a:p>
        </p:txBody>
      </p:sp>
    </p:spTree>
    <p:extLst>
      <p:ext uri="{BB962C8B-B14F-4D97-AF65-F5344CB8AC3E}">
        <p14:creationId xmlns:p14="http://schemas.microsoft.com/office/powerpoint/2010/main" val="2035898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831850" y="1709738"/>
            <a:ext cx="10515600" cy="2852737"/>
          </a:xfrm>
        </p:spPr>
        <p:txBody>
          <a:bodyPr anchor="b"/>
          <a:lstStyle>
            <a:lvl1pPr>
              <a:defRPr sz="6000"/>
            </a:lvl1pPr>
          </a:lstStyle>
          <a:p>
            <a:r>
              <a:rPr lang="cs-CZ"/>
              <a:t>Kliknutím lze upravit styl.</a:t>
            </a:r>
            <a:endParaRPr lang="en-US"/>
          </a:p>
        </p:txBody>
      </p:sp>
      <p:sp>
        <p:nvSpPr>
          <p:cNvPr id="3" name="Zástupný symbol pro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Kliknutím lze upravit styly předlohy textu.</a:t>
            </a:r>
          </a:p>
        </p:txBody>
      </p:sp>
      <p:sp>
        <p:nvSpPr>
          <p:cNvPr id="4" name="Zástupný symbol pro datum 3"/>
          <p:cNvSpPr>
            <a:spLocks noGrp="1"/>
          </p:cNvSpPr>
          <p:nvPr>
            <p:ph type="dt" sz="half" idx="10"/>
          </p:nvPr>
        </p:nvSpPr>
        <p:spPr/>
        <p:txBody>
          <a:bodyPr/>
          <a:lstStyle/>
          <a:p>
            <a:fld id="{2B138F7C-A0C6-4B3D-B1D0-1FFA961A9D26}" type="datetimeFigureOut">
              <a:rPr lang="en-US" smtClean="0"/>
              <a:pPr/>
              <a:t>10/11/2019</a:t>
            </a:fld>
            <a:endParaRPr lang="en-US"/>
          </a:p>
        </p:txBody>
      </p:sp>
      <p:sp>
        <p:nvSpPr>
          <p:cNvPr id="5" name="Zástupný symbol pro zápatí 4"/>
          <p:cNvSpPr>
            <a:spLocks noGrp="1"/>
          </p:cNvSpPr>
          <p:nvPr>
            <p:ph type="ftr" sz="quarter" idx="11"/>
          </p:nvPr>
        </p:nvSpPr>
        <p:spPr/>
        <p:txBody>
          <a:bodyPr/>
          <a:lstStyle/>
          <a:p>
            <a:endParaRPr lang="en-US"/>
          </a:p>
        </p:txBody>
      </p:sp>
      <p:sp>
        <p:nvSpPr>
          <p:cNvPr id="6" name="Zástupný symbol pro číslo snímku 5"/>
          <p:cNvSpPr>
            <a:spLocks noGrp="1"/>
          </p:cNvSpPr>
          <p:nvPr>
            <p:ph type="sldNum" sz="quarter" idx="12"/>
          </p:nvPr>
        </p:nvSpPr>
        <p:spPr/>
        <p:txBody>
          <a:bodyPr/>
          <a:lstStyle/>
          <a:p>
            <a:fld id="{E2880ACE-DAB3-45F5-A877-60380D95EB96}" type="slidenum">
              <a:rPr lang="en-US" smtClean="0"/>
              <a:pPr/>
              <a:t>‹#›</a:t>
            </a:fld>
            <a:endParaRPr lang="en-US"/>
          </a:p>
        </p:txBody>
      </p:sp>
    </p:spTree>
    <p:extLst>
      <p:ext uri="{BB962C8B-B14F-4D97-AF65-F5344CB8AC3E}">
        <p14:creationId xmlns:p14="http://schemas.microsoft.com/office/powerpoint/2010/main" val="486890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endParaRPr lang="en-US"/>
          </a:p>
        </p:txBody>
      </p:sp>
      <p:sp>
        <p:nvSpPr>
          <p:cNvPr id="3" name="Zástupný symbol pro obsah 2"/>
          <p:cNvSpPr>
            <a:spLocks noGrp="1"/>
          </p:cNvSpPr>
          <p:nvPr>
            <p:ph sz="half" idx="1"/>
          </p:nvPr>
        </p:nvSpPr>
        <p:spPr>
          <a:xfrm>
            <a:off x="838200" y="1825625"/>
            <a:ext cx="5181600" cy="4351338"/>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a:p>
        </p:txBody>
      </p:sp>
      <p:sp>
        <p:nvSpPr>
          <p:cNvPr id="4" name="Zástupný symbol pro obsah 3"/>
          <p:cNvSpPr>
            <a:spLocks noGrp="1"/>
          </p:cNvSpPr>
          <p:nvPr>
            <p:ph sz="half" idx="2"/>
          </p:nvPr>
        </p:nvSpPr>
        <p:spPr>
          <a:xfrm>
            <a:off x="6172200" y="1825625"/>
            <a:ext cx="5181600" cy="4351338"/>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a:p>
        </p:txBody>
      </p:sp>
      <p:sp>
        <p:nvSpPr>
          <p:cNvPr id="5" name="Zástupný symbol pro datum 4"/>
          <p:cNvSpPr>
            <a:spLocks noGrp="1"/>
          </p:cNvSpPr>
          <p:nvPr>
            <p:ph type="dt" sz="half" idx="10"/>
          </p:nvPr>
        </p:nvSpPr>
        <p:spPr/>
        <p:txBody>
          <a:bodyPr/>
          <a:lstStyle/>
          <a:p>
            <a:fld id="{2B138F7C-A0C6-4B3D-B1D0-1FFA961A9D26}" type="datetimeFigureOut">
              <a:rPr lang="en-US" smtClean="0"/>
              <a:pPr/>
              <a:t>10/11/2019</a:t>
            </a:fld>
            <a:endParaRPr lang="en-US"/>
          </a:p>
        </p:txBody>
      </p:sp>
      <p:sp>
        <p:nvSpPr>
          <p:cNvPr id="6" name="Zástupný symbol pro zápatí 5"/>
          <p:cNvSpPr>
            <a:spLocks noGrp="1"/>
          </p:cNvSpPr>
          <p:nvPr>
            <p:ph type="ftr" sz="quarter" idx="11"/>
          </p:nvPr>
        </p:nvSpPr>
        <p:spPr/>
        <p:txBody>
          <a:bodyPr/>
          <a:lstStyle/>
          <a:p>
            <a:endParaRPr lang="en-US"/>
          </a:p>
        </p:txBody>
      </p:sp>
      <p:sp>
        <p:nvSpPr>
          <p:cNvPr id="7" name="Zástupný symbol pro číslo snímku 6"/>
          <p:cNvSpPr>
            <a:spLocks noGrp="1"/>
          </p:cNvSpPr>
          <p:nvPr>
            <p:ph type="sldNum" sz="quarter" idx="12"/>
          </p:nvPr>
        </p:nvSpPr>
        <p:spPr/>
        <p:txBody>
          <a:bodyPr/>
          <a:lstStyle/>
          <a:p>
            <a:fld id="{E2880ACE-DAB3-45F5-A877-60380D95EB96}" type="slidenum">
              <a:rPr lang="en-US" smtClean="0"/>
              <a:pPr/>
              <a:t>‹#›</a:t>
            </a:fld>
            <a:endParaRPr lang="en-US"/>
          </a:p>
        </p:txBody>
      </p:sp>
    </p:spTree>
    <p:extLst>
      <p:ext uri="{BB962C8B-B14F-4D97-AF65-F5344CB8AC3E}">
        <p14:creationId xmlns:p14="http://schemas.microsoft.com/office/powerpoint/2010/main" val="5467918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839788" y="365125"/>
            <a:ext cx="10515600" cy="1325563"/>
          </a:xfrm>
        </p:spPr>
        <p:txBody>
          <a:bodyPr/>
          <a:lstStyle/>
          <a:p>
            <a:r>
              <a:rPr lang="cs-CZ"/>
              <a:t>Kliknutím lze upravit styl.</a:t>
            </a:r>
            <a:endParaRPr lang="en-US"/>
          </a:p>
        </p:txBody>
      </p:sp>
      <p:sp>
        <p:nvSpPr>
          <p:cNvPr id="3" name="Zástupný symbol pro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4" name="Zástupný symbol pro obsah 3"/>
          <p:cNvSpPr>
            <a:spLocks noGrp="1"/>
          </p:cNvSpPr>
          <p:nvPr>
            <p:ph sz="half" idx="2"/>
          </p:nvPr>
        </p:nvSpPr>
        <p:spPr>
          <a:xfrm>
            <a:off x="839788" y="2505075"/>
            <a:ext cx="5157787" cy="3684588"/>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a:p>
        </p:txBody>
      </p:sp>
      <p:sp>
        <p:nvSpPr>
          <p:cNvPr id="5" name="Zástupný symbol pro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6" name="Zástupný symbol pro obsah 5"/>
          <p:cNvSpPr>
            <a:spLocks noGrp="1"/>
          </p:cNvSpPr>
          <p:nvPr>
            <p:ph sz="quarter" idx="4"/>
          </p:nvPr>
        </p:nvSpPr>
        <p:spPr>
          <a:xfrm>
            <a:off x="6172200" y="2505075"/>
            <a:ext cx="5183188" cy="3684588"/>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a:p>
        </p:txBody>
      </p:sp>
      <p:sp>
        <p:nvSpPr>
          <p:cNvPr id="7" name="Zástupný symbol pro datum 6"/>
          <p:cNvSpPr>
            <a:spLocks noGrp="1"/>
          </p:cNvSpPr>
          <p:nvPr>
            <p:ph type="dt" sz="half" idx="10"/>
          </p:nvPr>
        </p:nvSpPr>
        <p:spPr/>
        <p:txBody>
          <a:bodyPr/>
          <a:lstStyle/>
          <a:p>
            <a:fld id="{2B138F7C-A0C6-4B3D-B1D0-1FFA961A9D26}" type="datetimeFigureOut">
              <a:rPr lang="en-US" smtClean="0"/>
              <a:pPr/>
              <a:t>10/11/2019</a:t>
            </a:fld>
            <a:endParaRPr lang="en-US"/>
          </a:p>
        </p:txBody>
      </p:sp>
      <p:sp>
        <p:nvSpPr>
          <p:cNvPr id="8" name="Zástupný symbol pro zápatí 7"/>
          <p:cNvSpPr>
            <a:spLocks noGrp="1"/>
          </p:cNvSpPr>
          <p:nvPr>
            <p:ph type="ftr" sz="quarter" idx="11"/>
          </p:nvPr>
        </p:nvSpPr>
        <p:spPr/>
        <p:txBody>
          <a:bodyPr/>
          <a:lstStyle/>
          <a:p>
            <a:endParaRPr lang="en-US"/>
          </a:p>
        </p:txBody>
      </p:sp>
      <p:sp>
        <p:nvSpPr>
          <p:cNvPr id="9" name="Zástupný symbol pro číslo snímku 8"/>
          <p:cNvSpPr>
            <a:spLocks noGrp="1"/>
          </p:cNvSpPr>
          <p:nvPr>
            <p:ph type="sldNum" sz="quarter" idx="12"/>
          </p:nvPr>
        </p:nvSpPr>
        <p:spPr/>
        <p:txBody>
          <a:bodyPr/>
          <a:lstStyle/>
          <a:p>
            <a:fld id="{E2880ACE-DAB3-45F5-A877-60380D95EB96}" type="slidenum">
              <a:rPr lang="en-US" smtClean="0"/>
              <a:pPr/>
              <a:t>‹#›</a:t>
            </a:fld>
            <a:endParaRPr lang="en-US"/>
          </a:p>
        </p:txBody>
      </p:sp>
    </p:spTree>
    <p:extLst>
      <p:ext uri="{BB962C8B-B14F-4D97-AF65-F5344CB8AC3E}">
        <p14:creationId xmlns:p14="http://schemas.microsoft.com/office/powerpoint/2010/main" val="5525624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endParaRPr lang="en-US"/>
          </a:p>
        </p:txBody>
      </p:sp>
      <p:sp>
        <p:nvSpPr>
          <p:cNvPr id="3" name="Zástupný symbol pro datum 2"/>
          <p:cNvSpPr>
            <a:spLocks noGrp="1"/>
          </p:cNvSpPr>
          <p:nvPr>
            <p:ph type="dt" sz="half" idx="10"/>
          </p:nvPr>
        </p:nvSpPr>
        <p:spPr/>
        <p:txBody>
          <a:bodyPr/>
          <a:lstStyle/>
          <a:p>
            <a:fld id="{2B138F7C-A0C6-4B3D-B1D0-1FFA961A9D26}" type="datetimeFigureOut">
              <a:rPr lang="en-US" smtClean="0"/>
              <a:pPr/>
              <a:t>10/11/2019</a:t>
            </a:fld>
            <a:endParaRPr lang="en-US"/>
          </a:p>
        </p:txBody>
      </p:sp>
      <p:sp>
        <p:nvSpPr>
          <p:cNvPr id="4" name="Zástupný symbol pro zápatí 3"/>
          <p:cNvSpPr>
            <a:spLocks noGrp="1"/>
          </p:cNvSpPr>
          <p:nvPr>
            <p:ph type="ftr" sz="quarter" idx="11"/>
          </p:nvPr>
        </p:nvSpPr>
        <p:spPr/>
        <p:txBody>
          <a:bodyPr/>
          <a:lstStyle/>
          <a:p>
            <a:endParaRPr lang="en-US"/>
          </a:p>
        </p:txBody>
      </p:sp>
      <p:sp>
        <p:nvSpPr>
          <p:cNvPr id="5" name="Zástupný symbol pro číslo snímku 4"/>
          <p:cNvSpPr>
            <a:spLocks noGrp="1"/>
          </p:cNvSpPr>
          <p:nvPr>
            <p:ph type="sldNum" sz="quarter" idx="12"/>
          </p:nvPr>
        </p:nvSpPr>
        <p:spPr/>
        <p:txBody>
          <a:bodyPr/>
          <a:lstStyle/>
          <a:p>
            <a:fld id="{E2880ACE-DAB3-45F5-A877-60380D95EB96}" type="slidenum">
              <a:rPr lang="en-US" smtClean="0"/>
              <a:pPr/>
              <a:t>‹#›</a:t>
            </a:fld>
            <a:endParaRPr lang="en-US"/>
          </a:p>
        </p:txBody>
      </p:sp>
    </p:spTree>
    <p:extLst>
      <p:ext uri="{BB962C8B-B14F-4D97-AF65-F5344CB8AC3E}">
        <p14:creationId xmlns:p14="http://schemas.microsoft.com/office/powerpoint/2010/main" val="1970596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2B138F7C-A0C6-4B3D-B1D0-1FFA961A9D26}" type="datetimeFigureOut">
              <a:rPr lang="en-US" smtClean="0"/>
              <a:pPr/>
              <a:t>10/11/2019</a:t>
            </a:fld>
            <a:endParaRPr lang="en-US"/>
          </a:p>
        </p:txBody>
      </p:sp>
      <p:sp>
        <p:nvSpPr>
          <p:cNvPr id="3" name="Zástupný symbol pro zápatí 2"/>
          <p:cNvSpPr>
            <a:spLocks noGrp="1"/>
          </p:cNvSpPr>
          <p:nvPr>
            <p:ph type="ftr" sz="quarter" idx="11"/>
          </p:nvPr>
        </p:nvSpPr>
        <p:spPr/>
        <p:txBody>
          <a:bodyPr/>
          <a:lstStyle/>
          <a:p>
            <a:endParaRPr lang="en-US"/>
          </a:p>
        </p:txBody>
      </p:sp>
      <p:sp>
        <p:nvSpPr>
          <p:cNvPr id="4" name="Zástupný symbol pro číslo snímku 3"/>
          <p:cNvSpPr>
            <a:spLocks noGrp="1"/>
          </p:cNvSpPr>
          <p:nvPr>
            <p:ph type="sldNum" sz="quarter" idx="12"/>
          </p:nvPr>
        </p:nvSpPr>
        <p:spPr/>
        <p:txBody>
          <a:bodyPr/>
          <a:lstStyle/>
          <a:p>
            <a:fld id="{E2880ACE-DAB3-45F5-A877-60380D95EB96}" type="slidenum">
              <a:rPr lang="en-US" smtClean="0"/>
              <a:pPr/>
              <a:t>‹#›</a:t>
            </a:fld>
            <a:endParaRPr lang="en-US"/>
          </a:p>
        </p:txBody>
      </p:sp>
    </p:spTree>
    <p:extLst>
      <p:ext uri="{BB962C8B-B14F-4D97-AF65-F5344CB8AC3E}">
        <p14:creationId xmlns:p14="http://schemas.microsoft.com/office/powerpoint/2010/main" val="2715030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a:t>Kliknutím lze upravit styl.</a:t>
            </a:r>
            <a:endParaRPr lang="en-US"/>
          </a:p>
        </p:txBody>
      </p:sp>
      <p:sp>
        <p:nvSpPr>
          <p:cNvPr id="3" name="Zástupný symbol pro obsah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Kliknutím lze upravit styly předlohy textu.</a:t>
            </a:r>
          </a:p>
        </p:txBody>
      </p:sp>
      <p:sp>
        <p:nvSpPr>
          <p:cNvPr id="5" name="Zástupný symbol pro datum 4"/>
          <p:cNvSpPr>
            <a:spLocks noGrp="1"/>
          </p:cNvSpPr>
          <p:nvPr>
            <p:ph type="dt" sz="half" idx="10"/>
          </p:nvPr>
        </p:nvSpPr>
        <p:spPr/>
        <p:txBody>
          <a:bodyPr/>
          <a:lstStyle/>
          <a:p>
            <a:fld id="{2B138F7C-A0C6-4B3D-B1D0-1FFA961A9D26}" type="datetimeFigureOut">
              <a:rPr lang="en-US" smtClean="0"/>
              <a:pPr/>
              <a:t>10/11/2019</a:t>
            </a:fld>
            <a:endParaRPr lang="en-US"/>
          </a:p>
        </p:txBody>
      </p:sp>
      <p:sp>
        <p:nvSpPr>
          <p:cNvPr id="6" name="Zástupný symbol pro zápatí 5"/>
          <p:cNvSpPr>
            <a:spLocks noGrp="1"/>
          </p:cNvSpPr>
          <p:nvPr>
            <p:ph type="ftr" sz="quarter" idx="11"/>
          </p:nvPr>
        </p:nvSpPr>
        <p:spPr/>
        <p:txBody>
          <a:bodyPr/>
          <a:lstStyle/>
          <a:p>
            <a:endParaRPr lang="en-US"/>
          </a:p>
        </p:txBody>
      </p:sp>
      <p:sp>
        <p:nvSpPr>
          <p:cNvPr id="7" name="Zástupný symbol pro číslo snímku 6"/>
          <p:cNvSpPr>
            <a:spLocks noGrp="1"/>
          </p:cNvSpPr>
          <p:nvPr>
            <p:ph type="sldNum" sz="quarter" idx="12"/>
          </p:nvPr>
        </p:nvSpPr>
        <p:spPr/>
        <p:txBody>
          <a:bodyPr/>
          <a:lstStyle/>
          <a:p>
            <a:fld id="{E2880ACE-DAB3-45F5-A877-60380D95EB96}" type="slidenum">
              <a:rPr lang="en-US" smtClean="0"/>
              <a:pPr/>
              <a:t>‹#›</a:t>
            </a:fld>
            <a:endParaRPr lang="en-US"/>
          </a:p>
        </p:txBody>
      </p:sp>
    </p:spTree>
    <p:extLst>
      <p:ext uri="{BB962C8B-B14F-4D97-AF65-F5344CB8AC3E}">
        <p14:creationId xmlns:p14="http://schemas.microsoft.com/office/powerpoint/2010/main" val="974498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a:t>Kliknutím lze upravit styl.</a:t>
            </a:r>
            <a:endParaRPr lang="en-US"/>
          </a:p>
        </p:txBody>
      </p:sp>
      <p:sp>
        <p:nvSpPr>
          <p:cNvPr id="3" name="Zástupný symbol pro obrázek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Kliknutím lze upravit styly předlohy textu.</a:t>
            </a:r>
          </a:p>
        </p:txBody>
      </p:sp>
      <p:sp>
        <p:nvSpPr>
          <p:cNvPr id="5" name="Zástupný symbol pro datum 4"/>
          <p:cNvSpPr>
            <a:spLocks noGrp="1"/>
          </p:cNvSpPr>
          <p:nvPr>
            <p:ph type="dt" sz="half" idx="10"/>
          </p:nvPr>
        </p:nvSpPr>
        <p:spPr/>
        <p:txBody>
          <a:bodyPr/>
          <a:lstStyle/>
          <a:p>
            <a:fld id="{2B138F7C-A0C6-4B3D-B1D0-1FFA961A9D26}" type="datetimeFigureOut">
              <a:rPr lang="en-US" smtClean="0"/>
              <a:pPr/>
              <a:t>10/11/2019</a:t>
            </a:fld>
            <a:endParaRPr lang="en-US"/>
          </a:p>
        </p:txBody>
      </p:sp>
      <p:sp>
        <p:nvSpPr>
          <p:cNvPr id="6" name="Zástupný symbol pro zápatí 5"/>
          <p:cNvSpPr>
            <a:spLocks noGrp="1"/>
          </p:cNvSpPr>
          <p:nvPr>
            <p:ph type="ftr" sz="quarter" idx="11"/>
          </p:nvPr>
        </p:nvSpPr>
        <p:spPr/>
        <p:txBody>
          <a:bodyPr/>
          <a:lstStyle/>
          <a:p>
            <a:endParaRPr lang="en-US"/>
          </a:p>
        </p:txBody>
      </p:sp>
      <p:sp>
        <p:nvSpPr>
          <p:cNvPr id="7" name="Zástupný symbol pro číslo snímku 6"/>
          <p:cNvSpPr>
            <a:spLocks noGrp="1"/>
          </p:cNvSpPr>
          <p:nvPr>
            <p:ph type="sldNum" sz="quarter" idx="12"/>
          </p:nvPr>
        </p:nvSpPr>
        <p:spPr/>
        <p:txBody>
          <a:bodyPr/>
          <a:lstStyle/>
          <a:p>
            <a:fld id="{E2880ACE-DAB3-45F5-A877-60380D95EB96}" type="slidenum">
              <a:rPr lang="en-US" smtClean="0"/>
              <a:pPr/>
              <a:t>‹#›</a:t>
            </a:fld>
            <a:endParaRPr lang="en-US"/>
          </a:p>
        </p:txBody>
      </p:sp>
    </p:spTree>
    <p:extLst>
      <p:ext uri="{BB962C8B-B14F-4D97-AF65-F5344CB8AC3E}">
        <p14:creationId xmlns:p14="http://schemas.microsoft.com/office/powerpoint/2010/main" val="24740891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60000"/>
            <a:lumOff val="40000"/>
            <a:alpha val="52000"/>
          </a:schemeClr>
        </a:solidFill>
        <a:effectLst/>
      </p:bgPr>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a:t>Kliknutím lze upravit styl.</a:t>
            </a:r>
            <a:endParaRPr lang="en-US"/>
          </a:p>
        </p:txBody>
      </p:sp>
      <p:sp>
        <p:nvSpPr>
          <p:cNvPr id="3" name="Zástupný symbol pro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a:p>
        </p:txBody>
      </p:sp>
      <p:sp>
        <p:nvSpPr>
          <p:cNvPr id="4" name="Zástupný symbol pro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138F7C-A0C6-4B3D-B1D0-1FFA961A9D26}" type="datetimeFigureOut">
              <a:rPr lang="en-US" smtClean="0"/>
              <a:pPr/>
              <a:t>10/11/2019</a:t>
            </a:fld>
            <a:endParaRPr lang="en-US"/>
          </a:p>
        </p:txBody>
      </p:sp>
      <p:sp>
        <p:nvSpPr>
          <p:cNvPr id="5" name="Zástupný symbol pro zápatí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Zástupný symbol pro číslo snímk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880ACE-DAB3-45F5-A877-60380D95EB96}" type="slidenum">
              <a:rPr lang="en-US" smtClean="0"/>
              <a:pPr/>
              <a:t>‹#›</a:t>
            </a:fld>
            <a:endParaRPr lang="en-US"/>
          </a:p>
        </p:txBody>
      </p:sp>
    </p:spTree>
    <p:extLst>
      <p:ext uri="{BB962C8B-B14F-4D97-AF65-F5344CB8AC3E}">
        <p14:creationId xmlns:p14="http://schemas.microsoft.com/office/powerpoint/2010/main" val="35629491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hyperlink" Target="http://onlinelibrary.wiley.com/doi/10.1111/jsm.12273/full" TargetMode="External"/><Relationship Id="rId5" Type="http://schemas.openxmlformats.org/officeDocument/2006/relationships/hyperlink" Target="http://onlinelibrary.wiley.com/doi/10.1111/jsm.2013.10.issue-11/issuetoc" TargetMode="Externa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1219200" y="2224330"/>
            <a:ext cx="9730153" cy="2566745"/>
          </a:xfrm>
        </p:spPr>
        <p:txBody>
          <a:bodyPr>
            <a:normAutofit fontScale="90000"/>
          </a:bodyPr>
          <a:lstStyle/>
          <a:p>
            <a:r>
              <a:rPr lang="cs-CZ" sz="6600" b="1" dirty="0">
                <a:ln w="12700">
                  <a:solidFill>
                    <a:schemeClr val="tx2">
                      <a:lumMod val="50000"/>
                    </a:schemeClr>
                  </a:solidFill>
                  <a:prstDash val="solid"/>
                </a:ln>
                <a:solidFill>
                  <a:schemeClr val="bg1"/>
                </a:solidFill>
                <a:effectLst>
                  <a:outerShdw blurRad="41275" dist="20320" dir="1800000" algn="tl" rotWithShape="0">
                    <a:srgbClr val="000000">
                      <a:alpha val="40000"/>
                    </a:srgbClr>
                  </a:outerShdw>
                </a:effectLst>
                <a:latin typeface="Arial" panose="020B0604020202020204" pitchFamily="34" charset="0"/>
                <a:cs typeface="Arial" panose="020B0604020202020204" pitchFamily="34" charset="0"/>
              </a:rPr>
              <a:t>Aktuální problémy v sexu a příbuzných oblastech</a:t>
            </a:r>
            <a:endParaRPr lang="en-US" sz="6600" b="1" dirty="0">
              <a:ln w="12700">
                <a:solidFill>
                  <a:schemeClr val="tx2">
                    <a:lumMod val="50000"/>
                  </a:schemeClr>
                </a:solidFill>
                <a:prstDash val="solid"/>
              </a:ln>
              <a:solidFill>
                <a:schemeClr val="bg1"/>
              </a:solidFill>
              <a:effectLst>
                <a:outerShdw blurRad="41275" dist="20320" dir="1800000" algn="tl" rotWithShape="0">
                  <a:srgbClr val="000000">
                    <a:alpha val="40000"/>
                  </a:srgbClr>
                </a:outerShdw>
              </a:effectLst>
              <a:latin typeface="Arial" panose="020B0604020202020204" pitchFamily="34" charset="0"/>
              <a:cs typeface="Arial" panose="020B0604020202020204" pitchFamily="34" charset="0"/>
            </a:endParaRPr>
          </a:p>
        </p:txBody>
      </p:sp>
      <p:sp>
        <p:nvSpPr>
          <p:cNvPr id="3" name="Podnadpis 2"/>
          <p:cNvSpPr>
            <a:spLocks noGrp="1"/>
          </p:cNvSpPr>
          <p:nvPr>
            <p:ph type="subTitle" idx="1"/>
          </p:nvPr>
        </p:nvSpPr>
        <p:spPr>
          <a:xfrm>
            <a:off x="1395046" y="5162549"/>
            <a:ext cx="9144000" cy="1126881"/>
          </a:xfrm>
        </p:spPr>
        <p:txBody>
          <a:bodyPr>
            <a:normAutofit/>
          </a:bodyPr>
          <a:lstStyle/>
          <a:p>
            <a:r>
              <a:rPr lang="cs-CZ" sz="3200" dirty="0">
                <a:solidFill>
                  <a:srgbClr val="000050"/>
                </a:solidFill>
              </a:rPr>
              <a:t>J. Zvěřina</a:t>
            </a:r>
          </a:p>
          <a:p>
            <a:r>
              <a:rPr lang="cs-CZ" sz="3200" dirty="0">
                <a:solidFill>
                  <a:srgbClr val="000050"/>
                </a:solidFill>
              </a:rPr>
              <a:t>Sexuologický ústav 1. LF UK Praha 2</a:t>
            </a:r>
          </a:p>
        </p:txBody>
      </p:sp>
      <p:pic>
        <p:nvPicPr>
          <p:cNvPr id="4" name="Obrázek 3" descr="hlavička k prezentaci.jpg"/>
          <p:cNvPicPr>
            <a:picLocks noChangeAspect="1"/>
          </p:cNvPicPr>
          <p:nvPr/>
        </p:nvPicPr>
        <p:blipFill>
          <a:blip r:embed="rId2" cstate="print"/>
          <a:stretch>
            <a:fillRect/>
          </a:stretch>
        </p:blipFill>
        <p:spPr>
          <a:xfrm>
            <a:off x="0" y="845925"/>
            <a:ext cx="12192000" cy="1136073"/>
          </a:xfrm>
          <a:prstGeom prst="rect">
            <a:avLst/>
          </a:prstGeom>
        </p:spPr>
      </p:pic>
    </p:spTree>
    <p:extLst>
      <p:ext uri="{BB962C8B-B14F-4D97-AF65-F5344CB8AC3E}">
        <p14:creationId xmlns:p14="http://schemas.microsoft.com/office/powerpoint/2010/main" val="24316560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4401057-126E-4BF2-B7DA-121E1DFF496F}"/>
              </a:ext>
            </a:extLst>
          </p:cNvPr>
          <p:cNvSpPr>
            <a:spLocks noGrp="1"/>
          </p:cNvSpPr>
          <p:nvPr>
            <p:ph type="title"/>
          </p:nvPr>
        </p:nvSpPr>
        <p:spPr/>
        <p:txBody>
          <a:bodyPr>
            <a:normAutofit/>
          </a:bodyPr>
          <a:lstStyle/>
          <a:p>
            <a:pPr algn="ctr"/>
            <a:r>
              <a:rPr lang="cs-CZ" sz="2400" b="1" dirty="0">
                <a:latin typeface="Arial" panose="020B0604020202020204" pitchFamily="34" charset="0"/>
                <a:cs typeface="Arial" panose="020B0604020202020204" pitchFamily="34" charset="0"/>
              </a:rPr>
              <a:t>   Sexuální minority B</a:t>
            </a:r>
          </a:p>
        </p:txBody>
      </p:sp>
      <p:sp>
        <p:nvSpPr>
          <p:cNvPr id="3" name="Zástupný obsah 2">
            <a:extLst>
              <a:ext uri="{FF2B5EF4-FFF2-40B4-BE49-F238E27FC236}">
                <a16:creationId xmlns:a16="http://schemas.microsoft.com/office/drawing/2014/main" id="{89B88920-2192-4F1F-84AA-F682473BC3F6}"/>
              </a:ext>
            </a:extLst>
          </p:cNvPr>
          <p:cNvSpPr>
            <a:spLocks noGrp="1"/>
          </p:cNvSpPr>
          <p:nvPr>
            <p:ph idx="1"/>
          </p:nvPr>
        </p:nvSpPr>
        <p:spPr/>
        <p:txBody>
          <a:bodyPr/>
          <a:lstStyle/>
          <a:p>
            <a:pPr marL="0" indent="0">
              <a:buNone/>
            </a:pPr>
            <a:r>
              <a:rPr lang="cs-CZ" dirty="0"/>
              <a:t>Měli bychom trvat na tom, že existují pouze dvě pohlaví, tedy to ženské a mužské. Také na tom, že tato pohlaví jsou biologicky daná a zásadně se liší v různých vlastnostech a aspektech.</a:t>
            </a:r>
          </a:p>
          <a:p>
            <a:pPr marL="0" indent="0">
              <a:buNone/>
            </a:pPr>
            <a:r>
              <a:rPr lang="cs-CZ" dirty="0"/>
              <a:t>Moderní „</a:t>
            </a:r>
            <a:r>
              <a:rPr lang="cs-CZ" dirty="0" err="1"/>
              <a:t>genderismus</a:t>
            </a:r>
            <a:r>
              <a:rPr lang="cs-CZ" dirty="0"/>
              <a:t>“, který je založen na úplném ignorování biologické podstaty člověka, považuje sexuální identitu za pouhý psychosociální konstrukt (sexuálně neutrální výchova dětí, volnost volby pohlaví). Zavádí se desítky různých „sexuálních identit“, které by mělo být zapovězeno nazývat „pohlaví“. Jde o spekulativní „gendery“, tedy „gender identity“, které jsou ryzím psychosociálním konstruktem.</a:t>
            </a:r>
          </a:p>
          <a:p>
            <a:pPr marL="0" indent="0">
              <a:buNone/>
            </a:pPr>
            <a:r>
              <a:rPr lang="cs-CZ" b="1" dirty="0"/>
              <a:t>Jsme připraveni žít ve společnosti s fluidním „genderem“ ?</a:t>
            </a:r>
          </a:p>
        </p:txBody>
      </p:sp>
    </p:spTree>
    <p:extLst>
      <p:ext uri="{BB962C8B-B14F-4D97-AF65-F5344CB8AC3E}">
        <p14:creationId xmlns:p14="http://schemas.microsoft.com/office/powerpoint/2010/main" val="6690726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effectLst>
            <a:outerShdw blurRad="50800" dist="38100" dir="2700000" algn="tl" rotWithShape="0">
              <a:schemeClr val="bg1"/>
            </a:outerShdw>
          </a:effectLst>
        </p:spPr>
        <p:txBody>
          <a:bodyPr>
            <a:normAutofit/>
          </a:bodyPr>
          <a:lstStyle/>
          <a:p>
            <a:pPr algn="ctr"/>
            <a:r>
              <a:rPr lang="cs-CZ" sz="5400" b="1" dirty="0">
                <a:solidFill>
                  <a:srgbClr val="000099"/>
                </a:solidFill>
                <a:latin typeface="Arial" panose="020B0604020202020204" pitchFamily="34" charset="0"/>
                <a:cs typeface="Arial" panose="020B0604020202020204" pitchFamily="34" charset="0"/>
              </a:rPr>
              <a:t>Transsexualita</a:t>
            </a:r>
            <a:endParaRPr lang="en-US" sz="5400" b="1" dirty="0">
              <a:solidFill>
                <a:srgbClr val="000099"/>
              </a:solidFill>
              <a:latin typeface="Arial" panose="020B0604020202020204" pitchFamily="34" charset="0"/>
              <a:cs typeface="Arial" panose="020B0604020202020204" pitchFamily="34" charset="0"/>
            </a:endParaRPr>
          </a:p>
        </p:txBody>
      </p:sp>
      <p:sp>
        <p:nvSpPr>
          <p:cNvPr id="3" name="Zástupný symbol pro obsah 2"/>
          <p:cNvSpPr>
            <a:spLocks noGrp="1"/>
          </p:cNvSpPr>
          <p:nvPr>
            <p:ph idx="1"/>
          </p:nvPr>
        </p:nvSpPr>
        <p:spPr>
          <a:xfrm>
            <a:off x="791306" y="1629508"/>
            <a:ext cx="11013831" cy="4957763"/>
          </a:xfrm>
        </p:spPr>
        <p:txBody>
          <a:bodyPr>
            <a:normAutofit/>
          </a:bodyPr>
          <a:lstStyle/>
          <a:p>
            <a:pPr marL="0" indent="0" algn="just">
              <a:buNone/>
            </a:pPr>
            <a:r>
              <a:rPr lang="cs-CZ" dirty="0"/>
              <a:t>V posledních letech se významným způsobem prosazuje lobby, která bojuje za lidská práva transsexuálů a jiných problémů sexuální identifikace. </a:t>
            </a:r>
          </a:p>
          <a:p>
            <a:pPr marL="0" indent="0" algn="just">
              <a:buNone/>
            </a:pPr>
            <a:r>
              <a:rPr lang="cs-CZ" dirty="0"/>
              <a:t>Této lobbistické skupině se podařilo v některých státech prosadit představu, že sexuální identita, tedy příslušnost k tomu či onomu pohlaví, je jakási „volitelná disciplína“, a že člověk má prostě právo, cítit se být jedincem opačného pohlaví, než jaké mu bylo po porodu přisouzeno. </a:t>
            </a:r>
          </a:p>
          <a:p>
            <a:pPr marL="0" indent="0" algn="just">
              <a:buNone/>
            </a:pPr>
            <a:r>
              <a:rPr lang="cs-CZ" dirty="0"/>
              <a:t>Současně tito lidskoprávní aktivisté prosazují odmedicinalizování poruch sexuální identity s tím, že podobně jako homosexualita představují tyto velmi menšinové případy ryze lidskoprávní agendu. </a:t>
            </a:r>
          </a:p>
          <a:p>
            <a:pPr marL="0" indent="0" algn="just">
              <a:buNone/>
            </a:pPr>
            <a:r>
              <a:rPr lang="cs-CZ" dirty="0"/>
              <a:t>V celé řadě států je již dnes možné, aby matriční pohlaví muže či ženy bylo změněno na opačné prostou deklarací na úřadě.</a:t>
            </a:r>
            <a:endParaRPr lang="en-US" dirty="0"/>
          </a:p>
        </p:txBody>
      </p:sp>
    </p:spTree>
    <p:extLst>
      <p:ext uri="{BB962C8B-B14F-4D97-AF65-F5344CB8AC3E}">
        <p14:creationId xmlns:p14="http://schemas.microsoft.com/office/powerpoint/2010/main" val="35674139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Nadpis 1"/>
          <p:cNvSpPr>
            <a:spLocks noGrp="1"/>
          </p:cNvSpPr>
          <p:nvPr>
            <p:ph type="title"/>
          </p:nvPr>
        </p:nvSpPr>
        <p:spPr>
          <a:effectLst>
            <a:outerShdw blurRad="50800" dist="38100" dir="2700000" algn="tl" rotWithShape="0">
              <a:schemeClr val="bg1"/>
            </a:outerShdw>
          </a:effectLst>
        </p:spPr>
        <p:txBody>
          <a:bodyPr>
            <a:noAutofit/>
          </a:bodyPr>
          <a:lstStyle/>
          <a:p>
            <a:pPr algn="ctr" eaLnBrk="1" hangingPunct="1"/>
            <a:r>
              <a:rPr lang="cs-CZ" altLang="cs-CZ" b="1" dirty="0">
                <a:solidFill>
                  <a:srgbClr val="000099"/>
                </a:solidFill>
                <a:latin typeface="Arial" panose="020B0604020202020204" pitchFamily="34" charset="0"/>
                <a:cs typeface="Arial" panose="020B0604020202020204" pitchFamily="34" charset="0"/>
              </a:rPr>
              <a:t>Postoj aktivistů LGBTI k odborníkům</a:t>
            </a:r>
            <a:br>
              <a:rPr lang="cs-CZ" altLang="cs-CZ" b="1" dirty="0">
                <a:solidFill>
                  <a:srgbClr val="000099"/>
                </a:solidFill>
                <a:latin typeface="Arial" panose="020B0604020202020204" pitchFamily="34" charset="0"/>
                <a:cs typeface="Arial" panose="020B0604020202020204" pitchFamily="34" charset="0"/>
              </a:rPr>
            </a:br>
            <a:r>
              <a:rPr lang="cs-CZ" altLang="cs-CZ" b="1" dirty="0">
                <a:solidFill>
                  <a:srgbClr val="000099"/>
                </a:solidFill>
                <a:latin typeface="Arial" panose="020B0604020202020204" pitchFamily="34" charset="0"/>
                <a:cs typeface="Arial" panose="020B0604020202020204" pitchFamily="34" charset="0"/>
              </a:rPr>
              <a:t>specifický „</a:t>
            </a:r>
            <a:r>
              <a:rPr lang="cs-CZ" altLang="cs-CZ" b="1" dirty="0" err="1">
                <a:solidFill>
                  <a:srgbClr val="000099"/>
                </a:solidFill>
                <a:latin typeface="Arial" panose="020B0604020202020204" pitchFamily="34" charset="0"/>
                <a:cs typeface="Arial" panose="020B0604020202020204" pitchFamily="34" charset="0"/>
              </a:rPr>
              <a:t>newspeak</a:t>
            </a:r>
            <a:r>
              <a:rPr lang="cs-CZ" altLang="cs-CZ" b="1" dirty="0">
                <a:solidFill>
                  <a:srgbClr val="000099"/>
                </a:solidFill>
                <a:latin typeface="Arial" panose="020B0604020202020204" pitchFamily="34" charset="0"/>
                <a:cs typeface="Arial" panose="020B0604020202020204" pitchFamily="34" charset="0"/>
              </a:rPr>
              <a:t>“, pseudověda</a:t>
            </a:r>
            <a:endParaRPr lang="en-US" altLang="cs-CZ" b="1" dirty="0">
              <a:solidFill>
                <a:srgbClr val="000099"/>
              </a:solidFill>
              <a:latin typeface="Arial" panose="020B0604020202020204" pitchFamily="34" charset="0"/>
              <a:cs typeface="Arial" panose="020B0604020202020204" pitchFamily="34" charset="0"/>
            </a:endParaRPr>
          </a:p>
        </p:txBody>
      </p:sp>
      <p:sp>
        <p:nvSpPr>
          <p:cNvPr id="17411" name="Zástupný symbol pro obsah 2"/>
          <p:cNvSpPr>
            <a:spLocks noGrp="1"/>
          </p:cNvSpPr>
          <p:nvPr>
            <p:ph idx="1"/>
          </p:nvPr>
        </p:nvSpPr>
        <p:spPr>
          <a:xfrm>
            <a:off x="474784" y="2153871"/>
            <a:ext cx="11330353" cy="4481390"/>
          </a:xfrm>
        </p:spPr>
        <p:txBody>
          <a:bodyPr/>
          <a:lstStyle/>
          <a:p>
            <a:pPr marL="0" indent="0" eaLnBrk="1" hangingPunct="1">
              <a:buFont typeface="Arial" panose="020B0604020202020204" pitchFamily="34" charset="0"/>
              <a:buNone/>
            </a:pPr>
            <a:r>
              <a:rPr lang="cs-CZ" altLang="cs-CZ" sz="2400" dirty="0">
                <a:latin typeface="Arial" panose="020B0604020202020204" pitchFamily="34" charset="0"/>
                <a:cs typeface="Arial" panose="020B0604020202020204" pitchFamily="34" charset="0"/>
              </a:rPr>
              <a:t>„Je nesprávný předpoklad, že by názory psychologů, psychiatrů a dalších expertů </a:t>
            </a:r>
          </a:p>
          <a:p>
            <a:pPr marL="0" indent="0" eaLnBrk="1" hangingPunct="1">
              <a:buFont typeface="Arial" panose="020B0604020202020204" pitchFamily="34" charset="0"/>
              <a:buNone/>
            </a:pPr>
            <a:r>
              <a:rPr lang="cs-CZ" altLang="cs-CZ" sz="2400" dirty="0">
                <a:latin typeface="Arial" panose="020B0604020202020204" pitchFamily="34" charset="0"/>
                <a:cs typeface="Arial" panose="020B0604020202020204" pitchFamily="34" charset="0"/>
              </a:rPr>
              <a:t>měly být objektivní a jejich úsudek přesný. Skoro se zdá, jakoby doktoři měli trans </a:t>
            </a:r>
          </a:p>
          <a:p>
            <a:pPr marL="0" indent="0" eaLnBrk="1" hangingPunct="1">
              <a:buFont typeface="Arial" panose="020B0604020202020204" pitchFamily="34" charset="0"/>
              <a:buNone/>
            </a:pPr>
            <a:r>
              <a:rPr lang="cs-CZ" altLang="cs-CZ" sz="2400" dirty="0">
                <a:latin typeface="Arial" panose="020B0604020202020204" pitchFamily="34" charset="0"/>
                <a:cs typeface="Arial" panose="020B0604020202020204" pitchFamily="34" charset="0"/>
              </a:rPr>
              <a:t>lidem rozumět lépe, než rozumějí oni sami sobě“</a:t>
            </a:r>
          </a:p>
          <a:p>
            <a:pPr marL="0" indent="0" eaLnBrk="1" hangingPunct="1">
              <a:buFont typeface="Arial" panose="020B0604020202020204" pitchFamily="34" charset="0"/>
              <a:buNone/>
            </a:pPr>
            <a:endParaRPr lang="cs-CZ" altLang="cs-CZ" sz="1000" dirty="0">
              <a:latin typeface="Arial" panose="020B0604020202020204" pitchFamily="34" charset="0"/>
              <a:cs typeface="Arial" panose="020B0604020202020204" pitchFamily="34" charset="0"/>
            </a:endParaRPr>
          </a:p>
          <a:p>
            <a:pPr marL="0" indent="0" eaLnBrk="1" hangingPunct="1">
              <a:buFont typeface="Arial" panose="020B0604020202020204" pitchFamily="34" charset="0"/>
              <a:buNone/>
            </a:pPr>
            <a:r>
              <a:rPr lang="cs-CZ" altLang="cs-CZ" sz="2400" dirty="0">
                <a:latin typeface="Arial" panose="020B0604020202020204" pitchFamily="34" charset="0"/>
                <a:cs typeface="Arial" panose="020B0604020202020204" pitchFamily="34" charset="0"/>
              </a:rPr>
              <a:t>„Expert je pořád většinou „</a:t>
            </a:r>
            <a:r>
              <a:rPr lang="cs-CZ" altLang="cs-CZ" sz="2400" dirty="0" err="1">
                <a:latin typeface="Arial" panose="020B0604020202020204" pitchFamily="34" charset="0"/>
                <a:cs typeface="Arial" panose="020B0604020202020204" pitchFamily="34" charset="0"/>
              </a:rPr>
              <a:t>cisgender</a:t>
            </a:r>
            <a:r>
              <a:rPr lang="cs-CZ" altLang="cs-CZ" sz="2400" dirty="0">
                <a:latin typeface="Arial" panose="020B0604020202020204" pitchFamily="34" charset="0"/>
                <a:cs typeface="Arial" panose="020B0604020202020204" pitchFamily="34" charset="0"/>
              </a:rPr>
              <a:t>“ osoba, náchylná ke stejným předsudkům jako ostatní…a příliš nesleduje vývoj LGBT práv.“</a:t>
            </a:r>
          </a:p>
          <a:p>
            <a:pPr marL="0" indent="0" eaLnBrk="1" hangingPunct="1">
              <a:buFont typeface="Arial" panose="020B0604020202020204" pitchFamily="34" charset="0"/>
              <a:buNone/>
            </a:pPr>
            <a:endParaRPr lang="cs-CZ" altLang="cs-CZ" sz="1000" dirty="0">
              <a:latin typeface="Arial" panose="020B0604020202020204" pitchFamily="34" charset="0"/>
              <a:cs typeface="Arial" panose="020B0604020202020204" pitchFamily="34" charset="0"/>
            </a:endParaRPr>
          </a:p>
          <a:p>
            <a:pPr marL="0" indent="0" eaLnBrk="1" hangingPunct="1">
              <a:buFont typeface="Arial" panose="020B0604020202020204" pitchFamily="34" charset="0"/>
              <a:buNone/>
            </a:pPr>
            <a:r>
              <a:rPr lang="cs-CZ" altLang="cs-CZ" sz="2400" dirty="0">
                <a:latin typeface="Arial" panose="020B0604020202020204" pitchFamily="34" charset="0"/>
                <a:cs typeface="Arial" panose="020B0604020202020204" pitchFamily="34" charset="0"/>
              </a:rPr>
              <a:t>Sexuální orientace i identita jako volitelná disciplína s apriorním právem na  </a:t>
            </a:r>
          </a:p>
          <a:p>
            <a:pPr marL="0" indent="0" eaLnBrk="1" hangingPunct="1">
              <a:buFont typeface="Arial" panose="020B0604020202020204" pitchFamily="34" charset="0"/>
              <a:buNone/>
            </a:pPr>
            <a:r>
              <a:rPr lang="cs-CZ" altLang="cs-CZ" sz="2400" dirty="0">
                <a:latin typeface="Arial" panose="020B0604020202020204" pitchFamily="34" charset="0"/>
                <a:cs typeface="Arial" panose="020B0604020202020204" pitchFamily="34" charset="0"/>
              </a:rPr>
              <a:t>„SEBEURČENÍ“.  Role odborníků? Některé státy a jejich politici odborná </a:t>
            </a:r>
          </a:p>
          <a:p>
            <a:pPr marL="0" indent="0" eaLnBrk="1" hangingPunct="1">
              <a:buFont typeface="Arial" panose="020B0604020202020204" pitchFamily="34" charset="0"/>
              <a:buNone/>
            </a:pPr>
            <a:r>
              <a:rPr lang="cs-CZ" altLang="cs-CZ" sz="2400" dirty="0">
                <a:latin typeface="Arial" panose="020B0604020202020204" pitchFamily="34" charset="0"/>
                <a:cs typeface="Arial" panose="020B0604020202020204" pitchFamily="34" charset="0"/>
              </a:rPr>
              <a:t>stanoviska ignorují, nebo rovnou odmítají jako diskriminační….</a:t>
            </a:r>
          </a:p>
          <a:p>
            <a:pPr marL="0" indent="0" eaLnBrk="1" hangingPunct="1">
              <a:buFont typeface="Arial" panose="020B0604020202020204" pitchFamily="34" charset="0"/>
              <a:buNone/>
            </a:pPr>
            <a:endParaRPr lang="cs-CZ" altLang="cs-CZ" sz="2400" dirty="0">
              <a:latin typeface="Arial" panose="020B0604020202020204" pitchFamily="34" charset="0"/>
              <a:cs typeface="Arial" panose="020B0604020202020204" pitchFamily="34" charset="0"/>
            </a:endParaRPr>
          </a:p>
          <a:p>
            <a:pPr marL="0" indent="0" eaLnBrk="1" hangingPunct="1">
              <a:buFont typeface="Arial" panose="020B0604020202020204" pitchFamily="34" charset="0"/>
              <a:buNone/>
            </a:pPr>
            <a:endParaRPr lang="en-US" altLang="cs-CZ"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26103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28246" y="545341"/>
            <a:ext cx="11582400" cy="1143000"/>
          </a:xfrm>
          <a:effectLst>
            <a:outerShdw blurRad="50800" dist="38100" dir="2700000" algn="tl" rotWithShape="0">
              <a:schemeClr val="bg1"/>
            </a:outerShdw>
          </a:effectLst>
        </p:spPr>
        <p:txBody>
          <a:bodyPr>
            <a:noAutofit/>
          </a:bodyPr>
          <a:lstStyle/>
          <a:p>
            <a:pPr algn="ctr"/>
            <a:r>
              <a:rPr lang="cs-CZ" altLang="cs-CZ" sz="4800" b="1" dirty="0">
                <a:solidFill>
                  <a:srgbClr val="000099"/>
                </a:solidFill>
                <a:latin typeface="Arial" charset="0"/>
                <a:cs typeface="Arial" charset="0"/>
              </a:rPr>
              <a:t>Propagandistické rozvolňování</a:t>
            </a:r>
            <a:br>
              <a:rPr lang="cs-CZ" altLang="cs-CZ" sz="4800" b="1" dirty="0">
                <a:solidFill>
                  <a:srgbClr val="000099"/>
                </a:solidFill>
                <a:latin typeface="Arial" charset="0"/>
                <a:cs typeface="Arial" charset="0"/>
              </a:rPr>
            </a:br>
            <a:r>
              <a:rPr lang="cs-CZ" altLang="cs-CZ" sz="4800" b="1" dirty="0">
                <a:solidFill>
                  <a:srgbClr val="000099"/>
                </a:solidFill>
                <a:latin typeface="Arial" charset="0"/>
                <a:cs typeface="Arial" charset="0"/>
              </a:rPr>
              <a:t>dichotomie pohlaví  </a:t>
            </a:r>
            <a:r>
              <a:rPr lang="cs-CZ" altLang="cs-CZ" sz="4800" b="1" dirty="0">
                <a:solidFill>
                  <a:srgbClr val="0099FF"/>
                </a:solidFill>
                <a:latin typeface="Arial" charset="0"/>
                <a:cs typeface="Arial" charset="0"/>
              </a:rPr>
              <a:t>„</a:t>
            </a:r>
            <a:r>
              <a:rPr lang="cs-CZ" altLang="cs-CZ" sz="4800" b="1" dirty="0" err="1">
                <a:solidFill>
                  <a:srgbClr val="0099FF"/>
                </a:solidFill>
                <a:latin typeface="Arial" charset="0"/>
                <a:cs typeface="Arial" charset="0"/>
              </a:rPr>
              <a:t>genderismus</a:t>
            </a:r>
            <a:r>
              <a:rPr lang="cs-CZ" altLang="cs-CZ" sz="4800" b="1" dirty="0">
                <a:solidFill>
                  <a:srgbClr val="0099FF"/>
                </a:solidFill>
                <a:latin typeface="Arial" charset="0"/>
                <a:cs typeface="Arial" charset="0"/>
              </a:rPr>
              <a:t>“</a:t>
            </a:r>
            <a:endParaRPr lang="cs-CZ" sz="4800" dirty="0">
              <a:solidFill>
                <a:srgbClr val="0099FF"/>
              </a:solidFill>
            </a:endParaRPr>
          </a:p>
        </p:txBody>
      </p:sp>
      <p:sp>
        <p:nvSpPr>
          <p:cNvPr id="3" name="Zástupný symbol pro obsah 2"/>
          <p:cNvSpPr>
            <a:spLocks noGrp="1"/>
          </p:cNvSpPr>
          <p:nvPr>
            <p:ph idx="1"/>
          </p:nvPr>
        </p:nvSpPr>
        <p:spPr>
          <a:xfrm>
            <a:off x="884565" y="2243374"/>
            <a:ext cx="9806879" cy="3176767"/>
          </a:xfrm>
        </p:spPr>
        <p:txBody>
          <a:bodyPr>
            <a:noAutofit/>
          </a:bodyPr>
          <a:lstStyle/>
          <a:p>
            <a:pPr marL="0" indent="0" algn="just">
              <a:lnSpc>
                <a:spcPts val="2700"/>
              </a:lnSpc>
              <a:buNone/>
            </a:pPr>
            <a:r>
              <a:rPr lang="cs-CZ" altLang="cs-CZ" sz="2700" dirty="0"/>
              <a:t>„</a:t>
            </a:r>
            <a:r>
              <a:rPr lang="cs-CZ" altLang="cs-CZ" sz="2700" dirty="0">
                <a:cs typeface="Arial" charset="0"/>
              </a:rPr>
              <a:t>pluralita sexuálních identit“ – „údajná heterosexuální majorita“</a:t>
            </a:r>
          </a:p>
          <a:p>
            <a:pPr marL="0" indent="0" algn="just">
              <a:lnSpc>
                <a:spcPts val="2700"/>
              </a:lnSpc>
              <a:buNone/>
            </a:pPr>
            <a:r>
              <a:rPr lang="cs-CZ" altLang="cs-CZ" sz="2700" dirty="0">
                <a:cs typeface="Arial" charset="0"/>
              </a:rPr>
              <a:t>„cis – sexualita“  „trans-sexualita“  „GNP“ (gender </a:t>
            </a:r>
            <a:r>
              <a:rPr lang="cs-CZ" altLang="cs-CZ" sz="2700" dirty="0" err="1">
                <a:cs typeface="Arial" charset="0"/>
              </a:rPr>
              <a:t>neutral</a:t>
            </a:r>
            <a:r>
              <a:rPr lang="cs-CZ" altLang="cs-CZ" sz="2700" dirty="0">
                <a:cs typeface="Arial" charset="0"/>
              </a:rPr>
              <a:t> </a:t>
            </a:r>
            <a:r>
              <a:rPr lang="cs-CZ" altLang="cs-CZ" sz="2700" dirty="0" err="1">
                <a:cs typeface="Arial" charset="0"/>
              </a:rPr>
              <a:t>parenting</a:t>
            </a:r>
            <a:r>
              <a:rPr lang="cs-CZ" altLang="cs-CZ" sz="2700" dirty="0">
                <a:cs typeface="Arial" charset="0"/>
              </a:rPr>
              <a:t>)</a:t>
            </a:r>
          </a:p>
          <a:p>
            <a:pPr marL="0" indent="0" algn="just">
              <a:lnSpc>
                <a:spcPts val="2700"/>
              </a:lnSpc>
              <a:buNone/>
            </a:pPr>
            <a:r>
              <a:rPr lang="cs-CZ" altLang="cs-CZ" sz="2700" dirty="0">
                <a:cs typeface="Arial" charset="0"/>
              </a:rPr>
              <a:t>„GLBTI“</a:t>
            </a:r>
            <a:endParaRPr lang="cs-CZ" altLang="cs-CZ" sz="800" dirty="0">
              <a:cs typeface="Arial" charset="0"/>
            </a:endParaRPr>
          </a:p>
          <a:p>
            <a:pPr marL="0" indent="0" algn="just">
              <a:lnSpc>
                <a:spcPts val="2700"/>
              </a:lnSpc>
              <a:buNone/>
            </a:pPr>
            <a:r>
              <a:rPr lang="cs-CZ" altLang="cs-CZ" sz="2700" dirty="0">
                <a:cs typeface="Arial" charset="0"/>
              </a:rPr>
              <a:t>Obtížně srozumitelné </a:t>
            </a:r>
          </a:p>
          <a:p>
            <a:pPr marL="0" indent="0" algn="just">
              <a:lnSpc>
                <a:spcPts val="2700"/>
              </a:lnSpc>
              <a:buNone/>
            </a:pPr>
            <a:r>
              <a:rPr lang="cs-CZ" altLang="cs-CZ" sz="2700" dirty="0">
                <a:cs typeface="Arial" charset="0"/>
              </a:rPr>
              <a:t>spojení gayů, lesbiček </a:t>
            </a:r>
          </a:p>
          <a:p>
            <a:pPr marL="0" indent="0" algn="just">
              <a:lnSpc>
                <a:spcPts val="2700"/>
              </a:lnSpc>
              <a:buNone/>
            </a:pPr>
            <a:r>
              <a:rPr lang="cs-CZ" altLang="cs-CZ" sz="2700" dirty="0">
                <a:cs typeface="Arial" charset="0"/>
              </a:rPr>
              <a:t>s pestrou skupinou různých </a:t>
            </a:r>
          </a:p>
          <a:p>
            <a:pPr marL="0" indent="0" algn="just">
              <a:lnSpc>
                <a:spcPts val="2700"/>
              </a:lnSpc>
              <a:buNone/>
            </a:pPr>
            <a:r>
              <a:rPr lang="cs-CZ" altLang="cs-CZ" sz="2700" dirty="0">
                <a:cs typeface="Arial" charset="0"/>
              </a:rPr>
              <a:t>„</a:t>
            </a:r>
            <a:r>
              <a:rPr lang="cs-CZ" altLang="cs-CZ" sz="2700" dirty="0" err="1">
                <a:cs typeface="Arial" charset="0"/>
              </a:rPr>
              <a:t>queers</a:t>
            </a:r>
            <a:r>
              <a:rPr lang="cs-CZ" altLang="cs-CZ" sz="2700" dirty="0">
                <a:cs typeface="Arial" charset="0"/>
              </a:rPr>
              <a:t>“ a „trans“ </a:t>
            </a:r>
          </a:p>
          <a:p>
            <a:pPr marL="0" indent="0" algn="just">
              <a:lnSpc>
                <a:spcPts val="2700"/>
              </a:lnSpc>
              <a:buNone/>
            </a:pPr>
            <a:r>
              <a:rPr lang="cs-CZ" altLang="cs-CZ" sz="2700" dirty="0">
                <a:cs typeface="Arial" charset="0"/>
              </a:rPr>
              <a:t>až po pravé transsexuály, </a:t>
            </a:r>
          </a:p>
          <a:p>
            <a:pPr marL="0" indent="0" algn="just">
              <a:lnSpc>
                <a:spcPts val="2700"/>
              </a:lnSpc>
              <a:buNone/>
            </a:pPr>
            <a:r>
              <a:rPr lang="cs-CZ" altLang="cs-CZ" sz="2700" dirty="0">
                <a:cs typeface="Arial" charset="0"/>
              </a:rPr>
              <a:t>a nakonec s intersexualitou</a:t>
            </a:r>
            <a:endParaRPr lang="en-US" altLang="cs-CZ" sz="2700" dirty="0"/>
          </a:p>
          <a:p>
            <a:pPr>
              <a:buNone/>
            </a:pPr>
            <a:endParaRPr lang="cs-CZ" dirty="0"/>
          </a:p>
        </p:txBody>
      </p:sp>
      <p:pic>
        <p:nvPicPr>
          <p:cNvPr id="4" name="Obrázek 4"/>
          <p:cNvPicPr>
            <a:picLocks noChangeAspect="1"/>
          </p:cNvPicPr>
          <p:nvPr/>
        </p:nvPicPr>
        <p:blipFill>
          <a:blip r:embed="rId2" cstate="print"/>
          <a:srcRect/>
          <a:stretch>
            <a:fillRect/>
          </a:stretch>
        </p:blipFill>
        <p:spPr bwMode="auto">
          <a:xfrm>
            <a:off x="6554870" y="3114404"/>
            <a:ext cx="4851684" cy="3235043"/>
          </a:xfrm>
          <a:prstGeom prst="rect">
            <a:avLst/>
          </a:prstGeom>
          <a:noFill/>
          <a:ln w="9525">
            <a:noFill/>
            <a:miter lim="800000"/>
            <a:headEnd/>
            <a:tailEnd/>
          </a:ln>
          <a:effectLst>
            <a:glow rad="139700">
              <a:schemeClr val="accent1">
                <a:satMod val="175000"/>
                <a:alpha val="40000"/>
              </a:schemeClr>
            </a:glow>
          </a:effectLst>
        </p:spPr>
      </p:pic>
    </p:spTree>
    <p:extLst>
      <p:ext uri="{BB962C8B-B14F-4D97-AF65-F5344CB8AC3E}">
        <p14:creationId xmlns:p14="http://schemas.microsoft.com/office/powerpoint/2010/main" val="10071561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B5AE0A5-F037-44D5-B3F9-5C50E783A0F8}"/>
              </a:ext>
            </a:extLst>
          </p:cNvPr>
          <p:cNvSpPr>
            <a:spLocks noGrp="1"/>
          </p:cNvSpPr>
          <p:nvPr>
            <p:ph type="title"/>
          </p:nvPr>
        </p:nvSpPr>
        <p:spPr/>
        <p:txBody>
          <a:bodyPr>
            <a:normAutofit/>
          </a:bodyPr>
          <a:lstStyle/>
          <a:p>
            <a:pPr algn="ctr"/>
            <a:r>
              <a:rPr lang="cs-CZ" sz="2400" b="1" dirty="0">
                <a:latin typeface="Arial" panose="020B0604020202020204" pitchFamily="34" charset="0"/>
                <a:cs typeface="Arial" panose="020B0604020202020204" pitchFamily="34" charset="0"/>
              </a:rPr>
              <a:t>Desítky až stovky různých „genderů“ </a:t>
            </a:r>
            <a:br>
              <a:rPr lang="cs-CZ" sz="2400" b="1" dirty="0">
                <a:latin typeface="Arial" panose="020B0604020202020204" pitchFamily="34" charset="0"/>
                <a:cs typeface="Arial" panose="020B0604020202020204" pitchFamily="34" charset="0"/>
              </a:rPr>
            </a:br>
            <a:r>
              <a:rPr lang="cs-CZ" sz="2400" b="1" dirty="0">
                <a:latin typeface="Arial" panose="020B0604020202020204" pitchFamily="34" charset="0"/>
                <a:cs typeface="Arial" panose="020B0604020202020204" pitchFamily="34" charset="0"/>
              </a:rPr>
              <a:t>jaké to přinese problémy? </a:t>
            </a:r>
          </a:p>
        </p:txBody>
      </p:sp>
      <p:pic>
        <p:nvPicPr>
          <p:cNvPr id="5" name="Zástupný obsah 4">
            <a:extLst>
              <a:ext uri="{FF2B5EF4-FFF2-40B4-BE49-F238E27FC236}">
                <a16:creationId xmlns:a16="http://schemas.microsoft.com/office/drawing/2014/main" id="{B46A05FA-5A48-4DE4-84B5-5714494BDAA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93310" y="1825625"/>
            <a:ext cx="8205380" cy="4351338"/>
          </a:xfrm>
        </p:spPr>
      </p:pic>
    </p:spTree>
    <p:extLst>
      <p:ext uri="{BB962C8B-B14F-4D97-AF65-F5344CB8AC3E}">
        <p14:creationId xmlns:p14="http://schemas.microsoft.com/office/powerpoint/2010/main" val="4494732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886037" y="709464"/>
            <a:ext cx="8229600" cy="1143000"/>
          </a:xfrm>
          <a:effectLst>
            <a:outerShdw blurRad="50800" dist="38100" dir="2700000" algn="tl" rotWithShape="0">
              <a:schemeClr val="bg1"/>
            </a:outerShdw>
          </a:effectLst>
        </p:spPr>
        <p:txBody>
          <a:bodyPr>
            <a:normAutofit/>
          </a:bodyPr>
          <a:lstStyle/>
          <a:p>
            <a:r>
              <a:rPr lang="cs-CZ" altLang="cs-CZ" sz="5400" b="1" dirty="0">
                <a:solidFill>
                  <a:srgbClr val="000099"/>
                </a:solidFill>
                <a:latin typeface="Arial" charset="0"/>
                <a:cs typeface="Arial" charset="0"/>
              </a:rPr>
              <a:t>Příklad – Rakousko 2009</a:t>
            </a:r>
            <a:endParaRPr lang="cs-CZ" sz="5400" dirty="0">
              <a:solidFill>
                <a:srgbClr val="000099"/>
              </a:solidFill>
            </a:endParaRPr>
          </a:p>
        </p:txBody>
      </p:sp>
      <p:sp>
        <p:nvSpPr>
          <p:cNvPr id="3" name="Zástupný symbol pro obsah 2"/>
          <p:cNvSpPr>
            <a:spLocks noGrp="1"/>
          </p:cNvSpPr>
          <p:nvPr>
            <p:ph idx="1"/>
          </p:nvPr>
        </p:nvSpPr>
        <p:spPr>
          <a:xfrm>
            <a:off x="468923" y="2396404"/>
            <a:ext cx="11347938" cy="4613996"/>
          </a:xfrm>
        </p:spPr>
        <p:txBody>
          <a:bodyPr>
            <a:normAutofit/>
          </a:bodyPr>
          <a:lstStyle/>
          <a:p>
            <a:pPr>
              <a:buNone/>
            </a:pPr>
            <a:r>
              <a:rPr lang="cs-CZ" altLang="cs-CZ" dirty="0"/>
              <a:t>    </a:t>
            </a:r>
            <a:r>
              <a:rPr lang="cs-CZ" altLang="cs-CZ" sz="3000" b="1" dirty="0"/>
              <a:t>V roce 2009 došel Vrchní správní soud v Rakousku k závěru</a:t>
            </a:r>
            <a:r>
              <a:rPr lang="cs-CZ" altLang="cs-CZ" sz="3000" dirty="0"/>
              <a:t>, </a:t>
            </a:r>
          </a:p>
          <a:p>
            <a:pPr>
              <a:buNone/>
            </a:pPr>
            <a:endParaRPr lang="cs-CZ" altLang="cs-CZ" sz="1000" dirty="0"/>
          </a:p>
          <a:p>
            <a:pPr>
              <a:buNone/>
            </a:pPr>
            <a:r>
              <a:rPr lang="cs-CZ" altLang="cs-CZ" sz="3000" dirty="0"/>
              <a:t>   že úřední uznání pohlaví nemusí zahrnovat chirurgickou změnu </a:t>
            </a:r>
          </a:p>
          <a:p>
            <a:pPr>
              <a:buNone/>
            </a:pPr>
            <a:r>
              <a:rPr lang="cs-CZ" altLang="cs-CZ" sz="3000" dirty="0"/>
              <a:t>   pohlaví, pokud dotčená osoba úspěšně prokáže, že „její pocit  </a:t>
            </a:r>
          </a:p>
          <a:p>
            <a:pPr>
              <a:buNone/>
            </a:pPr>
            <a:r>
              <a:rPr lang="cs-CZ" altLang="cs-CZ" sz="3000" dirty="0"/>
              <a:t>   příslušnosti k opačnému pohlaví je s největší pravděpodobností trvalý“ </a:t>
            </a:r>
          </a:p>
          <a:p>
            <a:pPr>
              <a:buNone/>
            </a:pPr>
            <a:r>
              <a:rPr lang="cs-CZ" altLang="cs-CZ" sz="3000" dirty="0"/>
              <a:t>   a „je navenek vyjádřen připodobňováním vzhledu této osoby vnějšímu </a:t>
            </a:r>
          </a:p>
          <a:p>
            <a:pPr>
              <a:buNone/>
            </a:pPr>
            <a:r>
              <a:rPr lang="cs-CZ" altLang="cs-CZ" sz="3000" dirty="0"/>
              <a:t>   vzhledu opačného pohlaví.“</a:t>
            </a:r>
            <a:endParaRPr lang="en-US" altLang="cs-CZ" sz="3000" dirty="0"/>
          </a:p>
          <a:p>
            <a:pPr>
              <a:buNone/>
            </a:pPr>
            <a:endParaRPr lang="cs-CZ" dirty="0"/>
          </a:p>
        </p:txBody>
      </p:sp>
    </p:spTree>
    <p:extLst>
      <p:ext uri="{BB962C8B-B14F-4D97-AF65-F5344CB8AC3E}">
        <p14:creationId xmlns:p14="http://schemas.microsoft.com/office/powerpoint/2010/main" val="38591855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2038436" y="697741"/>
            <a:ext cx="8229600" cy="1143000"/>
          </a:xfrm>
          <a:effectLst>
            <a:outerShdw blurRad="50800" dist="50800" dir="5400000" algn="ctr" rotWithShape="0">
              <a:schemeClr val="bg1"/>
            </a:outerShdw>
          </a:effectLst>
        </p:spPr>
        <p:txBody>
          <a:bodyPr>
            <a:normAutofit/>
          </a:bodyPr>
          <a:lstStyle/>
          <a:p>
            <a:r>
              <a:rPr lang="cs-CZ" altLang="cs-CZ" sz="5400" b="1" dirty="0">
                <a:solidFill>
                  <a:srgbClr val="000099"/>
                </a:solidFill>
                <a:latin typeface="Arial" charset="0"/>
                <a:cs typeface="Arial" charset="0"/>
              </a:rPr>
              <a:t>Příklad – Německo 2011</a:t>
            </a:r>
            <a:endParaRPr lang="cs-CZ" sz="5400" dirty="0">
              <a:solidFill>
                <a:srgbClr val="000099"/>
              </a:solidFill>
            </a:endParaRPr>
          </a:p>
        </p:txBody>
      </p:sp>
      <p:sp>
        <p:nvSpPr>
          <p:cNvPr id="3" name="Zástupný symbol pro obsah 2"/>
          <p:cNvSpPr>
            <a:spLocks noGrp="1"/>
          </p:cNvSpPr>
          <p:nvPr>
            <p:ph idx="1"/>
          </p:nvPr>
        </p:nvSpPr>
        <p:spPr>
          <a:xfrm>
            <a:off x="797169" y="2276872"/>
            <a:ext cx="10984523" cy="4781128"/>
          </a:xfrm>
        </p:spPr>
        <p:txBody>
          <a:bodyPr/>
          <a:lstStyle/>
          <a:p>
            <a:pPr>
              <a:buNone/>
            </a:pPr>
            <a:r>
              <a:rPr lang="cs-CZ" altLang="cs-CZ" sz="3000" dirty="0"/>
              <a:t>    </a:t>
            </a:r>
            <a:r>
              <a:rPr lang="cs-CZ" altLang="cs-CZ" sz="3000" b="1" dirty="0"/>
              <a:t>Na základě rozsudku ze dne 11. ledna 2011 </a:t>
            </a:r>
          </a:p>
          <a:p>
            <a:pPr>
              <a:buNone/>
            </a:pPr>
            <a:endParaRPr lang="cs-CZ" altLang="cs-CZ" sz="1000" b="1" dirty="0"/>
          </a:p>
          <a:p>
            <a:pPr>
              <a:buNone/>
            </a:pPr>
            <a:r>
              <a:rPr lang="cs-CZ" altLang="cs-CZ" sz="3000" b="1" dirty="0"/>
              <a:t>    </a:t>
            </a:r>
            <a:r>
              <a:rPr lang="cs-CZ" altLang="cs-CZ" sz="3000" dirty="0"/>
              <a:t>německý Ústavní soud zneplatnil jako neústavní ustanovení </a:t>
            </a:r>
          </a:p>
          <a:p>
            <a:pPr>
              <a:buNone/>
            </a:pPr>
            <a:r>
              <a:rPr lang="cs-CZ" altLang="cs-CZ" sz="3000" dirty="0"/>
              <a:t>    Zákona o transsexuálech, </a:t>
            </a:r>
          </a:p>
          <a:p>
            <a:pPr>
              <a:buNone/>
            </a:pPr>
            <a:r>
              <a:rPr lang="cs-CZ" altLang="cs-CZ" sz="3000" dirty="0"/>
              <a:t>    vyžadující pro účely úředního uznání pohlaví, </a:t>
            </a:r>
          </a:p>
          <a:p>
            <a:pPr>
              <a:buNone/>
            </a:pPr>
            <a:r>
              <a:rPr lang="cs-CZ" altLang="cs-CZ" sz="3000" dirty="0"/>
              <a:t>    trvalou neplodnost a chirurgickou změnu pohlavních orgánů.  </a:t>
            </a:r>
          </a:p>
          <a:p>
            <a:pPr>
              <a:buNone/>
            </a:pPr>
            <a:r>
              <a:rPr lang="cs-CZ" altLang="cs-CZ" sz="3000" dirty="0"/>
              <a:t>    Spolkový ústavní soud, 1 </a:t>
            </a:r>
            <a:r>
              <a:rPr lang="cs-CZ" altLang="cs-CZ" sz="3000" dirty="0" err="1"/>
              <a:t>BvR</a:t>
            </a:r>
            <a:r>
              <a:rPr lang="cs-CZ" altLang="cs-CZ" sz="3000" dirty="0"/>
              <a:t> 3295/07, 11. ledna 2011.  </a:t>
            </a:r>
            <a:endParaRPr lang="en-US" altLang="cs-CZ" sz="3000" dirty="0"/>
          </a:p>
          <a:p>
            <a:pPr>
              <a:buNone/>
            </a:pPr>
            <a:endParaRPr lang="cs-CZ" dirty="0"/>
          </a:p>
        </p:txBody>
      </p:sp>
    </p:spTree>
    <p:extLst>
      <p:ext uri="{BB962C8B-B14F-4D97-AF65-F5344CB8AC3E}">
        <p14:creationId xmlns:p14="http://schemas.microsoft.com/office/powerpoint/2010/main" val="40531504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2003267" y="269032"/>
            <a:ext cx="8229600" cy="1143000"/>
          </a:xfrm>
          <a:effectLst>
            <a:outerShdw blurRad="50800" dist="50800" dir="5400000" algn="ctr" rotWithShape="0">
              <a:schemeClr val="bg1"/>
            </a:outerShdw>
          </a:effectLst>
        </p:spPr>
        <p:txBody>
          <a:bodyPr>
            <a:normAutofit/>
          </a:bodyPr>
          <a:lstStyle/>
          <a:p>
            <a:r>
              <a:rPr lang="cs-CZ" altLang="cs-CZ" sz="5400" b="1" dirty="0">
                <a:solidFill>
                  <a:srgbClr val="000099"/>
                </a:solidFill>
                <a:latin typeface="Arial" charset="0"/>
                <a:cs typeface="Arial" charset="0"/>
              </a:rPr>
              <a:t>Příklad – Švédsko 2012</a:t>
            </a:r>
            <a:endParaRPr lang="cs-CZ" sz="5400" dirty="0">
              <a:solidFill>
                <a:srgbClr val="000099"/>
              </a:solidFill>
            </a:endParaRPr>
          </a:p>
        </p:txBody>
      </p:sp>
      <p:sp>
        <p:nvSpPr>
          <p:cNvPr id="3" name="Zástupný symbol pro obsah 2"/>
          <p:cNvSpPr>
            <a:spLocks noGrp="1"/>
          </p:cNvSpPr>
          <p:nvPr>
            <p:ph idx="1"/>
          </p:nvPr>
        </p:nvSpPr>
        <p:spPr>
          <a:xfrm>
            <a:off x="515815" y="1600200"/>
            <a:ext cx="11265877" cy="5257800"/>
          </a:xfrm>
        </p:spPr>
        <p:txBody>
          <a:bodyPr>
            <a:normAutofit fontScale="85000" lnSpcReduction="10000"/>
          </a:bodyPr>
          <a:lstStyle/>
          <a:p>
            <a:pPr>
              <a:buNone/>
              <a:defRPr/>
            </a:pPr>
            <a:r>
              <a:rPr lang="cs-CZ" b="1" dirty="0">
                <a:latin typeface="Arial" pitchFamily="34" charset="0"/>
                <a:cs typeface="Arial" pitchFamily="34" charset="0"/>
              </a:rPr>
              <a:t>   Na základě rozsudku ze dne 19. prosince 2012 </a:t>
            </a:r>
          </a:p>
          <a:p>
            <a:pPr>
              <a:buNone/>
              <a:defRPr/>
            </a:pPr>
            <a:endParaRPr lang="cs-CZ" sz="600" b="1" dirty="0">
              <a:latin typeface="Arial" pitchFamily="34" charset="0"/>
              <a:cs typeface="Arial" pitchFamily="34" charset="0"/>
            </a:endParaRPr>
          </a:p>
          <a:p>
            <a:pPr>
              <a:buNone/>
              <a:defRPr/>
            </a:pPr>
            <a:r>
              <a:rPr lang="cs-CZ" b="1" dirty="0">
                <a:latin typeface="Arial" pitchFamily="34" charset="0"/>
                <a:cs typeface="Arial" pitchFamily="34" charset="0"/>
              </a:rPr>
              <a:t>   </a:t>
            </a:r>
            <a:r>
              <a:rPr lang="cs-CZ" dirty="0">
                <a:latin typeface="Arial" pitchFamily="34" charset="0"/>
                <a:cs typeface="Arial" pitchFamily="34" charset="0"/>
              </a:rPr>
              <a:t>zneplatnil švédský Správní odvolací soud požadavek sterilizace v zákoně o </a:t>
            </a:r>
          </a:p>
          <a:p>
            <a:pPr>
              <a:buNone/>
              <a:defRPr/>
            </a:pPr>
            <a:r>
              <a:rPr lang="cs-CZ" dirty="0">
                <a:latin typeface="Arial" pitchFamily="34" charset="0"/>
                <a:cs typeface="Arial" pitchFamily="34" charset="0"/>
              </a:rPr>
              <a:t>   určování pohlaví jako odporující švédské ústavě a právu na soukromý život </a:t>
            </a:r>
          </a:p>
          <a:p>
            <a:pPr>
              <a:buNone/>
              <a:defRPr/>
            </a:pPr>
            <a:r>
              <a:rPr lang="cs-CZ" dirty="0">
                <a:latin typeface="Arial" pitchFamily="34" charset="0"/>
                <a:cs typeface="Arial" pitchFamily="34" charset="0"/>
              </a:rPr>
              <a:t>   a zákazu diskriminace. Soud jako důvod uvedl, že sterilizace v tomto </a:t>
            </a:r>
          </a:p>
          <a:p>
            <a:pPr>
              <a:buNone/>
              <a:defRPr/>
            </a:pPr>
            <a:r>
              <a:rPr lang="cs-CZ" dirty="0">
                <a:latin typeface="Arial" pitchFamily="34" charset="0"/>
                <a:cs typeface="Arial" pitchFamily="34" charset="0"/>
              </a:rPr>
              <a:t>   kontextu představuje nucený lékařský zákrok, pokud je vyžadována </a:t>
            </a:r>
          </a:p>
          <a:p>
            <a:pPr>
              <a:buNone/>
              <a:defRPr/>
            </a:pPr>
            <a:r>
              <a:rPr lang="cs-CZ" dirty="0">
                <a:latin typeface="Arial" pitchFamily="34" charset="0"/>
                <a:cs typeface="Arial" pitchFamily="34" charset="0"/>
              </a:rPr>
              <a:t>   k uznání určité výhody nebo práva, v tomto případě k úřednímu uznání </a:t>
            </a:r>
          </a:p>
          <a:p>
            <a:pPr>
              <a:buNone/>
              <a:defRPr/>
            </a:pPr>
            <a:r>
              <a:rPr lang="cs-CZ" dirty="0">
                <a:latin typeface="Arial" pitchFamily="34" charset="0"/>
                <a:cs typeface="Arial" pitchFamily="34" charset="0"/>
              </a:rPr>
              <a:t>   pohlaví. Požadavek sterilizace je „zastaralý“, neodpovídá „současným </a:t>
            </a:r>
          </a:p>
          <a:p>
            <a:pPr>
              <a:buNone/>
              <a:defRPr/>
            </a:pPr>
            <a:r>
              <a:rPr lang="cs-CZ" dirty="0">
                <a:latin typeface="Arial" pitchFamily="34" charset="0"/>
                <a:cs typeface="Arial" pitchFamily="34" charset="0"/>
              </a:rPr>
              <a:t>   sociálním hodnotám“, „představuje velmi nešetrný a nevratný zásah do </a:t>
            </a:r>
          </a:p>
          <a:p>
            <a:pPr>
              <a:buNone/>
              <a:defRPr/>
            </a:pPr>
            <a:r>
              <a:rPr lang="cs-CZ" dirty="0">
                <a:latin typeface="Arial" pitchFamily="34" charset="0"/>
                <a:cs typeface="Arial" pitchFamily="34" charset="0"/>
              </a:rPr>
              <a:t>   lidského organismu“ a je diskriminační, protože se vztahuje pouze na trans </a:t>
            </a:r>
          </a:p>
          <a:p>
            <a:pPr>
              <a:buNone/>
              <a:defRPr/>
            </a:pPr>
            <a:r>
              <a:rPr lang="cs-CZ" dirty="0">
                <a:latin typeface="Arial" pitchFamily="34" charset="0"/>
                <a:cs typeface="Arial" pitchFamily="34" charset="0"/>
              </a:rPr>
              <a:t>   osoby.</a:t>
            </a:r>
          </a:p>
          <a:p>
            <a:pPr>
              <a:buNone/>
              <a:defRPr/>
            </a:pPr>
            <a:endParaRPr lang="cs-CZ" sz="600" dirty="0">
              <a:latin typeface="Arial" pitchFamily="34" charset="0"/>
              <a:cs typeface="Arial" pitchFamily="34" charset="0"/>
            </a:endParaRPr>
          </a:p>
          <a:p>
            <a:pPr>
              <a:buNone/>
              <a:defRPr/>
            </a:pPr>
            <a:r>
              <a:rPr lang="cs-CZ" dirty="0">
                <a:latin typeface="Arial" pitchFamily="34" charset="0"/>
                <a:cs typeface="Arial" pitchFamily="34" charset="0"/>
              </a:rPr>
              <a:t>   Stockholmský správní odvolací soud, rozsudek 2012-12-19, případ č. 1968-12</a:t>
            </a:r>
            <a:endParaRPr lang="en-US" dirty="0">
              <a:latin typeface="Arial" pitchFamily="34" charset="0"/>
              <a:cs typeface="Arial" pitchFamily="34" charset="0"/>
            </a:endParaRPr>
          </a:p>
          <a:p>
            <a:pPr>
              <a:buNone/>
            </a:pPr>
            <a:endParaRPr lang="cs-CZ" sz="3000" dirty="0"/>
          </a:p>
        </p:txBody>
      </p:sp>
    </p:spTree>
    <p:extLst>
      <p:ext uri="{BB962C8B-B14F-4D97-AF65-F5344CB8AC3E}">
        <p14:creationId xmlns:p14="http://schemas.microsoft.com/office/powerpoint/2010/main" val="31134993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991544" y="404664"/>
            <a:ext cx="8229600" cy="1143000"/>
          </a:xfrm>
          <a:effectLst>
            <a:outerShdw blurRad="50800" dist="38100" dir="2700000" algn="tl" rotWithShape="0">
              <a:schemeClr val="bg1"/>
            </a:outerShdw>
          </a:effectLst>
        </p:spPr>
        <p:txBody>
          <a:bodyPr>
            <a:normAutofit/>
          </a:bodyPr>
          <a:lstStyle/>
          <a:p>
            <a:r>
              <a:rPr lang="cs-CZ" altLang="cs-CZ" sz="5400" b="1" dirty="0">
                <a:solidFill>
                  <a:srgbClr val="000099"/>
                </a:solidFill>
                <a:latin typeface="Arial" charset="0"/>
                <a:cs typeface="Arial" charset="0"/>
              </a:rPr>
              <a:t>Příklad – Argentina 2012</a:t>
            </a:r>
            <a:endParaRPr lang="cs-CZ" sz="5400" dirty="0">
              <a:solidFill>
                <a:srgbClr val="000099"/>
              </a:solidFill>
            </a:endParaRPr>
          </a:p>
        </p:txBody>
      </p:sp>
      <p:sp>
        <p:nvSpPr>
          <p:cNvPr id="3" name="Zástupný symbol pro obsah 2"/>
          <p:cNvSpPr>
            <a:spLocks noGrp="1"/>
          </p:cNvSpPr>
          <p:nvPr>
            <p:ph idx="1"/>
          </p:nvPr>
        </p:nvSpPr>
        <p:spPr>
          <a:xfrm>
            <a:off x="691662" y="1916833"/>
            <a:ext cx="10890738" cy="4525963"/>
          </a:xfrm>
        </p:spPr>
        <p:txBody>
          <a:bodyPr>
            <a:normAutofit fontScale="92500"/>
          </a:bodyPr>
          <a:lstStyle/>
          <a:p>
            <a:pPr>
              <a:buNone/>
              <a:defRPr/>
            </a:pPr>
            <a:r>
              <a:rPr lang="cs-CZ" dirty="0">
                <a:latin typeface="Arial" pitchFamily="34" charset="0"/>
                <a:cs typeface="Arial" pitchFamily="34" charset="0"/>
              </a:rPr>
              <a:t>   Tento vývoj byl v mnoha případech inspirován převratnými právními </a:t>
            </a:r>
          </a:p>
          <a:p>
            <a:pPr>
              <a:buNone/>
              <a:defRPr/>
            </a:pPr>
            <a:r>
              <a:rPr lang="cs-CZ" dirty="0">
                <a:latin typeface="Arial" pitchFamily="34" charset="0"/>
                <a:cs typeface="Arial" pitchFamily="34" charset="0"/>
              </a:rPr>
              <a:t>   předpisy týkajícími se uznávání pohlaví, které byly přijaty </a:t>
            </a:r>
            <a:r>
              <a:rPr lang="cs-CZ" b="1" dirty="0">
                <a:latin typeface="Arial" pitchFamily="34" charset="0"/>
                <a:cs typeface="Arial" pitchFamily="34" charset="0"/>
              </a:rPr>
              <a:t>v Argentině </a:t>
            </a:r>
          </a:p>
          <a:p>
            <a:pPr>
              <a:buNone/>
              <a:defRPr/>
            </a:pPr>
            <a:r>
              <a:rPr lang="cs-CZ" b="1" dirty="0">
                <a:latin typeface="Arial" pitchFamily="34" charset="0"/>
                <a:cs typeface="Arial" pitchFamily="34" charset="0"/>
              </a:rPr>
              <a:t>   v roce 2012 </a:t>
            </a:r>
            <a:r>
              <a:rPr lang="cs-CZ" dirty="0">
                <a:latin typeface="Arial" pitchFamily="34" charset="0"/>
                <a:cs typeface="Arial" pitchFamily="34" charset="0"/>
              </a:rPr>
              <a:t>a dosud jsou považovány za nejpokrokovější v historii. </a:t>
            </a:r>
          </a:p>
          <a:p>
            <a:pPr>
              <a:buNone/>
              <a:defRPr/>
            </a:pPr>
            <a:r>
              <a:rPr lang="cs-CZ" dirty="0">
                <a:latin typeface="Arial" pitchFamily="34" charset="0"/>
                <a:cs typeface="Arial" pitchFamily="34" charset="0"/>
              </a:rPr>
              <a:t>   Tyto předpisy umožňují jednotlivcům změnu pohlaví uvedeného ve </a:t>
            </a:r>
          </a:p>
          <a:p>
            <a:pPr>
              <a:buNone/>
              <a:defRPr/>
            </a:pPr>
            <a:r>
              <a:rPr lang="cs-CZ" dirty="0">
                <a:latin typeface="Arial" pitchFamily="34" charset="0"/>
                <a:cs typeface="Arial" pitchFamily="34" charset="0"/>
              </a:rPr>
              <a:t>   všech jejich úředních dokumentech na základě pouhého předložení </a:t>
            </a:r>
          </a:p>
          <a:p>
            <a:pPr>
              <a:buNone/>
              <a:defRPr/>
            </a:pPr>
            <a:r>
              <a:rPr lang="cs-CZ" dirty="0">
                <a:latin typeface="Arial" pitchFamily="34" charset="0"/>
                <a:cs typeface="Arial" pitchFamily="34" charset="0"/>
              </a:rPr>
              <a:t>   čestného prohlášení, které potvrdí požadovanou změnu, a to bez </a:t>
            </a:r>
          </a:p>
          <a:p>
            <a:pPr>
              <a:buNone/>
              <a:defRPr/>
            </a:pPr>
            <a:r>
              <a:rPr lang="cs-CZ" dirty="0">
                <a:latin typeface="Arial" pitchFamily="34" charset="0"/>
                <a:cs typeface="Arial" pitchFamily="34" charset="0"/>
              </a:rPr>
              <a:t>   dalších lékařských požadavků.</a:t>
            </a:r>
          </a:p>
          <a:p>
            <a:pPr marL="0" indent="0">
              <a:buNone/>
              <a:defRPr/>
            </a:pPr>
            <a:endParaRPr lang="cs-CZ" sz="1500" dirty="0">
              <a:latin typeface="Arial" pitchFamily="34" charset="0"/>
              <a:cs typeface="Arial" pitchFamily="34" charset="0"/>
            </a:endParaRPr>
          </a:p>
          <a:p>
            <a:pPr marL="0" indent="0">
              <a:buNone/>
              <a:defRPr/>
            </a:pPr>
            <a:r>
              <a:rPr lang="cs-CZ" dirty="0">
                <a:latin typeface="Arial" pitchFamily="34" charset="0"/>
                <a:cs typeface="Arial" pitchFamily="34" charset="0"/>
              </a:rPr>
              <a:t>   Viz argentinský zákon o </a:t>
            </a:r>
            <a:r>
              <a:rPr lang="cs-CZ" dirty="0" err="1">
                <a:latin typeface="Arial" pitchFamily="34" charset="0"/>
                <a:cs typeface="Arial" pitchFamily="34" charset="0"/>
              </a:rPr>
              <a:t>genderové</a:t>
            </a:r>
            <a:r>
              <a:rPr lang="cs-CZ" dirty="0">
                <a:latin typeface="Arial" pitchFamily="34" charset="0"/>
                <a:cs typeface="Arial" pitchFamily="34" charset="0"/>
              </a:rPr>
              <a:t> identitě (2012)</a:t>
            </a:r>
            <a:endParaRPr lang="en-US" dirty="0">
              <a:latin typeface="Arial" pitchFamily="34" charset="0"/>
              <a:cs typeface="Arial" pitchFamily="34" charset="0"/>
            </a:endParaRPr>
          </a:p>
          <a:p>
            <a:endParaRPr lang="cs-CZ" dirty="0"/>
          </a:p>
        </p:txBody>
      </p:sp>
    </p:spTree>
    <p:extLst>
      <p:ext uri="{BB962C8B-B14F-4D97-AF65-F5344CB8AC3E}">
        <p14:creationId xmlns:p14="http://schemas.microsoft.com/office/powerpoint/2010/main" val="11278375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75138" y="724527"/>
            <a:ext cx="11523783" cy="1385628"/>
          </a:xfrm>
          <a:effectLst>
            <a:outerShdw blurRad="50800" dist="50800" dir="5400000" algn="ctr" rotWithShape="0">
              <a:schemeClr val="bg1"/>
            </a:outerShdw>
          </a:effectLst>
        </p:spPr>
        <p:txBody>
          <a:bodyPr>
            <a:noAutofit/>
          </a:bodyPr>
          <a:lstStyle/>
          <a:p>
            <a:pPr algn="ctr"/>
            <a:r>
              <a:rPr lang="cs-CZ" altLang="cs-CZ" sz="5400" b="1" dirty="0">
                <a:solidFill>
                  <a:srgbClr val="CC0099"/>
                </a:solidFill>
                <a:latin typeface="Arial" charset="0"/>
                <a:cs typeface="Arial" charset="0"/>
              </a:rPr>
              <a:t>Intersexualita</a:t>
            </a:r>
            <a:br>
              <a:rPr lang="cs-CZ" altLang="cs-CZ" sz="5400" b="1" dirty="0">
                <a:solidFill>
                  <a:srgbClr val="0070C0"/>
                </a:solidFill>
                <a:latin typeface="Arial" charset="0"/>
                <a:cs typeface="Arial" charset="0"/>
              </a:rPr>
            </a:br>
            <a:r>
              <a:rPr lang="cs-CZ" altLang="cs-CZ" sz="5400" b="1" dirty="0">
                <a:solidFill>
                  <a:srgbClr val="000099"/>
                </a:solidFill>
                <a:latin typeface="Arial" charset="0"/>
                <a:cs typeface="Arial" charset="0"/>
              </a:rPr>
              <a:t>Jedinci s neurčitým, </a:t>
            </a:r>
            <a:br>
              <a:rPr lang="cs-CZ" altLang="cs-CZ" sz="5400" b="1" dirty="0">
                <a:solidFill>
                  <a:srgbClr val="000099"/>
                </a:solidFill>
                <a:latin typeface="Arial" charset="0"/>
                <a:cs typeface="Arial" charset="0"/>
              </a:rPr>
            </a:br>
            <a:r>
              <a:rPr lang="cs-CZ" altLang="cs-CZ" sz="5400" b="1" dirty="0">
                <a:solidFill>
                  <a:srgbClr val="000099"/>
                </a:solidFill>
                <a:latin typeface="Arial" charset="0"/>
                <a:cs typeface="Arial" charset="0"/>
              </a:rPr>
              <a:t>nebo chybně určeným pohlavím </a:t>
            </a:r>
            <a:endParaRPr lang="cs-CZ" sz="5400" dirty="0">
              <a:solidFill>
                <a:srgbClr val="000099"/>
              </a:solidFill>
            </a:endParaRPr>
          </a:p>
        </p:txBody>
      </p:sp>
      <p:sp>
        <p:nvSpPr>
          <p:cNvPr id="3" name="Zástupný symbol pro obsah 2"/>
          <p:cNvSpPr>
            <a:spLocks noGrp="1"/>
          </p:cNvSpPr>
          <p:nvPr>
            <p:ph idx="1"/>
          </p:nvPr>
        </p:nvSpPr>
        <p:spPr>
          <a:xfrm>
            <a:off x="433755" y="2847854"/>
            <a:ext cx="11523784" cy="4525963"/>
          </a:xfrm>
        </p:spPr>
        <p:txBody>
          <a:bodyPr>
            <a:normAutofit lnSpcReduction="10000"/>
          </a:bodyPr>
          <a:lstStyle/>
          <a:p>
            <a:pPr marL="0" indent="0" algn="just">
              <a:lnSpc>
                <a:spcPct val="150000"/>
              </a:lnSpc>
              <a:buNone/>
            </a:pPr>
            <a:r>
              <a:rPr lang="cs-CZ" altLang="cs-CZ" sz="2400" dirty="0">
                <a:latin typeface="Arial" pitchFamily="34" charset="0"/>
                <a:cs typeface="Arial" pitchFamily="34" charset="0"/>
              </a:rPr>
              <a:t>Tato kategorie poruch tělesně – pohlavního vývoje je dodnes doménou spíše pediatrů, genetiků a endokrinologů. Přesto se dostala v roce 2013 do legislativního procesu, když v Německu uzákonili možnost, neuvádět do novorozeneckých protokolů žádné pohlaví u těch dětí, které není možné „</a:t>
            </a:r>
            <a:r>
              <a:rPr lang="cs-CZ" altLang="cs-CZ" sz="2400" dirty="0" err="1">
                <a:latin typeface="Arial" pitchFamily="34" charset="0"/>
                <a:cs typeface="Arial" pitchFamily="34" charset="0"/>
              </a:rPr>
              <a:t>sexovat</a:t>
            </a:r>
            <a:r>
              <a:rPr lang="cs-CZ" altLang="cs-CZ" sz="2400" dirty="0">
                <a:latin typeface="Arial" pitchFamily="34" charset="0"/>
                <a:cs typeface="Arial" pitchFamily="34" charset="0"/>
              </a:rPr>
              <a:t>“ s dostatečnou jistotou.</a:t>
            </a:r>
          </a:p>
          <a:p>
            <a:pPr marL="0" indent="0" algn="just">
              <a:lnSpc>
                <a:spcPct val="150000"/>
              </a:lnSpc>
              <a:buNone/>
            </a:pPr>
            <a:r>
              <a:rPr lang="cs-CZ" altLang="cs-CZ" sz="2400" dirty="0">
                <a:latin typeface="Arial" pitchFamily="34" charset="0"/>
                <a:cs typeface="Arial" pitchFamily="34" charset="0"/>
              </a:rPr>
              <a:t>Tím je celé specifické hnutí, relativizující sexuální dichotomii lidské společnosti zatím definitivně složeno do bohaté kytice LGBTI:</a:t>
            </a:r>
          </a:p>
          <a:p>
            <a:pPr marL="0" indent="0" algn="just">
              <a:buNone/>
            </a:pPr>
            <a:endParaRPr lang="cs-CZ" altLang="cs-CZ" sz="900" dirty="0">
              <a:solidFill>
                <a:srgbClr val="A42671"/>
              </a:solidFill>
              <a:latin typeface="Arial" pitchFamily="34" charset="0"/>
              <a:cs typeface="Arial" pitchFamily="34" charset="0"/>
            </a:endParaRPr>
          </a:p>
          <a:p>
            <a:pPr marL="0" indent="0" algn="just">
              <a:buNone/>
            </a:pPr>
            <a:r>
              <a:rPr lang="cs-CZ" altLang="cs-CZ" sz="2400" dirty="0">
                <a:solidFill>
                  <a:srgbClr val="A42671"/>
                </a:solidFill>
                <a:latin typeface="Arial" pitchFamily="34" charset="0"/>
                <a:cs typeface="Arial" pitchFamily="34" charset="0"/>
              </a:rPr>
              <a:t>Lesbičky, Gayové, Bisexuálové, </a:t>
            </a:r>
            <a:r>
              <a:rPr lang="cs-CZ" altLang="cs-CZ" sz="2400" dirty="0" err="1">
                <a:solidFill>
                  <a:srgbClr val="A42671"/>
                </a:solidFill>
                <a:latin typeface="Arial" pitchFamily="34" charset="0"/>
                <a:cs typeface="Arial" pitchFamily="34" charset="0"/>
              </a:rPr>
              <a:t>Translidé</a:t>
            </a:r>
            <a:r>
              <a:rPr lang="cs-CZ" altLang="cs-CZ" sz="2400" dirty="0">
                <a:solidFill>
                  <a:srgbClr val="A42671"/>
                </a:solidFill>
                <a:latin typeface="Arial" pitchFamily="34" charset="0"/>
                <a:cs typeface="Arial" pitchFamily="34" charset="0"/>
              </a:rPr>
              <a:t> a </a:t>
            </a:r>
            <a:r>
              <a:rPr lang="cs-CZ" altLang="cs-CZ" sz="2400" dirty="0" err="1">
                <a:solidFill>
                  <a:srgbClr val="A42671"/>
                </a:solidFill>
                <a:latin typeface="Arial" pitchFamily="34" charset="0"/>
                <a:cs typeface="Arial" pitchFamily="34" charset="0"/>
              </a:rPr>
              <a:t>Intersexuálové</a:t>
            </a:r>
            <a:endParaRPr lang="en-US" altLang="cs-CZ" sz="2400" dirty="0">
              <a:solidFill>
                <a:srgbClr val="A42671"/>
              </a:solidFill>
              <a:latin typeface="Arial" pitchFamily="34" charset="0"/>
              <a:cs typeface="Arial" pitchFamily="34" charset="0"/>
            </a:endParaRPr>
          </a:p>
          <a:p>
            <a:pPr algn="just"/>
            <a:endParaRPr lang="cs-CZ" sz="2400" dirty="0">
              <a:latin typeface="Arial" pitchFamily="34" charset="0"/>
              <a:cs typeface="Arial" pitchFamily="34" charset="0"/>
            </a:endParaRPr>
          </a:p>
        </p:txBody>
      </p:sp>
    </p:spTree>
    <p:extLst>
      <p:ext uri="{BB962C8B-B14F-4D97-AF65-F5344CB8AC3E}">
        <p14:creationId xmlns:p14="http://schemas.microsoft.com/office/powerpoint/2010/main" val="23411757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effectLst>
            <a:outerShdw blurRad="50800" dist="38100" dir="2700000" algn="tl" rotWithShape="0">
              <a:schemeClr val="bg1"/>
            </a:outerShdw>
          </a:effectLst>
        </p:spPr>
        <p:txBody>
          <a:bodyPr>
            <a:normAutofit/>
          </a:bodyPr>
          <a:lstStyle/>
          <a:p>
            <a:pPr algn="ctr"/>
            <a:r>
              <a:rPr lang="cs-CZ" sz="5400" b="1" dirty="0">
                <a:solidFill>
                  <a:srgbClr val="000099"/>
                </a:solidFill>
                <a:latin typeface="Arial" panose="020B0604020202020204" pitchFamily="34" charset="0"/>
                <a:cs typeface="Arial" panose="020B0604020202020204" pitchFamily="34" charset="0"/>
              </a:rPr>
              <a:t>Kontroverzní témata</a:t>
            </a:r>
            <a:endParaRPr lang="en-US" sz="5400" b="1" dirty="0">
              <a:solidFill>
                <a:srgbClr val="000099"/>
              </a:solidFill>
              <a:latin typeface="Arial" panose="020B0604020202020204" pitchFamily="34" charset="0"/>
              <a:cs typeface="Arial" panose="020B0604020202020204" pitchFamily="34" charset="0"/>
            </a:endParaRPr>
          </a:p>
        </p:txBody>
      </p:sp>
      <p:sp>
        <p:nvSpPr>
          <p:cNvPr id="3" name="Zástupný symbol pro obsah 2"/>
          <p:cNvSpPr>
            <a:spLocks noGrp="1"/>
          </p:cNvSpPr>
          <p:nvPr>
            <p:ph idx="1"/>
          </p:nvPr>
        </p:nvSpPr>
        <p:spPr/>
        <p:txBody>
          <a:bodyPr>
            <a:normAutofit/>
          </a:bodyPr>
          <a:lstStyle/>
          <a:p>
            <a:pPr marL="0" indent="0">
              <a:buNone/>
            </a:pPr>
            <a:endParaRPr lang="cs-CZ" sz="2400" dirty="0"/>
          </a:p>
          <a:p>
            <a:pPr marL="0" indent="0">
              <a:buNone/>
            </a:pPr>
            <a:endParaRPr lang="cs-CZ" sz="2400" dirty="0"/>
          </a:p>
          <a:p>
            <a:pPr marL="0" indent="0">
              <a:buNone/>
            </a:pPr>
            <a:r>
              <a:rPr lang="cs-CZ" sz="2400" dirty="0"/>
              <a:t> </a:t>
            </a:r>
            <a:endParaRPr lang="en-US" sz="2400" dirty="0"/>
          </a:p>
        </p:txBody>
      </p:sp>
      <p:sp>
        <p:nvSpPr>
          <p:cNvPr id="4" name="Obdélník 3"/>
          <p:cNvSpPr/>
          <p:nvPr/>
        </p:nvSpPr>
        <p:spPr>
          <a:xfrm>
            <a:off x="973016" y="1934309"/>
            <a:ext cx="11371384" cy="6735690"/>
          </a:xfrm>
          <a:prstGeom prst="rect">
            <a:avLst/>
          </a:prstGeom>
        </p:spPr>
        <p:txBody>
          <a:bodyPr wrap="square">
            <a:spAutoFit/>
          </a:bodyPr>
          <a:lstStyle/>
          <a:p>
            <a:pPr algn="just">
              <a:lnSpc>
                <a:spcPct val="115000"/>
              </a:lnSpc>
              <a:spcAft>
                <a:spcPts val="0"/>
              </a:spcAft>
            </a:pPr>
            <a:endParaRPr lang="cs-CZ"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cs-CZ" sz="2400" dirty="0">
                <a:latin typeface="Arial" panose="020B0604020202020204" pitchFamily="34" charset="0"/>
                <a:ea typeface="Calibri" panose="020F0502020204030204" pitchFamily="34" charset="0"/>
                <a:cs typeface="Arial" panose="020B0604020202020204" pitchFamily="34" charset="0"/>
              </a:rPr>
              <a:t>1</a:t>
            </a:r>
            <a:r>
              <a:rPr lang="cs-CZ" sz="2400" dirty="0">
                <a:effectLst/>
                <a:latin typeface="Arial" panose="020B0604020202020204" pitchFamily="34" charset="0"/>
                <a:ea typeface="Calibri" panose="020F0502020204030204" pitchFamily="34" charset="0"/>
                <a:cs typeface="Arial" panose="020B0604020202020204" pitchFamily="34" charset="0"/>
              </a:rPr>
              <a:t>/  Vztah vrozeného (nenaučeného) a získaného v sexuální motivaci </a:t>
            </a:r>
          </a:p>
          <a:p>
            <a:pPr algn="just">
              <a:spcAft>
                <a:spcPts val="0"/>
              </a:spcAft>
            </a:pPr>
            <a:r>
              <a:rPr lang="cs-CZ" sz="2400" dirty="0">
                <a:latin typeface="Arial" panose="020B0604020202020204" pitchFamily="34" charset="0"/>
                <a:ea typeface="Calibri" panose="020F0502020204030204" pitchFamily="34" charset="0"/>
                <a:cs typeface="Arial" panose="020B0604020202020204" pitchFamily="34" charset="0"/>
              </a:rPr>
              <a:t>     </a:t>
            </a:r>
            <a:r>
              <a:rPr lang="cs-CZ" sz="2400" dirty="0">
                <a:effectLst/>
                <a:latin typeface="Arial" panose="020B0604020202020204" pitchFamily="34" charset="0"/>
                <a:ea typeface="Calibri" panose="020F0502020204030204" pitchFamily="34" charset="0"/>
                <a:cs typeface="Arial" panose="020B0604020202020204" pitchFamily="34" charset="0"/>
              </a:rPr>
              <a:t>člověka.</a:t>
            </a:r>
          </a:p>
          <a:p>
            <a:pPr algn="just">
              <a:spcAft>
                <a:spcPts val="0"/>
              </a:spcAft>
            </a:pPr>
            <a:endParaRPr lang="cs-CZ" sz="900" dirty="0">
              <a:effectLst/>
              <a:latin typeface="Arial" panose="020B0604020202020204" pitchFamily="34" charset="0"/>
              <a:ea typeface="Calibri" panose="020F0502020204030204" pitchFamily="34" charset="0"/>
              <a:cs typeface="Arial" panose="020B0604020202020204" pitchFamily="34" charset="0"/>
            </a:endParaRPr>
          </a:p>
          <a:p>
            <a:pPr>
              <a:spcAft>
                <a:spcPts val="0"/>
              </a:spcAft>
            </a:pPr>
            <a:r>
              <a:rPr lang="cs-CZ" sz="2400" dirty="0">
                <a:effectLst/>
                <a:latin typeface="Arial" panose="020B0604020202020204" pitchFamily="34" charset="0"/>
                <a:ea typeface="Calibri" panose="020F0502020204030204" pitchFamily="34" charset="0"/>
                <a:cs typeface="Arial" panose="020B0604020202020204" pitchFamily="34" charset="0"/>
              </a:rPr>
              <a:t>2/  Otevřená, na faktech založené sexuální výchova jako nástroj prevence negativních  sexuálních jevů</a:t>
            </a:r>
          </a:p>
          <a:p>
            <a:pPr>
              <a:spcAft>
                <a:spcPts val="0"/>
              </a:spcAft>
            </a:pPr>
            <a:endParaRPr lang="cs-CZ" sz="2400" dirty="0">
              <a:latin typeface="Arial" panose="020B0604020202020204" pitchFamily="34" charset="0"/>
              <a:ea typeface="Calibri" panose="020F0502020204030204" pitchFamily="34" charset="0"/>
              <a:cs typeface="Arial" panose="020B0604020202020204" pitchFamily="34" charset="0"/>
            </a:endParaRPr>
          </a:p>
          <a:p>
            <a:pPr>
              <a:spcAft>
                <a:spcPts val="0"/>
              </a:spcAft>
            </a:pPr>
            <a:r>
              <a:rPr lang="cs-CZ" sz="2400" dirty="0">
                <a:effectLst/>
                <a:latin typeface="Arial" panose="020B0604020202020204" pitchFamily="34" charset="0"/>
                <a:ea typeface="Calibri" panose="020F0502020204030204" pitchFamily="34" charset="0"/>
                <a:cs typeface="Arial" panose="020B0604020202020204" pitchFamily="34" charset="0"/>
              </a:rPr>
              <a:t>3/  Radikální feminismus a </a:t>
            </a:r>
            <a:r>
              <a:rPr lang="cs-CZ" sz="2400" dirty="0" err="1">
                <a:effectLst/>
                <a:latin typeface="Arial" panose="020B0604020202020204" pitchFamily="34" charset="0"/>
                <a:ea typeface="Calibri" panose="020F0502020204030204" pitchFamily="34" charset="0"/>
                <a:cs typeface="Arial" panose="020B0604020202020204" pitchFamily="34" charset="0"/>
              </a:rPr>
              <a:t>genderismus</a:t>
            </a:r>
            <a:r>
              <a:rPr lang="cs-CZ" sz="2400" dirty="0">
                <a:effectLst/>
                <a:latin typeface="Arial" panose="020B0604020202020204" pitchFamily="34" charset="0"/>
                <a:ea typeface="Calibri" panose="020F0502020204030204" pitchFamily="34" charset="0"/>
                <a:cs typeface="Arial" panose="020B0604020202020204" pitchFamily="34" charset="0"/>
              </a:rPr>
              <a:t>.</a:t>
            </a:r>
          </a:p>
          <a:p>
            <a:pPr>
              <a:spcAft>
                <a:spcPts val="0"/>
              </a:spcAft>
            </a:pPr>
            <a:r>
              <a:rPr lang="cs-CZ" sz="2400" dirty="0">
                <a:latin typeface="Arial" panose="020B0604020202020204" pitchFamily="34" charset="0"/>
                <a:ea typeface="Calibri" panose="020F0502020204030204" pitchFamily="34" charset="0"/>
                <a:cs typeface="Arial" panose="020B0604020202020204" pitchFamily="34" charset="0"/>
              </a:rPr>
              <a:t>      </a:t>
            </a:r>
          </a:p>
          <a:p>
            <a:r>
              <a:rPr lang="cs-CZ" sz="2400" dirty="0">
                <a:latin typeface="Arial" panose="020B0604020202020204" pitchFamily="34" charset="0"/>
                <a:ea typeface="Calibri" panose="020F0502020204030204" pitchFamily="34" charset="0"/>
                <a:cs typeface="Arial" panose="020B0604020202020204" pitchFamily="34" charset="0"/>
              </a:rPr>
              <a:t> 4/ Sexuální delikvence a deviace (parafilie), problémy v diagnostice                                  </a:t>
            </a:r>
          </a:p>
          <a:p>
            <a:r>
              <a:rPr lang="cs-CZ" sz="2400" dirty="0">
                <a:latin typeface="Arial" panose="020B0604020202020204" pitchFamily="34" charset="0"/>
                <a:ea typeface="Calibri" panose="020F0502020204030204" pitchFamily="34" charset="0"/>
                <a:cs typeface="Arial" panose="020B0604020202020204" pitchFamily="34" charset="0"/>
              </a:rPr>
              <a:t>     a terapii.</a:t>
            </a:r>
          </a:p>
          <a:p>
            <a:endParaRPr lang="cs-CZ" sz="2400" dirty="0">
              <a:latin typeface="Arial" panose="020B0604020202020204" pitchFamily="34" charset="0"/>
              <a:ea typeface="Calibri" panose="020F0502020204030204" pitchFamily="34" charset="0"/>
              <a:cs typeface="Arial" panose="020B0604020202020204" pitchFamily="34" charset="0"/>
            </a:endParaRPr>
          </a:p>
          <a:p>
            <a:r>
              <a:rPr lang="cs-CZ" sz="2400" dirty="0">
                <a:latin typeface="Arial" panose="020B0604020202020204" pitchFamily="34" charset="0"/>
                <a:ea typeface="Calibri" panose="020F0502020204030204" pitchFamily="34" charset="0"/>
                <a:cs typeface="Arial" panose="020B0604020202020204" pitchFamily="34" charset="0"/>
              </a:rPr>
              <a:t> 5/ Sexuální menšiny, jejich socializace, lidskoprávní agenda.</a:t>
            </a:r>
          </a:p>
          <a:p>
            <a:pPr>
              <a:spcAft>
                <a:spcPts val="0"/>
              </a:spcAft>
            </a:pPr>
            <a:endParaRPr lang="cs-CZ" sz="2400" dirty="0">
              <a:latin typeface="Arial" panose="020B0604020202020204" pitchFamily="34" charset="0"/>
              <a:ea typeface="Calibri" panose="020F0502020204030204" pitchFamily="34" charset="0"/>
              <a:cs typeface="Arial" panose="020B0604020202020204" pitchFamily="34" charset="0"/>
            </a:endParaRPr>
          </a:p>
          <a:p>
            <a:pPr>
              <a:spcAft>
                <a:spcPts val="0"/>
              </a:spcAft>
            </a:pPr>
            <a:endParaRPr lang="cs-CZ" sz="2400" dirty="0">
              <a:effectLst/>
              <a:latin typeface="Arial" panose="020B0604020202020204" pitchFamily="34" charset="0"/>
              <a:ea typeface="Calibri" panose="020F0502020204030204" pitchFamily="34" charset="0"/>
              <a:cs typeface="Arial" panose="020B0604020202020204" pitchFamily="34" charset="0"/>
            </a:endParaRPr>
          </a:p>
          <a:p>
            <a:pPr algn="just">
              <a:spcAft>
                <a:spcPts val="0"/>
              </a:spcAft>
            </a:pPr>
            <a:endParaRPr lang="cs-CZ" sz="900" dirty="0">
              <a:latin typeface="Arial" panose="020B0604020202020204" pitchFamily="34" charset="0"/>
              <a:ea typeface="Calibri" panose="020F0502020204030204" pitchFamily="34" charset="0"/>
              <a:cs typeface="Arial" panose="020B0604020202020204" pitchFamily="34" charset="0"/>
            </a:endParaRPr>
          </a:p>
          <a:p>
            <a:pPr algn="just">
              <a:spcAft>
                <a:spcPts val="0"/>
              </a:spcAft>
            </a:pPr>
            <a:r>
              <a:rPr lang="cs-CZ" sz="2400" dirty="0">
                <a:effectLst/>
                <a:latin typeface="Arial" panose="020B0604020202020204" pitchFamily="34" charset="0"/>
                <a:ea typeface="Calibri" panose="020F0502020204030204" pitchFamily="34" charset="0"/>
                <a:cs typeface="Arial" panose="020B0604020202020204" pitchFamily="34" charset="0"/>
              </a:rPr>
              <a:t>3/  Povaha, klinické aspekty, a sociální adaptace různých sexuálních </a:t>
            </a:r>
          </a:p>
          <a:p>
            <a:pPr algn="just">
              <a:spcAft>
                <a:spcPts val="0"/>
              </a:spcAft>
            </a:pPr>
            <a:r>
              <a:rPr lang="cs-CZ" sz="2400" dirty="0">
                <a:latin typeface="Arial" panose="020B0604020202020204" pitchFamily="34" charset="0"/>
                <a:ea typeface="Calibri" panose="020F0502020204030204" pitchFamily="34" charset="0"/>
                <a:cs typeface="Arial" panose="020B0604020202020204" pitchFamily="34" charset="0"/>
              </a:rPr>
              <a:t>     </a:t>
            </a:r>
            <a:r>
              <a:rPr lang="cs-CZ" sz="2400" dirty="0">
                <a:effectLst/>
                <a:latin typeface="Arial" panose="020B0604020202020204" pitchFamily="34" charset="0"/>
                <a:ea typeface="Calibri" panose="020F0502020204030204" pitchFamily="34" charset="0"/>
                <a:cs typeface="Arial" panose="020B0604020202020204" pitchFamily="34" charset="0"/>
              </a:rPr>
              <a:t>menšin.</a:t>
            </a:r>
          </a:p>
          <a:p>
            <a:pPr algn="just">
              <a:spcAft>
                <a:spcPts val="0"/>
              </a:spcAft>
            </a:pPr>
            <a:endParaRPr lang="cs-CZ" sz="900" dirty="0">
              <a:effectLst/>
              <a:latin typeface="Arial" panose="020B0604020202020204" pitchFamily="34" charset="0"/>
              <a:ea typeface="Calibri" panose="020F0502020204030204" pitchFamily="34" charset="0"/>
              <a:cs typeface="Arial" panose="020B0604020202020204" pitchFamily="34" charset="0"/>
            </a:endParaRPr>
          </a:p>
          <a:p>
            <a:r>
              <a:rPr lang="cs-CZ" sz="2400" dirty="0">
                <a:effectLst/>
                <a:latin typeface="Arial" panose="020B0604020202020204" pitchFamily="34" charset="0"/>
                <a:ea typeface="Calibri" panose="020F0502020204030204" pitchFamily="34" charset="0"/>
                <a:cs typeface="Arial" panose="020B0604020202020204" pitchFamily="34" charset="0"/>
              </a:rPr>
              <a:t>5/</a:t>
            </a:r>
            <a:endParaRPr lang="cs-CZ"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153068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55570A7-9B4C-40DB-8BE3-34965B2EA34F}"/>
              </a:ext>
            </a:extLst>
          </p:cNvPr>
          <p:cNvSpPr>
            <a:spLocks noGrp="1"/>
          </p:cNvSpPr>
          <p:nvPr>
            <p:ph type="title"/>
          </p:nvPr>
        </p:nvSpPr>
        <p:spPr>
          <a:xfrm>
            <a:off x="838200" y="365125"/>
            <a:ext cx="10515600" cy="1325563"/>
          </a:xfrm>
        </p:spPr>
        <p:txBody>
          <a:bodyPr>
            <a:normAutofit/>
          </a:bodyPr>
          <a:lstStyle/>
          <a:p>
            <a:pPr algn="ctr"/>
            <a:r>
              <a:rPr lang="cs-CZ" sz="2400" b="1">
                <a:latin typeface="Times New Roman" panose="02020603050405020304" pitchFamily="18" charset="0"/>
                <a:cs typeface="Times New Roman" panose="02020603050405020304" pitchFamily="18" charset="0"/>
              </a:rPr>
              <a:t>Relativizace sexuální role  - extrémní genderismus</a:t>
            </a:r>
            <a:endParaRPr lang="en-US" sz="2400" b="1" dirty="0">
              <a:latin typeface="Times New Roman" panose="02020603050405020304" pitchFamily="18" charset="0"/>
              <a:cs typeface="Times New Roman" panose="02020603050405020304" pitchFamily="18" charset="0"/>
            </a:endParaRPr>
          </a:p>
        </p:txBody>
      </p:sp>
      <p:pic>
        <p:nvPicPr>
          <p:cNvPr id="5" name="Zástupný symbol pro obsah 4" descr="Obsah obrázku text&#10;&#10;Popis vygenerován s vysokou mírou spolehlivosti">
            <a:extLst>
              <a:ext uri="{FF2B5EF4-FFF2-40B4-BE49-F238E27FC236}">
                <a16:creationId xmlns:a16="http://schemas.microsoft.com/office/drawing/2014/main" id="{52451657-379E-4E0C-9437-829D60FEAA7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22500" y="1825624"/>
            <a:ext cx="7645399" cy="4918075"/>
          </a:xfrm>
        </p:spPr>
      </p:pic>
    </p:spTree>
    <p:extLst>
      <p:ext uri="{BB962C8B-B14F-4D97-AF65-F5344CB8AC3E}">
        <p14:creationId xmlns:p14="http://schemas.microsoft.com/office/powerpoint/2010/main" val="12543151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Nadpis 1">
            <a:extLst>
              <a:ext uri="{FF2B5EF4-FFF2-40B4-BE49-F238E27FC236}">
                <a16:creationId xmlns:a16="http://schemas.microsoft.com/office/drawing/2014/main" id="{0DEF7FD4-FAAF-47D6-BDB9-BB7F44F92A7C}"/>
              </a:ext>
            </a:extLst>
          </p:cNvPr>
          <p:cNvSpPr>
            <a:spLocks noGrp="1"/>
          </p:cNvSpPr>
          <p:nvPr>
            <p:ph type="title"/>
          </p:nvPr>
        </p:nvSpPr>
        <p:spPr>
          <a:xfrm>
            <a:off x="838200" y="963877"/>
            <a:ext cx="3494362" cy="4930246"/>
          </a:xfrm>
        </p:spPr>
        <p:txBody>
          <a:bodyPr>
            <a:normAutofit/>
          </a:bodyPr>
          <a:lstStyle/>
          <a:p>
            <a:pPr algn="r"/>
            <a:r>
              <a:rPr lang="cs-CZ" altLang="cs-CZ" b="1">
                <a:solidFill>
                  <a:schemeClr val="accent1"/>
                </a:solidFill>
                <a:latin typeface="Times New Roman" panose="02020603050405020304" pitchFamily="18" charset="0"/>
                <a:cs typeface="Times New Roman" panose="02020603050405020304" pitchFamily="18" charset="0"/>
              </a:rPr>
              <a:t>Pozitivní perspektivy  v postmoderní době</a:t>
            </a:r>
          </a:p>
        </p:txBody>
      </p:sp>
      <p:sp>
        <p:nvSpPr>
          <p:cNvPr id="47107" name="Zástupný symbol pro obsah 2">
            <a:extLst>
              <a:ext uri="{FF2B5EF4-FFF2-40B4-BE49-F238E27FC236}">
                <a16:creationId xmlns:a16="http://schemas.microsoft.com/office/drawing/2014/main" id="{618149B5-1CC5-42B1-ADDF-D852E1D24A84}"/>
              </a:ext>
            </a:extLst>
          </p:cNvPr>
          <p:cNvSpPr>
            <a:spLocks noGrp="1"/>
          </p:cNvSpPr>
          <p:nvPr>
            <p:ph idx="1"/>
          </p:nvPr>
        </p:nvSpPr>
        <p:spPr>
          <a:xfrm>
            <a:off x="4976031" y="963877"/>
            <a:ext cx="6377769" cy="4930246"/>
          </a:xfrm>
        </p:spPr>
        <p:txBody>
          <a:bodyPr anchor="ctr">
            <a:normAutofit/>
          </a:bodyPr>
          <a:lstStyle/>
          <a:p>
            <a:endParaRPr lang="cs-CZ" altLang="cs-CZ" sz="2400" dirty="0">
              <a:latin typeface="Times New Roman" panose="02020603050405020304" pitchFamily="18" charset="0"/>
              <a:cs typeface="Times New Roman" panose="02020603050405020304" pitchFamily="18" charset="0"/>
            </a:endParaRPr>
          </a:p>
          <a:p>
            <a:r>
              <a:rPr lang="cs-CZ" altLang="cs-CZ" sz="2400" dirty="0">
                <a:latin typeface="Times New Roman" panose="02020603050405020304" pitchFamily="18" charset="0"/>
                <a:cs typeface="Times New Roman" panose="02020603050405020304" pitchFamily="18" charset="0"/>
              </a:rPr>
              <a:t>Sex zůstává převážně párovou aktivitou</a:t>
            </a:r>
          </a:p>
          <a:p>
            <a:r>
              <a:rPr lang="cs-CZ" altLang="cs-CZ" sz="2400" dirty="0">
                <a:latin typeface="Times New Roman" panose="02020603050405020304" pitchFamily="18" charset="0"/>
                <a:cs typeface="Times New Roman" panose="02020603050405020304" pitchFamily="18" charset="0"/>
              </a:rPr>
              <a:t>Naprostá většina lidí je heterosexuálně orientovaná</a:t>
            </a:r>
          </a:p>
          <a:p>
            <a:r>
              <a:rPr lang="cs-CZ" altLang="cs-CZ" sz="2400" dirty="0">
                <a:latin typeface="Times New Roman" panose="02020603050405020304" pitchFamily="18" charset="0"/>
                <a:cs typeface="Times New Roman" panose="02020603050405020304" pitchFamily="18" charset="0"/>
              </a:rPr>
              <a:t>Naprostá většina lidí se někdy zamiluje</a:t>
            </a:r>
          </a:p>
          <a:p>
            <a:r>
              <a:rPr lang="cs-CZ" altLang="cs-CZ" sz="2400" dirty="0">
                <a:latin typeface="Times New Roman" panose="02020603050405020304" pitchFamily="18" charset="0"/>
                <a:cs typeface="Times New Roman" panose="02020603050405020304" pitchFamily="18" charset="0"/>
              </a:rPr>
              <a:t>Erotická fascinace a romantická láska jsou hlavním zdrojem iracionality (některé věci se prostě nedají dělat z chladného rozumu)</a:t>
            </a:r>
          </a:p>
          <a:p>
            <a:r>
              <a:rPr lang="cs-CZ" altLang="cs-CZ" sz="2400" dirty="0">
                <a:latin typeface="Times New Roman" panose="02020603050405020304" pitchFamily="18" charset="0"/>
                <a:cs typeface="Times New Roman" panose="02020603050405020304" pitchFamily="18" charset="0"/>
              </a:rPr>
              <a:t>Více než polovina dětí je i dnes původně neplánovaných</a:t>
            </a:r>
          </a:p>
          <a:p>
            <a:r>
              <a:rPr lang="cs-CZ" altLang="cs-CZ" sz="2400" dirty="0">
                <a:latin typeface="Times New Roman" panose="02020603050405020304" pitchFamily="18" charset="0"/>
                <a:cs typeface="Times New Roman" panose="02020603050405020304" pitchFamily="18" charset="0"/>
              </a:rPr>
              <a:t>Lidská přirozenost se prosadí navzdory konstruktérům nových zítřků…..</a:t>
            </a:r>
          </a:p>
        </p:txBody>
      </p:sp>
    </p:spTree>
    <p:extLst>
      <p:ext uri="{BB962C8B-B14F-4D97-AF65-F5344CB8AC3E}">
        <p14:creationId xmlns:p14="http://schemas.microsoft.com/office/powerpoint/2010/main" val="26830179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896815" y="2341440"/>
            <a:ext cx="10515600" cy="4351338"/>
          </a:xfrm>
          <a:effectLst>
            <a:glow rad="139700">
              <a:schemeClr val="accent1">
                <a:satMod val="175000"/>
                <a:alpha val="40000"/>
              </a:schemeClr>
            </a:glow>
            <a:outerShdw blurRad="50800" dist="292100" dir="18900000" algn="bl" rotWithShape="0">
              <a:schemeClr val="bg1"/>
            </a:outerShdw>
          </a:effectLst>
        </p:spPr>
        <p:txBody>
          <a:bodyPr/>
          <a:lstStyle/>
          <a:p>
            <a:pPr algn="ctr"/>
            <a:endParaRPr lang="cs-CZ" dirty="0"/>
          </a:p>
          <a:p>
            <a:pPr algn="ctr">
              <a:buNone/>
            </a:pPr>
            <a:r>
              <a:rPr lang="cs-CZ" sz="8000" b="1" dirty="0">
                <a:solidFill>
                  <a:srgbClr val="000099"/>
                </a:solidFill>
                <a:latin typeface="Arial" pitchFamily="34" charset="0"/>
                <a:cs typeface="Arial" pitchFamily="34" charset="0"/>
              </a:rPr>
              <a:t>Děkuji</a:t>
            </a:r>
          </a:p>
          <a:p>
            <a:pPr algn="ctr">
              <a:buNone/>
            </a:pPr>
            <a:r>
              <a:rPr lang="cs-CZ" sz="8000" b="1" dirty="0">
                <a:solidFill>
                  <a:srgbClr val="000099"/>
                </a:solidFill>
                <a:latin typeface="Arial" pitchFamily="34" charset="0"/>
                <a:cs typeface="Arial" pitchFamily="34" charset="0"/>
              </a:rPr>
              <a:t> za </a:t>
            </a:r>
          </a:p>
          <a:p>
            <a:pPr algn="ctr">
              <a:buNone/>
            </a:pPr>
            <a:r>
              <a:rPr lang="cs-CZ" sz="8000" b="1" dirty="0">
                <a:solidFill>
                  <a:srgbClr val="000099"/>
                </a:solidFill>
                <a:latin typeface="Arial" pitchFamily="34" charset="0"/>
                <a:cs typeface="Arial" pitchFamily="34" charset="0"/>
              </a:rPr>
              <a:t>pozornost !</a:t>
            </a:r>
            <a:endParaRPr lang="en-US" sz="8000" b="1" dirty="0">
              <a:solidFill>
                <a:srgbClr val="000099"/>
              </a:solidFill>
              <a:latin typeface="Arial" pitchFamily="34" charset="0"/>
              <a:cs typeface="Arial" pitchFamily="34" charset="0"/>
            </a:endParaRPr>
          </a:p>
        </p:txBody>
      </p:sp>
    </p:spTree>
    <p:extLst>
      <p:ext uri="{BB962C8B-B14F-4D97-AF65-F5344CB8AC3E}">
        <p14:creationId xmlns:p14="http://schemas.microsoft.com/office/powerpoint/2010/main" val="41074667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351693" y="465527"/>
            <a:ext cx="10934824" cy="62786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cs-CZ" altLang="cs-CZ" sz="4000" b="1" dirty="0">
              <a:solidFill>
                <a:srgbClr val="000099"/>
              </a:solidFill>
            </a:endParaRPr>
          </a:p>
          <a:p>
            <a:pPr algn="ctr" eaLnBrk="1" hangingPunct="1">
              <a:spcBef>
                <a:spcPct val="0"/>
              </a:spcBef>
              <a:buFontTx/>
              <a:buNone/>
            </a:pPr>
            <a:endParaRPr lang="cs-CZ" altLang="cs-CZ" sz="900" b="1" dirty="0">
              <a:solidFill>
                <a:srgbClr val="FFFF00"/>
              </a:solidFill>
            </a:endParaRPr>
          </a:p>
          <a:p>
            <a:pPr algn="ctr" eaLnBrk="1" hangingPunct="1">
              <a:spcBef>
                <a:spcPct val="0"/>
              </a:spcBef>
              <a:buFontTx/>
              <a:buNone/>
            </a:pPr>
            <a:r>
              <a:rPr lang="cs-CZ" altLang="cs-CZ" sz="1800" b="1" dirty="0">
                <a:solidFill>
                  <a:srgbClr val="FFFF00"/>
                </a:solidFill>
              </a:rPr>
              <a:t>		</a:t>
            </a:r>
          </a:p>
          <a:p>
            <a:pPr algn="ctr" eaLnBrk="1" hangingPunct="1">
              <a:spcBef>
                <a:spcPct val="0"/>
              </a:spcBef>
              <a:buFontTx/>
              <a:buNone/>
            </a:pPr>
            <a:r>
              <a:rPr lang="cs-CZ" altLang="cs-CZ" sz="2400" b="1" dirty="0">
                <a:solidFill>
                  <a:srgbClr val="FF0066"/>
                </a:solidFill>
              </a:rPr>
              <a:t>Chromozomální pohlaví   (46XX, 46XY)</a:t>
            </a:r>
          </a:p>
          <a:p>
            <a:pPr algn="ctr" eaLnBrk="1" hangingPunct="1">
              <a:spcBef>
                <a:spcPct val="0"/>
              </a:spcBef>
              <a:buFontTx/>
              <a:buNone/>
            </a:pPr>
            <a:endParaRPr lang="cs-CZ" altLang="cs-CZ" sz="1800" dirty="0"/>
          </a:p>
          <a:p>
            <a:pPr algn="ctr" eaLnBrk="1" hangingPunct="1">
              <a:spcBef>
                <a:spcPct val="0"/>
              </a:spcBef>
              <a:buFontTx/>
              <a:buNone/>
            </a:pPr>
            <a:r>
              <a:rPr lang="cs-CZ" altLang="cs-CZ" sz="2000" dirty="0"/>
              <a:t>Fetální gonády  (vaječníky, varlata)            Fetální hormony ( androgeny  +/- )</a:t>
            </a:r>
          </a:p>
          <a:p>
            <a:pPr algn="ctr" eaLnBrk="1" hangingPunct="1">
              <a:spcBef>
                <a:spcPct val="0"/>
              </a:spcBef>
              <a:buFontTx/>
              <a:buNone/>
            </a:pPr>
            <a:endParaRPr lang="cs-CZ" altLang="cs-CZ" sz="900" dirty="0"/>
          </a:p>
          <a:p>
            <a:pPr eaLnBrk="1" hangingPunct="1">
              <a:spcBef>
                <a:spcPct val="0"/>
              </a:spcBef>
              <a:buFontTx/>
              <a:buNone/>
            </a:pPr>
            <a:r>
              <a:rPr lang="cs-CZ" altLang="cs-CZ" sz="1800" dirty="0"/>
              <a:t>            </a:t>
            </a:r>
            <a:r>
              <a:rPr lang="cs-CZ" altLang="cs-CZ" sz="2000" dirty="0"/>
              <a:t>Sexuálně dimorfní tělo a genitál    	                  Sexuálně dimorfní CNS</a:t>
            </a:r>
          </a:p>
          <a:p>
            <a:pPr eaLnBrk="1" hangingPunct="1">
              <a:spcBef>
                <a:spcPct val="0"/>
              </a:spcBef>
              <a:buFontTx/>
              <a:buNone/>
            </a:pPr>
            <a:endParaRPr lang="cs-CZ" altLang="cs-CZ" sz="2000" b="1" dirty="0">
              <a:solidFill>
                <a:srgbClr val="FFFF00"/>
              </a:solidFill>
            </a:endParaRPr>
          </a:p>
          <a:p>
            <a:pPr algn="ctr" eaLnBrk="1" hangingPunct="1">
              <a:spcBef>
                <a:spcPct val="0"/>
              </a:spcBef>
              <a:buFontTx/>
              <a:buNone/>
            </a:pPr>
            <a:r>
              <a:rPr lang="cs-CZ" altLang="cs-CZ" sz="2400" b="1" dirty="0">
                <a:solidFill>
                  <a:srgbClr val="FF3399"/>
                </a:solidFill>
              </a:rPr>
              <a:t>Tělesný vzhled  při narození (penis + / - )</a:t>
            </a:r>
            <a:endParaRPr lang="cs-CZ" altLang="cs-CZ" sz="2400" dirty="0">
              <a:solidFill>
                <a:srgbClr val="FF3399"/>
              </a:solidFill>
            </a:endParaRPr>
          </a:p>
          <a:p>
            <a:pPr algn="ctr" eaLnBrk="1" hangingPunct="1">
              <a:spcBef>
                <a:spcPct val="0"/>
              </a:spcBef>
              <a:buFontTx/>
              <a:buNone/>
            </a:pPr>
            <a:r>
              <a:rPr lang="cs-CZ" altLang="cs-CZ" sz="1800" b="1" dirty="0">
                <a:solidFill>
                  <a:srgbClr val="FFFF00"/>
                </a:solidFill>
              </a:rPr>
              <a:t>    </a:t>
            </a:r>
          </a:p>
          <a:p>
            <a:pPr algn="ctr" eaLnBrk="1" hangingPunct="1">
              <a:spcBef>
                <a:spcPct val="0"/>
              </a:spcBef>
              <a:buFontTx/>
              <a:buNone/>
            </a:pPr>
            <a:r>
              <a:rPr lang="cs-CZ" altLang="cs-CZ" sz="2400" b="1" dirty="0">
                <a:solidFill>
                  <a:srgbClr val="0070C0"/>
                </a:solidFill>
              </a:rPr>
              <a:t>Dětská sexuální identifikace  (holčička-chlapeček)</a:t>
            </a:r>
          </a:p>
          <a:p>
            <a:pPr algn="ctr" eaLnBrk="1" hangingPunct="1">
              <a:spcBef>
                <a:spcPct val="0"/>
              </a:spcBef>
              <a:buFontTx/>
              <a:buNone/>
            </a:pPr>
            <a:endParaRPr lang="cs-CZ" altLang="cs-CZ" sz="1800" dirty="0"/>
          </a:p>
          <a:p>
            <a:pPr algn="ctr" eaLnBrk="1" hangingPunct="1">
              <a:spcBef>
                <a:spcPct val="0"/>
              </a:spcBef>
              <a:buFontTx/>
              <a:buNone/>
            </a:pPr>
            <a:r>
              <a:rPr lang="cs-CZ" altLang="cs-CZ" sz="2000" dirty="0"/>
              <a:t>Vlivy sociálního a kulturního prostředí</a:t>
            </a:r>
          </a:p>
          <a:p>
            <a:pPr algn="ctr" eaLnBrk="1" hangingPunct="1">
              <a:spcBef>
                <a:spcPct val="0"/>
              </a:spcBef>
              <a:buFontTx/>
              <a:buNone/>
            </a:pPr>
            <a:endParaRPr lang="cs-CZ" altLang="cs-CZ" sz="900" dirty="0"/>
          </a:p>
          <a:p>
            <a:pPr algn="ctr" eaLnBrk="1" hangingPunct="1">
              <a:spcBef>
                <a:spcPct val="0"/>
              </a:spcBef>
              <a:buFontTx/>
              <a:buNone/>
            </a:pPr>
            <a:r>
              <a:rPr lang="cs-CZ" altLang="cs-CZ" sz="2000" dirty="0"/>
              <a:t>Hormonální puberta</a:t>
            </a:r>
          </a:p>
          <a:p>
            <a:pPr algn="ctr" eaLnBrk="1" hangingPunct="1">
              <a:spcBef>
                <a:spcPct val="0"/>
              </a:spcBef>
              <a:buFontTx/>
              <a:buNone/>
            </a:pPr>
            <a:endParaRPr lang="cs-CZ" altLang="cs-CZ" sz="900" dirty="0"/>
          </a:p>
          <a:p>
            <a:pPr algn="ctr" eaLnBrk="1" hangingPunct="1">
              <a:spcBef>
                <a:spcPct val="0"/>
              </a:spcBef>
              <a:buFontTx/>
              <a:buNone/>
            </a:pPr>
            <a:r>
              <a:rPr lang="cs-CZ" altLang="cs-CZ" sz="2000" dirty="0"/>
              <a:t>Erotizace (sexuální orientace) 		Sekundární pohlavní znaky</a:t>
            </a:r>
          </a:p>
          <a:p>
            <a:pPr algn="ctr" eaLnBrk="1" hangingPunct="1">
              <a:spcBef>
                <a:spcPct val="0"/>
              </a:spcBef>
              <a:buFontTx/>
              <a:buNone/>
            </a:pPr>
            <a:endParaRPr lang="cs-CZ" altLang="cs-CZ" sz="2000" dirty="0">
              <a:solidFill>
                <a:srgbClr val="FFFF00"/>
              </a:solidFill>
            </a:endParaRPr>
          </a:p>
          <a:p>
            <a:pPr algn="ctr" eaLnBrk="1" hangingPunct="1">
              <a:spcBef>
                <a:spcPct val="0"/>
              </a:spcBef>
              <a:buFontTx/>
              <a:buNone/>
            </a:pPr>
            <a:r>
              <a:rPr lang="cs-CZ" altLang="cs-CZ" sz="2400" b="1" dirty="0">
                <a:solidFill>
                  <a:srgbClr val="000050"/>
                </a:solidFill>
              </a:rPr>
              <a:t>Dospělá sexuální identifikace</a:t>
            </a:r>
            <a:r>
              <a:rPr lang="cs-CZ" altLang="cs-CZ" sz="2400" dirty="0">
                <a:solidFill>
                  <a:srgbClr val="000050"/>
                </a:solidFill>
              </a:rPr>
              <a:t>    </a:t>
            </a:r>
            <a:r>
              <a:rPr lang="cs-CZ" altLang="cs-CZ" sz="2400" b="1" dirty="0">
                <a:solidFill>
                  <a:srgbClr val="000050"/>
                </a:solidFill>
              </a:rPr>
              <a:t>( žena – muž  )</a:t>
            </a:r>
            <a:endParaRPr lang="cs-CZ" altLang="cs-CZ" sz="2400" dirty="0">
              <a:solidFill>
                <a:srgbClr val="000050"/>
              </a:solidFill>
            </a:endParaRPr>
          </a:p>
          <a:p>
            <a:pPr algn="ctr">
              <a:spcBef>
                <a:spcPct val="0"/>
              </a:spcBef>
              <a:buFontTx/>
              <a:buNone/>
            </a:pPr>
            <a:endParaRPr lang="cs-CZ" altLang="cs-CZ" sz="1800" dirty="0"/>
          </a:p>
        </p:txBody>
      </p:sp>
      <p:sp>
        <p:nvSpPr>
          <p:cNvPr id="3" name="TextovéPole 2"/>
          <p:cNvSpPr txBox="1"/>
          <p:nvPr/>
        </p:nvSpPr>
        <p:spPr>
          <a:xfrm>
            <a:off x="562708" y="410309"/>
            <a:ext cx="11113477" cy="923330"/>
          </a:xfrm>
          <a:prstGeom prst="rect">
            <a:avLst/>
          </a:prstGeom>
          <a:noFill/>
          <a:effectLst>
            <a:outerShdw blurRad="50800" dist="38100" dir="2700000" algn="tl" rotWithShape="0">
              <a:schemeClr val="bg1"/>
            </a:outerShdw>
          </a:effectLst>
        </p:spPr>
        <p:txBody>
          <a:bodyPr wrap="square" rtlCol="0">
            <a:spAutoFit/>
          </a:bodyPr>
          <a:lstStyle/>
          <a:p>
            <a:pPr algn="ctr">
              <a:spcBef>
                <a:spcPct val="0"/>
              </a:spcBef>
            </a:pPr>
            <a:r>
              <a:rPr lang="cs-CZ" altLang="cs-CZ" sz="5400" b="1" dirty="0">
                <a:solidFill>
                  <a:srgbClr val="000099"/>
                </a:solidFill>
                <a:latin typeface="Arial" pitchFamily="34" charset="0"/>
                <a:cs typeface="Arial" pitchFamily="34" charset="0"/>
              </a:rPr>
              <a:t>Ontogeneze lidské sexuality</a:t>
            </a:r>
          </a:p>
        </p:txBody>
      </p:sp>
    </p:spTree>
    <p:extLst>
      <p:ext uri="{BB962C8B-B14F-4D97-AF65-F5344CB8AC3E}">
        <p14:creationId xmlns:p14="http://schemas.microsoft.com/office/powerpoint/2010/main" val="490664080"/>
      </p:ext>
    </p:extLst>
  </p:cSld>
  <p:clrMapOvr>
    <a:masterClrMapping/>
  </p:clrMapOvr>
  <p:transition spd="slow">
    <p:circl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a:xfrm>
            <a:off x="222738" y="501161"/>
            <a:ext cx="11769970" cy="723900"/>
          </a:xfrm>
          <a:effectLst>
            <a:outerShdw blurRad="50800" dist="38100" dir="2700000" algn="tl" rotWithShape="0">
              <a:schemeClr val="bg1"/>
            </a:outerShdw>
          </a:effectLst>
        </p:spPr>
        <p:txBody>
          <a:bodyPr vert="horz" lIns="91440" tIns="12801" rIns="91440" bIns="45720" rtlCol="0" anchor="ctr">
            <a:noAutofit/>
          </a:bodyPr>
          <a:lstStyle/>
          <a:p>
            <a:pPr algn="ct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defRPr/>
            </a:pPr>
            <a:r>
              <a:rPr lang="en-GB" sz="3800" b="1" dirty="0">
                <a:solidFill>
                  <a:srgbClr val="000099"/>
                </a:solidFill>
                <a:latin typeface="Arial" pitchFamily="34" charset="0"/>
                <a:cs typeface="Arial" pitchFamily="34" charset="0"/>
              </a:rPr>
              <a:t>Contemporary Treatment of Sexual Dysfunction: </a:t>
            </a:r>
            <a:r>
              <a:rPr lang="en-GB" sz="3800" b="1" dirty="0" err="1">
                <a:solidFill>
                  <a:srgbClr val="000099"/>
                </a:solidFill>
                <a:latin typeface="Arial" pitchFamily="34" charset="0"/>
                <a:cs typeface="Arial" pitchFamily="34" charset="0"/>
              </a:rPr>
              <a:t>Reexamining</a:t>
            </a:r>
            <a:r>
              <a:rPr lang="en-GB" sz="3800" b="1" dirty="0">
                <a:solidFill>
                  <a:srgbClr val="000099"/>
                </a:solidFill>
                <a:latin typeface="Arial" pitchFamily="34" charset="0"/>
                <a:cs typeface="Arial" pitchFamily="34" charset="0"/>
              </a:rPr>
              <a:t> the </a:t>
            </a:r>
            <a:r>
              <a:rPr lang="en-GB" sz="3800" b="1" dirty="0" err="1">
                <a:solidFill>
                  <a:srgbClr val="000099"/>
                </a:solidFill>
                <a:latin typeface="Arial" pitchFamily="34" charset="0"/>
                <a:cs typeface="Arial" pitchFamily="34" charset="0"/>
              </a:rPr>
              <a:t>Biopsychosocial</a:t>
            </a:r>
            <a:r>
              <a:rPr lang="en-GB" sz="3800" b="1" dirty="0">
                <a:solidFill>
                  <a:srgbClr val="000099"/>
                </a:solidFill>
                <a:latin typeface="Arial" pitchFamily="34" charset="0"/>
                <a:cs typeface="Arial" pitchFamily="34" charset="0"/>
              </a:rPr>
              <a:t> Model</a:t>
            </a:r>
          </a:p>
        </p:txBody>
      </p:sp>
      <p:pic>
        <p:nvPicPr>
          <p:cNvPr id="819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17291" y="1641231"/>
            <a:ext cx="5744842" cy="5040923"/>
          </a:xfrm>
          <a:prstGeom prst="rect">
            <a:avLst/>
          </a:prstGeom>
          <a:noFill/>
          <a:ln>
            <a:noFill/>
          </a:ln>
          <a:effectLst>
            <a:glow rad="228600">
              <a:schemeClr val="accent1">
                <a:satMod val="175000"/>
                <a:alpha val="40000"/>
              </a:schemeClr>
            </a:glo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819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053" name="Text Box 4"/>
          <p:cNvSpPr txBox="1">
            <a:spLocks noChangeArrowheads="1"/>
          </p:cNvSpPr>
          <p:nvPr/>
        </p:nvSpPr>
        <p:spPr bwMode="auto">
          <a:xfrm>
            <a:off x="256566" y="4822215"/>
            <a:ext cx="2627311" cy="2035785"/>
          </a:xfrm>
          <a:prstGeom prst="rect">
            <a:avLst/>
          </a:prstGeom>
          <a:noFill/>
          <a:ln w="9525">
            <a:noFill/>
            <a:round/>
            <a:headEnd/>
            <a:tailEnd/>
          </a:ln>
        </p:spPr>
        <p:txBody>
          <a:bodyPr lIns="81638" tIns="49619" rIns="81638" bIns="40819"/>
          <a:lstStyle/>
          <a:p>
            <a:pPr>
              <a:tabLst>
                <a:tab pos="656650" algn="l"/>
                <a:tab pos="1313299" algn="l"/>
                <a:tab pos="1969949" algn="l"/>
                <a:tab pos="2626599" algn="l"/>
                <a:tab pos="3283248" algn="l"/>
                <a:tab pos="3939898" algn="l"/>
                <a:tab pos="4596548" algn="l"/>
                <a:tab pos="5253198" algn="l"/>
                <a:tab pos="5909847" algn="l"/>
              </a:tabLst>
              <a:defRPr/>
            </a:pPr>
            <a:r>
              <a:rPr lang="en-GB" sz="1400" b="1" dirty="0">
                <a:solidFill>
                  <a:srgbClr val="000000"/>
                </a:solidFill>
              </a:rPr>
              <a:t>The Journal of Sexual Medicine</a:t>
            </a:r>
            <a:br>
              <a:rPr lang="en-GB" sz="1400" dirty="0">
                <a:solidFill>
                  <a:srgbClr val="000000"/>
                </a:solidFill>
              </a:rPr>
            </a:br>
            <a:r>
              <a:rPr lang="en-GB" sz="1400" dirty="0">
                <a:solidFill>
                  <a:srgbClr val="000000"/>
                </a:solidFill>
                <a:hlinkClick r:id="rId5"/>
              </a:rPr>
              <a:t>Volume 10, Issue 11, </a:t>
            </a:r>
            <a:r>
              <a:rPr lang="en-GB" sz="1400" dirty="0">
                <a:solidFill>
                  <a:srgbClr val="000000"/>
                </a:solidFill>
              </a:rPr>
              <a:t>pages 2627-2643, 12 AUG 2013 DOI: 10.1111/jsm.12273</a:t>
            </a:r>
            <a:br>
              <a:rPr lang="en-GB" sz="1400" dirty="0">
                <a:solidFill>
                  <a:srgbClr val="000000"/>
                </a:solidFill>
              </a:rPr>
            </a:br>
            <a:r>
              <a:rPr lang="en-GB" sz="1400" dirty="0">
                <a:solidFill>
                  <a:srgbClr val="000000"/>
                </a:solidFill>
                <a:hlinkClick r:id="rId6"/>
              </a:rPr>
              <a:t>http://onlinelibrary.wiley.com/doi/10.1111/jsm.12273/full#jsm12273-fig-0001</a:t>
            </a:r>
          </a:p>
        </p:txBody>
      </p:sp>
    </p:spTree>
    <p:extLst>
      <p:ext uri="{BB962C8B-B14F-4D97-AF65-F5344CB8AC3E}">
        <p14:creationId xmlns:p14="http://schemas.microsoft.com/office/powerpoint/2010/main" val="68353191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54924" y="0"/>
            <a:ext cx="67183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3733800" y="1477964"/>
            <a:ext cx="224313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cs-CZ" sz="1800" dirty="0">
                <a:solidFill>
                  <a:schemeClr val="bg1"/>
                </a:solidFill>
                <a:latin typeface="Geneva"/>
              </a:rPr>
              <a:t>   </a:t>
            </a:r>
            <a:r>
              <a:rPr lang="en-US" altLang="cs-CZ" sz="1800" b="1" dirty="0">
                <a:solidFill>
                  <a:schemeClr val="bg1"/>
                </a:solidFill>
                <a:latin typeface="Geneva"/>
              </a:rPr>
              <a:t>3,000 -</a:t>
            </a:r>
          </a:p>
          <a:p>
            <a:pPr eaLnBrk="1" hangingPunct="1">
              <a:spcBef>
                <a:spcPct val="0"/>
              </a:spcBef>
              <a:buFontTx/>
              <a:buNone/>
            </a:pPr>
            <a:r>
              <a:rPr lang="en-US" altLang="cs-CZ" sz="1800" b="1" dirty="0">
                <a:solidFill>
                  <a:schemeClr val="bg1"/>
                </a:solidFill>
                <a:latin typeface="Geneva"/>
              </a:rPr>
              <a:t> 4,000 GENES</a:t>
            </a:r>
          </a:p>
        </p:txBody>
      </p:sp>
      <p:sp>
        <p:nvSpPr>
          <p:cNvPr id="6148" name="Text Box 4"/>
          <p:cNvSpPr txBox="1">
            <a:spLocks noChangeArrowheads="1"/>
          </p:cNvSpPr>
          <p:nvPr/>
        </p:nvSpPr>
        <p:spPr bwMode="auto">
          <a:xfrm>
            <a:off x="5486400" y="5287963"/>
            <a:ext cx="195103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cs-CZ" sz="1800" b="1" dirty="0">
                <a:solidFill>
                  <a:schemeClr val="bg1"/>
                </a:solidFill>
                <a:latin typeface="Geneva"/>
              </a:rPr>
              <a:t>100  GENES</a:t>
            </a:r>
          </a:p>
        </p:txBody>
      </p:sp>
    </p:spTree>
    <p:extLst>
      <p:ext uri="{BB962C8B-B14F-4D97-AF65-F5344CB8AC3E}">
        <p14:creationId xmlns:p14="http://schemas.microsoft.com/office/powerpoint/2010/main" val="21599390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597877" y="540971"/>
            <a:ext cx="10767646" cy="1325563"/>
          </a:xfrm>
          <a:effectLst>
            <a:outerShdw blurRad="50800" dist="38100" dir="2700000" algn="tl" rotWithShape="0">
              <a:schemeClr val="bg1"/>
            </a:outerShdw>
          </a:effectLst>
        </p:spPr>
        <p:txBody>
          <a:bodyPr>
            <a:noAutofit/>
          </a:bodyPr>
          <a:lstStyle/>
          <a:p>
            <a:pPr algn="ctr"/>
            <a:r>
              <a:rPr lang="cs-CZ" altLang="cs-CZ" sz="5400" b="1" dirty="0">
                <a:solidFill>
                  <a:srgbClr val="000099"/>
                </a:solidFill>
                <a:latin typeface="Arial" panose="020B0604020202020204" pitchFamily="34" charset="0"/>
                <a:cs typeface="Arial" panose="020B0604020202020204" pitchFamily="34" charset="0"/>
              </a:rPr>
              <a:t>Pozitiva otevřené sexuální výchovy</a:t>
            </a:r>
            <a:endParaRPr lang="en-US" altLang="cs-CZ" sz="5400" b="1" dirty="0">
              <a:solidFill>
                <a:srgbClr val="000099"/>
              </a:solidFill>
              <a:latin typeface="Arial" panose="020B0604020202020204" pitchFamily="34" charset="0"/>
              <a:cs typeface="Arial" panose="020B0604020202020204" pitchFamily="34" charset="0"/>
            </a:endParaRPr>
          </a:p>
        </p:txBody>
      </p:sp>
      <p:sp>
        <p:nvSpPr>
          <p:cNvPr id="15363" name="Rectangle 3"/>
          <p:cNvSpPr>
            <a:spLocks noGrp="1" noChangeArrowheads="1"/>
          </p:cNvSpPr>
          <p:nvPr>
            <p:ph type="body" idx="1"/>
          </p:nvPr>
        </p:nvSpPr>
        <p:spPr>
          <a:xfrm>
            <a:off x="896815" y="2131524"/>
            <a:ext cx="10515600" cy="4351338"/>
          </a:xfrm>
        </p:spPr>
        <p:txBody>
          <a:bodyPr>
            <a:normAutofit lnSpcReduction="10000"/>
          </a:bodyPr>
          <a:lstStyle/>
          <a:p>
            <a:pPr>
              <a:buFontTx/>
              <a:buChar char="-"/>
            </a:pPr>
            <a:endParaRPr lang="cs-CZ" altLang="cs-CZ" sz="2400" dirty="0"/>
          </a:p>
          <a:p>
            <a:pPr>
              <a:lnSpc>
                <a:spcPct val="150000"/>
              </a:lnSpc>
              <a:buFontTx/>
              <a:buChar char="-"/>
            </a:pPr>
            <a:r>
              <a:rPr lang="cs-CZ" altLang="cs-CZ" sz="2400" dirty="0">
                <a:latin typeface="Arial" panose="020B0604020202020204" pitchFamily="34" charset="0"/>
                <a:cs typeface="Arial" panose="020B0604020202020204" pitchFamily="34" charset="0"/>
              </a:rPr>
              <a:t>Poučené děti se v dospívání a dospělosti chovají odpovědněji</a:t>
            </a:r>
          </a:p>
          <a:p>
            <a:pPr>
              <a:lnSpc>
                <a:spcPct val="150000"/>
              </a:lnSpc>
              <a:buFontTx/>
              <a:buChar char="-"/>
            </a:pPr>
            <a:r>
              <a:rPr lang="cs-CZ" altLang="cs-CZ" sz="2400" dirty="0">
                <a:latin typeface="Arial" panose="020B0604020202020204" pitchFamily="34" charset="0"/>
                <a:cs typeface="Arial" panose="020B0604020202020204" pitchFamily="34" charset="0"/>
              </a:rPr>
              <a:t>Zvyšuje se role školy v sexuálním poučení populace ?</a:t>
            </a:r>
          </a:p>
          <a:p>
            <a:pPr>
              <a:lnSpc>
                <a:spcPct val="150000"/>
              </a:lnSpc>
              <a:buFontTx/>
              <a:buChar char="-"/>
            </a:pPr>
            <a:r>
              <a:rPr lang="cs-CZ" altLang="cs-CZ" sz="2400" dirty="0">
                <a:latin typeface="Arial" panose="020B0604020202020204" pitchFamily="34" charset="0"/>
                <a:cs typeface="Arial" panose="020B0604020202020204" pitchFamily="34" charset="0"/>
              </a:rPr>
              <a:t>Korekce nesprávných představ o STD, jejich rozšíření, prevenci a léčbě</a:t>
            </a:r>
          </a:p>
          <a:p>
            <a:pPr>
              <a:lnSpc>
                <a:spcPct val="150000"/>
              </a:lnSpc>
              <a:buFontTx/>
              <a:buChar char="-"/>
            </a:pPr>
            <a:r>
              <a:rPr lang="cs-CZ" altLang="cs-CZ" sz="2400" dirty="0">
                <a:latin typeface="Arial" panose="020B0604020202020204" pitchFamily="34" charset="0"/>
                <a:cs typeface="Arial" panose="020B0604020202020204" pitchFamily="34" charset="0"/>
              </a:rPr>
              <a:t>Prevence reprodukčních i hygienických rizik</a:t>
            </a:r>
          </a:p>
          <a:p>
            <a:pPr>
              <a:lnSpc>
                <a:spcPct val="150000"/>
              </a:lnSpc>
              <a:buFontTx/>
              <a:buChar char="-"/>
            </a:pPr>
            <a:r>
              <a:rPr lang="cs-CZ" altLang="cs-CZ" sz="2400" dirty="0">
                <a:latin typeface="Arial" panose="020B0604020202020204" pitchFamily="34" charset="0"/>
                <a:cs typeface="Arial" panose="020B0604020202020204" pitchFamily="34" charset="0"/>
              </a:rPr>
              <a:t>V reprodukčním zdraví  „Švédský paradox“ (relativně vysoký výskyt </a:t>
            </a:r>
          </a:p>
          <a:p>
            <a:pPr marL="0" indent="0">
              <a:lnSpc>
                <a:spcPct val="150000"/>
              </a:lnSpc>
              <a:buNone/>
            </a:pPr>
            <a:r>
              <a:rPr lang="cs-CZ" altLang="cs-CZ" sz="2400" dirty="0">
                <a:latin typeface="Arial" panose="020B0604020202020204" pitchFamily="34" charset="0"/>
                <a:cs typeface="Arial" panose="020B0604020202020204" pitchFamily="34" charset="0"/>
              </a:rPr>
              <a:t>   gravidity adolescentů ve Švédsku)</a:t>
            </a:r>
            <a:endParaRPr lang="en-US" altLang="cs-CZ"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478949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ovéPole 8">
            <a:extLst>
              <a:ext uri="{FF2B5EF4-FFF2-40B4-BE49-F238E27FC236}">
                <a16:creationId xmlns:a16="http://schemas.microsoft.com/office/drawing/2014/main" id="{D4CB755D-704C-4B08-A529-42F57EF8ABAA}"/>
              </a:ext>
            </a:extLst>
          </p:cNvPr>
          <p:cNvSpPr txBox="1"/>
          <p:nvPr/>
        </p:nvSpPr>
        <p:spPr>
          <a:xfrm>
            <a:off x="1774826" y="115888"/>
            <a:ext cx="8893175" cy="584200"/>
          </a:xfrm>
          <a:prstGeom prst="rect">
            <a:avLst/>
          </a:prstGeom>
          <a:noFill/>
        </p:spPr>
        <p:txBody>
          <a:bodyPr>
            <a:spAutoFit/>
          </a:bodyPr>
          <a:lstStyle/>
          <a:p>
            <a:pPr algn="ctr" eaLnBrk="1" hangingPunct="1">
              <a:defRPr/>
            </a:pPr>
            <a:r>
              <a:rPr lang="cs-CZ" sz="3200" b="1" dirty="0" err="1">
                <a:solidFill>
                  <a:srgbClr val="000050"/>
                </a:solidFill>
              </a:rPr>
              <a:t>Sources</a:t>
            </a:r>
            <a:r>
              <a:rPr lang="cs-CZ" sz="3200" b="1" dirty="0">
                <a:solidFill>
                  <a:srgbClr val="000050"/>
                </a:solidFill>
              </a:rPr>
              <a:t> </a:t>
            </a:r>
            <a:r>
              <a:rPr lang="cs-CZ" sz="3200" b="1" dirty="0" err="1">
                <a:solidFill>
                  <a:srgbClr val="000050"/>
                </a:solidFill>
              </a:rPr>
              <a:t>of</a:t>
            </a:r>
            <a:r>
              <a:rPr lang="cs-CZ" sz="3200" b="1" dirty="0">
                <a:solidFill>
                  <a:srgbClr val="000050"/>
                </a:solidFill>
              </a:rPr>
              <a:t> </a:t>
            </a:r>
            <a:r>
              <a:rPr lang="cs-CZ" sz="3200" b="1" dirty="0" err="1">
                <a:solidFill>
                  <a:srgbClr val="000050"/>
                </a:solidFill>
              </a:rPr>
              <a:t>information</a:t>
            </a:r>
            <a:r>
              <a:rPr lang="cs-CZ" sz="3200" b="1" dirty="0">
                <a:solidFill>
                  <a:srgbClr val="000050"/>
                </a:solidFill>
              </a:rPr>
              <a:t> </a:t>
            </a:r>
            <a:r>
              <a:rPr lang="cs-CZ" sz="3200" b="1" dirty="0" err="1">
                <a:solidFill>
                  <a:srgbClr val="000050"/>
                </a:solidFill>
              </a:rPr>
              <a:t>about</a:t>
            </a:r>
            <a:r>
              <a:rPr lang="cs-CZ" sz="3200" b="1" dirty="0">
                <a:solidFill>
                  <a:srgbClr val="000050"/>
                </a:solidFill>
              </a:rPr>
              <a:t> sexuality</a:t>
            </a:r>
            <a:endParaRPr lang="cs-CZ" sz="3200" b="1" u="sng" dirty="0">
              <a:solidFill>
                <a:srgbClr val="000050"/>
              </a:solidFill>
            </a:endParaRPr>
          </a:p>
        </p:txBody>
      </p:sp>
      <p:graphicFrame>
        <p:nvGraphicFramePr>
          <p:cNvPr id="2" name="Object 10">
            <a:extLst>
              <a:ext uri="{FF2B5EF4-FFF2-40B4-BE49-F238E27FC236}">
                <a16:creationId xmlns:a16="http://schemas.microsoft.com/office/drawing/2014/main" id="{56959546-4BB7-432D-BA7F-89ADD6995D45}"/>
              </a:ext>
            </a:extLst>
          </p:cNvPr>
          <p:cNvGraphicFramePr>
            <a:graphicFrameLocks/>
          </p:cNvGraphicFramePr>
          <p:nvPr/>
        </p:nvGraphicFramePr>
        <p:xfrm>
          <a:off x="2208214" y="1412876"/>
          <a:ext cx="7991475" cy="1871663"/>
        </p:xfrm>
        <a:graphic>
          <a:graphicData uri="http://schemas.openxmlformats.org/drawingml/2006/chart">
            <c:chart xmlns:c="http://schemas.openxmlformats.org/drawingml/2006/chart" xmlns:r="http://schemas.openxmlformats.org/officeDocument/2006/relationships" r:id="rId2"/>
          </a:graphicData>
        </a:graphic>
      </p:graphicFrame>
      <p:sp>
        <p:nvSpPr>
          <p:cNvPr id="8" name="Obdélník 7">
            <a:extLst>
              <a:ext uri="{FF2B5EF4-FFF2-40B4-BE49-F238E27FC236}">
                <a16:creationId xmlns:a16="http://schemas.microsoft.com/office/drawing/2014/main" id="{4F506652-52CD-4EA2-8ED4-D04BCF3D2D58}"/>
              </a:ext>
            </a:extLst>
          </p:cNvPr>
          <p:cNvSpPr/>
          <p:nvPr/>
        </p:nvSpPr>
        <p:spPr>
          <a:xfrm>
            <a:off x="2927350" y="765175"/>
            <a:ext cx="2660650" cy="477838"/>
          </a:xfrm>
          <a:prstGeom prst="rect">
            <a:avLst/>
          </a:prstGeom>
        </p:spPr>
        <p:txBody>
          <a:bodyPr>
            <a:spAutoFit/>
          </a:bodyPr>
          <a:lstStyle/>
          <a:p>
            <a:pPr eaLnBrk="1" hangingPunct="1">
              <a:defRPr/>
            </a:pPr>
            <a:r>
              <a:rPr lang="cs-CZ" sz="1400" b="1" dirty="0">
                <a:cs typeface="Arial" charset="0"/>
              </a:rPr>
              <a:t>In %</a:t>
            </a:r>
          </a:p>
          <a:p>
            <a:pPr eaLnBrk="1" hangingPunct="1">
              <a:defRPr/>
            </a:pPr>
            <a:endParaRPr lang="cs-CZ" sz="1100" b="1" dirty="0"/>
          </a:p>
        </p:txBody>
      </p:sp>
      <p:sp>
        <p:nvSpPr>
          <p:cNvPr id="12" name="Zaoblený obdélník 11">
            <a:extLst>
              <a:ext uri="{FF2B5EF4-FFF2-40B4-BE49-F238E27FC236}">
                <a16:creationId xmlns:a16="http://schemas.microsoft.com/office/drawing/2014/main" id="{457353AD-729F-4D24-81E9-23B0C2817164}"/>
              </a:ext>
            </a:extLst>
          </p:cNvPr>
          <p:cNvSpPr/>
          <p:nvPr/>
        </p:nvSpPr>
        <p:spPr>
          <a:xfrm>
            <a:off x="3143251" y="1341439"/>
            <a:ext cx="1008063" cy="288925"/>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algn="ctr" eaLnBrk="1" hangingPunct="1">
              <a:defRPr/>
            </a:pPr>
            <a:r>
              <a:rPr lang="cs-CZ" dirty="0"/>
              <a:t>MEN</a:t>
            </a:r>
          </a:p>
        </p:txBody>
      </p:sp>
      <p:pic>
        <p:nvPicPr>
          <p:cNvPr id="47110" name="Obrázek 9">
            <a:extLst>
              <a:ext uri="{FF2B5EF4-FFF2-40B4-BE49-F238E27FC236}">
                <a16:creationId xmlns:a16="http://schemas.microsoft.com/office/drawing/2014/main" id="{361CBCB5-0ED0-430F-A2B8-61B37DEE51F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79651" y="3500438"/>
            <a:ext cx="7908925" cy="266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Zaoblený obdélník 12">
            <a:extLst>
              <a:ext uri="{FF2B5EF4-FFF2-40B4-BE49-F238E27FC236}">
                <a16:creationId xmlns:a16="http://schemas.microsoft.com/office/drawing/2014/main" id="{72FCCF16-BE3E-443D-AEB7-ADB2AB27CC42}"/>
              </a:ext>
            </a:extLst>
          </p:cNvPr>
          <p:cNvSpPr/>
          <p:nvPr/>
        </p:nvSpPr>
        <p:spPr>
          <a:xfrm>
            <a:off x="3143251" y="3573464"/>
            <a:ext cx="1152525" cy="288925"/>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algn="ctr" eaLnBrk="1" hangingPunct="1">
              <a:defRPr/>
            </a:pPr>
            <a:r>
              <a:rPr lang="cs-CZ" dirty="0"/>
              <a:t>WOMEN</a:t>
            </a:r>
          </a:p>
        </p:txBody>
      </p:sp>
    </p:spTree>
  </p:cSld>
  <p:clrMapOvr>
    <a:masterClrMapping/>
  </p:clrMapOvr>
  <p:transition spd="slow">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29B9CF8-9230-4980-960A-AB84856D0D73}"/>
              </a:ext>
            </a:extLst>
          </p:cNvPr>
          <p:cNvSpPr>
            <a:spLocks noGrp="1"/>
          </p:cNvSpPr>
          <p:nvPr>
            <p:ph type="title"/>
          </p:nvPr>
        </p:nvSpPr>
        <p:spPr/>
        <p:txBody>
          <a:bodyPr>
            <a:normAutofit/>
          </a:bodyPr>
          <a:lstStyle/>
          <a:p>
            <a:pPr algn="ctr"/>
            <a:r>
              <a:rPr lang="cs-CZ" sz="2400" b="1" dirty="0">
                <a:latin typeface="Arial" panose="020B0604020202020204" pitchFamily="34" charset="0"/>
                <a:cs typeface="Arial" panose="020B0604020202020204" pitchFamily="34" charset="0"/>
              </a:rPr>
              <a:t>Problematika sexuálních menšin</a:t>
            </a:r>
          </a:p>
        </p:txBody>
      </p:sp>
      <p:sp>
        <p:nvSpPr>
          <p:cNvPr id="3" name="Zástupný obsah 2">
            <a:extLst>
              <a:ext uri="{FF2B5EF4-FFF2-40B4-BE49-F238E27FC236}">
                <a16:creationId xmlns:a16="http://schemas.microsoft.com/office/drawing/2014/main" id="{5B0744C2-15C9-4398-8083-D5332F83A1F0}"/>
              </a:ext>
            </a:extLst>
          </p:cNvPr>
          <p:cNvSpPr>
            <a:spLocks noGrp="1"/>
          </p:cNvSpPr>
          <p:nvPr>
            <p:ph idx="1"/>
          </p:nvPr>
        </p:nvSpPr>
        <p:spPr/>
        <p:txBody>
          <a:bodyPr>
            <a:normAutofit fontScale="77500" lnSpcReduction="20000"/>
          </a:bodyPr>
          <a:lstStyle/>
          <a:p>
            <a:pPr algn="just">
              <a:lnSpc>
                <a:spcPct val="150000"/>
              </a:lnSpc>
              <a:spcAft>
                <a:spcPts val="0"/>
              </a:spcAft>
            </a:pPr>
            <a:r>
              <a:rPr lang="cs-CZ" dirty="0">
                <a:latin typeface="Arial" panose="020B0604020202020204" pitchFamily="34" charset="0"/>
                <a:ea typeface="Segoe UI Emoji" panose="020B0502040204020203" pitchFamily="34" charset="0"/>
                <a:cs typeface="Arial" panose="020B0604020202020204" pitchFamily="34" charset="0"/>
              </a:rPr>
              <a:t>Několik málo procent gayů a lesbiček, nebo ještě podstatně menší počet osob transsexuálních, v poslední době i intersexuálních, zaujímá dnes v mainstreamových debatách v masmédiích prostor zcela neúměrný svému skutečnému sociálnímu významu. </a:t>
            </a:r>
          </a:p>
          <a:p>
            <a:pPr algn="just">
              <a:lnSpc>
                <a:spcPct val="150000"/>
              </a:lnSpc>
              <a:spcAft>
                <a:spcPts val="0"/>
              </a:spcAft>
            </a:pPr>
            <a:r>
              <a:rPr lang="cs-CZ" dirty="0">
                <a:latin typeface="Arial" panose="020B0604020202020204" pitchFamily="34" charset="0"/>
                <a:ea typeface="Segoe UI Emoji" panose="020B0502040204020203" pitchFamily="34" charset="0"/>
                <a:cs typeface="Arial" panose="020B0604020202020204" pitchFamily="34" charset="0"/>
              </a:rPr>
              <a:t>Jistě je třeba dbát na racionální informace i v této oblasti. Nicméně platí,                že většina lidí se s problémy těchto menšin téměř nikdy nesetká. </a:t>
            </a:r>
          </a:p>
          <a:p>
            <a:pPr algn="just">
              <a:lnSpc>
                <a:spcPct val="150000"/>
              </a:lnSpc>
              <a:spcAft>
                <a:spcPts val="0"/>
              </a:spcAft>
            </a:pPr>
            <a:r>
              <a:rPr lang="cs-CZ" dirty="0">
                <a:latin typeface="Arial" panose="020B0604020202020204" pitchFamily="34" charset="0"/>
                <a:ea typeface="Segoe UI Emoji" panose="020B0502040204020203" pitchFamily="34" charset="0"/>
                <a:cs typeface="Arial" panose="020B0604020202020204" pitchFamily="34" charset="0"/>
              </a:rPr>
              <a:t>A tak působí velice bizarně, když se dětem mají nabízet pohádky na téma homosexuálních vztahů princů a princezen, a to jako součást sexuální výchovy. </a:t>
            </a:r>
          </a:p>
          <a:p>
            <a:endParaRPr lang="cs-CZ" dirty="0"/>
          </a:p>
        </p:txBody>
      </p:sp>
    </p:spTree>
    <p:extLst>
      <p:ext uri="{BB962C8B-B14F-4D97-AF65-F5344CB8AC3E}">
        <p14:creationId xmlns:p14="http://schemas.microsoft.com/office/powerpoint/2010/main" val="34088903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0805DAC-5527-40DE-AA0D-2D09E452B596}"/>
              </a:ext>
            </a:extLst>
          </p:cNvPr>
          <p:cNvSpPr>
            <a:spLocks noGrp="1"/>
          </p:cNvSpPr>
          <p:nvPr>
            <p:ph type="title"/>
          </p:nvPr>
        </p:nvSpPr>
        <p:spPr/>
        <p:txBody>
          <a:bodyPr/>
          <a:lstStyle/>
          <a:p>
            <a:pPr algn="ctr"/>
            <a:r>
              <a:rPr lang="cs-CZ" b="1" dirty="0">
                <a:latin typeface="Arial" panose="020B0604020202020204" pitchFamily="34" charset="0"/>
                <a:cs typeface="Arial" panose="020B0604020202020204" pitchFamily="34" charset="0"/>
              </a:rPr>
              <a:t>   </a:t>
            </a:r>
            <a:r>
              <a:rPr lang="cs-CZ" sz="2400" b="1" dirty="0">
                <a:latin typeface="Arial" panose="020B0604020202020204" pitchFamily="34" charset="0"/>
                <a:cs typeface="Arial" panose="020B0604020202020204" pitchFamily="34" charset="0"/>
              </a:rPr>
              <a:t>Sexuální minority A</a:t>
            </a:r>
            <a:endParaRPr lang="cs-CZ" b="1" dirty="0">
              <a:latin typeface="Arial" panose="020B0604020202020204" pitchFamily="34" charset="0"/>
              <a:cs typeface="Arial" panose="020B0604020202020204" pitchFamily="34" charset="0"/>
            </a:endParaRPr>
          </a:p>
        </p:txBody>
      </p:sp>
      <p:sp>
        <p:nvSpPr>
          <p:cNvPr id="3" name="Zástupný obsah 2">
            <a:extLst>
              <a:ext uri="{FF2B5EF4-FFF2-40B4-BE49-F238E27FC236}">
                <a16:creationId xmlns:a16="http://schemas.microsoft.com/office/drawing/2014/main" id="{207DF81C-9349-4172-ACAC-5C727E61CB68}"/>
              </a:ext>
            </a:extLst>
          </p:cNvPr>
          <p:cNvSpPr>
            <a:spLocks noGrp="1"/>
          </p:cNvSpPr>
          <p:nvPr>
            <p:ph idx="1"/>
          </p:nvPr>
        </p:nvSpPr>
        <p:spPr/>
        <p:txBody>
          <a:bodyPr>
            <a:normAutofit lnSpcReduction="10000"/>
          </a:bodyPr>
          <a:lstStyle/>
          <a:p>
            <a:endParaRPr lang="cs-CZ" dirty="0"/>
          </a:p>
          <a:p>
            <a:pPr marL="0" indent="0">
              <a:buNone/>
            </a:pPr>
            <a:r>
              <a:rPr lang="cs-CZ" b="1" dirty="0"/>
              <a:t>Homosexualita:</a:t>
            </a:r>
            <a:r>
              <a:rPr lang="cs-CZ" dirty="0"/>
              <a:t> po </a:t>
            </a:r>
            <a:r>
              <a:rPr lang="cs-CZ" dirty="0" err="1"/>
              <a:t>odmecinalizování</a:t>
            </a:r>
            <a:r>
              <a:rPr lang="cs-CZ" dirty="0"/>
              <a:t> a registrovaném partnerství má pokračovat „</a:t>
            </a:r>
            <a:r>
              <a:rPr lang="cs-CZ" dirty="0" err="1"/>
              <a:t>heterosexualizace</a:t>
            </a:r>
            <a:r>
              <a:rPr lang="cs-CZ" dirty="0"/>
              <a:t> homosexuality“ (manželství, adopce). Nesouhlasíme s tím, že jde o sociálně a eticky neutrální krok ve smyslu „</a:t>
            </a:r>
            <a:r>
              <a:rPr lang="cs-CZ" dirty="0" err="1"/>
              <a:t>postpravdivé</a:t>
            </a:r>
            <a:r>
              <a:rPr lang="cs-CZ" dirty="0"/>
              <a:t> modernizace společnosti“. </a:t>
            </a:r>
          </a:p>
          <a:p>
            <a:pPr marL="0" indent="0">
              <a:buNone/>
            </a:pPr>
            <a:r>
              <a:rPr lang="cs-CZ" dirty="0"/>
              <a:t>   Jde o výrazný krok ve smyslu GNP („Gender </a:t>
            </a:r>
            <a:r>
              <a:rPr lang="cs-CZ" dirty="0" err="1"/>
              <a:t>Neutral</a:t>
            </a:r>
            <a:r>
              <a:rPr lang="cs-CZ" dirty="0"/>
              <a:t> </a:t>
            </a:r>
            <a:r>
              <a:rPr lang="cs-CZ" dirty="0" err="1"/>
              <a:t>Parenting</a:t>
            </a:r>
            <a:r>
              <a:rPr lang="cs-CZ" dirty="0"/>
              <a:t>“), jehož důsledky nikdo neumí předvídat.</a:t>
            </a:r>
          </a:p>
          <a:p>
            <a:pPr marL="0" indent="0">
              <a:buNone/>
            </a:pPr>
            <a:r>
              <a:rPr lang="cs-CZ" dirty="0"/>
              <a:t>    Je zajímavé, že státy, které tento princip již legalizovaly, mlčí o vlivu takové legislativní úpravy („rodič 1, rodič 2“, konec „tatínků“ a „maminek“)již přijaly. Mlčí i odborná veřejnost s výjimkou radikálních propagátorů této „modernizace“.</a:t>
            </a:r>
          </a:p>
        </p:txBody>
      </p:sp>
    </p:spTree>
    <p:extLst>
      <p:ext uri="{BB962C8B-B14F-4D97-AF65-F5344CB8AC3E}">
        <p14:creationId xmlns:p14="http://schemas.microsoft.com/office/powerpoint/2010/main" val="4189118137"/>
      </p:ext>
    </p:extLst>
  </p:cSld>
  <p:clrMapOvr>
    <a:masterClrMapping/>
  </p:clrMapOvr>
</p:sld>
</file>

<file path=ppt/theme/theme1.xml><?xml version="1.0" encoding="utf-8"?>
<a:theme xmlns:a="http://schemas.openxmlformats.org/drawingml/2006/main" name="Motiv Office">
  <a:themeElements>
    <a:clrScheme name="Technický">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Kancelář">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538</TotalTime>
  <Words>795</Words>
  <Application>Microsoft Office PowerPoint</Application>
  <PresentationFormat>Širokoúhlá obrazovka</PresentationFormat>
  <Paragraphs>169</Paragraphs>
  <Slides>22</Slides>
  <Notes>2</Notes>
  <HiddenSlides>0</HiddenSlides>
  <MMClips>0</MMClips>
  <ScaleCrop>false</ScaleCrop>
  <HeadingPairs>
    <vt:vector size="6" baseType="variant">
      <vt:variant>
        <vt:lpstr>Použitá písma</vt:lpstr>
      </vt:variant>
      <vt:variant>
        <vt:i4>5</vt:i4>
      </vt:variant>
      <vt:variant>
        <vt:lpstr>Motiv</vt:lpstr>
      </vt:variant>
      <vt:variant>
        <vt:i4>1</vt:i4>
      </vt:variant>
      <vt:variant>
        <vt:lpstr>Nadpisy snímků</vt:lpstr>
      </vt:variant>
      <vt:variant>
        <vt:i4>22</vt:i4>
      </vt:variant>
    </vt:vector>
  </HeadingPairs>
  <TitlesOfParts>
    <vt:vector size="28" baseType="lpstr">
      <vt:lpstr>Arial</vt:lpstr>
      <vt:lpstr>Calibri</vt:lpstr>
      <vt:lpstr>Calibri Light</vt:lpstr>
      <vt:lpstr>Geneva</vt:lpstr>
      <vt:lpstr>Times New Roman</vt:lpstr>
      <vt:lpstr>Motiv Office</vt:lpstr>
      <vt:lpstr>Aktuální problémy v sexu a příbuzných oblastech</vt:lpstr>
      <vt:lpstr>Kontroverzní témata</vt:lpstr>
      <vt:lpstr>Prezentace aplikace PowerPoint</vt:lpstr>
      <vt:lpstr>Contemporary Treatment of Sexual Dysfunction: Reexamining the Biopsychosocial Model</vt:lpstr>
      <vt:lpstr>Prezentace aplikace PowerPoint</vt:lpstr>
      <vt:lpstr>Pozitiva otevřené sexuální výchovy</vt:lpstr>
      <vt:lpstr>Prezentace aplikace PowerPoint</vt:lpstr>
      <vt:lpstr>Problematika sexuálních menšin</vt:lpstr>
      <vt:lpstr>   Sexuální minority A</vt:lpstr>
      <vt:lpstr>   Sexuální minority B</vt:lpstr>
      <vt:lpstr>Transsexualita</vt:lpstr>
      <vt:lpstr>Postoj aktivistů LGBTI k odborníkům specifický „newspeak“, pseudověda</vt:lpstr>
      <vt:lpstr>Propagandistické rozvolňování dichotomie pohlaví  „genderismus“</vt:lpstr>
      <vt:lpstr>Desítky až stovky různých „genderů“  jaké to přinese problémy? </vt:lpstr>
      <vt:lpstr>Příklad – Rakousko 2009</vt:lpstr>
      <vt:lpstr>Příklad – Německo 2011</vt:lpstr>
      <vt:lpstr>Příklad – Švédsko 2012</vt:lpstr>
      <vt:lpstr>Příklad – Argentina 2012</vt:lpstr>
      <vt:lpstr>Intersexualita Jedinci s neurčitým,  nebo chybně určeným pohlavím </vt:lpstr>
      <vt:lpstr>Relativizace sexuální role  - extrémní genderismus</vt:lpstr>
      <vt:lpstr>Pozitivní perspektivy  v postmoderní době</vt:lpstr>
      <vt:lpstr>Prezentace aplikace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Kontroverze v současné sexuologii</dc:title>
  <dc:creator>Jaroslav Zverina</dc:creator>
  <cp:lastModifiedBy>michaela.urbanova@uzs.cz</cp:lastModifiedBy>
  <cp:revision>35</cp:revision>
  <dcterms:created xsi:type="dcterms:W3CDTF">2016-10-17T16:29:58Z</dcterms:created>
  <dcterms:modified xsi:type="dcterms:W3CDTF">2019-10-11T07:14:33Z</dcterms:modified>
</cp:coreProperties>
</file>