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91" r:id="rId3"/>
    <p:sldId id="306" r:id="rId4"/>
    <p:sldId id="307" r:id="rId5"/>
    <p:sldId id="309" r:id="rId6"/>
    <p:sldId id="308" r:id="rId7"/>
    <p:sldId id="299" r:id="rId8"/>
  </p:sldIdLst>
  <p:sldSz cx="9144000" cy="6858000" type="screen4x3"/>
  <p:notesSz cx="6735763" cy="98663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587" autoAdjust="0"/>
  </p:normalViewPr>
  <p:slideViewPr>
    <p:cSldViewPr>
      <p:cViewPr varScale="1">
        <p:scale>
          <a:sx n="59" d="100"/>
          <a:sy n="5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1EF156-C696-473C-9986-2066CB91B33E}" type="datetimeFigureOut">
              <a:rPr lang="cs-CZ" smtClean="0"/>
              <a:t>13.10.2019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07BBD-FE00-4AEF-AF43-95E380CC25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9121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3B8712-1D99-4D59-9AB5-5A7CAD0E85F0}" type="datetimeFigureOut">
              <a:rPr lang="cs-CZ" smtClean="0"/>
              <a:t>13.10.2019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88F4B1-00A9-48DA-A216-3A299583DB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0009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8F4B1-00A9-48DA-A216-3A299583DBDC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89262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8F4B1-00A9-48DA-A216-3A299583DBDC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7005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8F4B1-00A9-48DA-A216-3A299583DBDC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12237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8F4B1-00A9-48DA-A216-3A299583DBDC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4525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8F4B1-00A9-48DA-A216-3A299583DBDC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61072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88F4B1-00A9-48DA-A216-3A299583DBDC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1018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35578-204F-4C35-9E35-68CB0012369D}" type="datetimeFigureOut">
              <a:rPr lang="cs-CZ" smtClean="0"/>
              <a:pPr/>
              <a:t>13.10.2019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8901-3175-4E78-B6BA-517D11DA728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35578-204F-4C35-9E35-68CB0012369D}" type="datetimeFigureOut">
              <a:rPr lang="cs-CZ" smtClean="0"/>
              <a:pPr/>
              <a:t>13.10.2019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8901-3175-4E78-B6BA-517D11DA728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35578-204F-4C35-9E35-68CB0012369D}" type="datetimeFigureOut">
              <a:rPr lang="cs-CZ" smtClean="0"/>
              <a:pPr/>
              <a:t>13.10.2019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8901-3175-4E78-B6BA-517D11DA728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35578-204F-4C35-9E35-68CB0012369D}" type="datetimeFigureOut">
              <a:rPr lang="cs-CZ" smtClean="0"/>
              <a:pPr/>
              <a:t>13.10.2019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8901-3175-4E78-B6BA-517D11DA728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35578-204F-4C35-9E35-68CB0012369D}" type="datetimeFigureOut">
              <a:rPr lang="cs-CZ" smtClean="0"/>
              <a:pPr/>
              <a:t>13.10.2019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8901-3175-4E78-B6BA-517D11DA728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35578-204F-4C35-9E35-68CB0012369D}" type="datetimeFigureOut">
              <a:rPr lang="cs-CZ" smtClean="0"/>
              <a:pPr/>
              <a:t>13.10.2019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8901-3175-4E78-B6BA-517D11DA728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35578-204F-4C35-9E35-68CB0012369D}" type="datetimeFigureOut">
              <a:rPr lang="cs-CZ" smtClean="0"/>
              <a:pPr/>
              <a:t>13.10.2019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8901-3175-4E78-B6BA-517D11DA728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35578-204F-4C35-9E35-68CB0012369D}" type="datetimeFigureOut">
              <a:rPr lang="cs-CZ" smtClean="0"/>
              <a:pPr/>
              <a:t>13.10.2019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8901-3175-4E78-B6BA-517D11DA728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35578-204F-4C35-9E35-68CB0012369D}" type="datetimeFigureOut">
              <a:rPr lang="cs-CZ" smtClean="0"/>
              <a:pPr/>
              <a:t>13.10.2019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8901-3175-4E78-B6BA-517D11DA728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35578-204F-4C35-9E35-68CB0012369D}" type="datetimeFigureOut">
              <a:rPr lang="cs-CZ" smtClean="0"/>
              <a:pPr/>
              <a:t>13.10.2019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8901-3175-4E78-B6BA-517D11DA728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35578-204F-4C35-9E35-68CB0012369D}" type="datetimeFigureOut">
              <a:rPr lang="cs-CZ" smtClean="0"/>
              <a:pPr/>
              <a:t>13.10.2019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58901-3175-4E78-B6BA-517D11DA728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35578-204F-4C35-9E35-68CB0012369D}" type="datetimeFigureOut">
              <a:rPr lang="cs-CZ" smtClean="0"/>
              <a:pPr/>
              <a:t>13.10.2019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58901-3175-4E78-B6BA-517D11DA728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://www.kprofesijinak.cz/" TargetMode="Externa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mailto:vit.jasek@uzs.cz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85720" y="1628506"/>
            <a:ext cx="8534752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3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Role škol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3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s systému dalšího vzdělávání a rekvalifikací</a:t>
            </a:r>
            <a:endParaRPr lang="cs-CZ" sz="3200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3600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		</a:t>
            </a:r>
            <a:r>
              <a:rPr kumimoji="0" lang="cs-C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15. říjen 2019</a:t>
            </a:r>
            <a:endParaRPr kumimoji="0" lang="cs-CZ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LOGO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152" y="6182444"/>
            <a:ext cx="1394552" cy="4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106488" y="1194487"/>
            <a:ext cx="6931024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400" dirty="0" smtClean="0"/>
              <a:t>Důležitost vzdělávání a celoživotního učení neustále roste – zvláště s</a:t>
            </a:r>
            <a:r>
              <a:rPr lang="cs-CZ" sz="2400" dirty="0" smtClean="0">
                <a:ea typeface="Calibri" pitchFamily="34" charset="0"/>
                <a:cs typeface="Arial" pitchFamily="34" charset="0"/>
              </a:rPr>
              <a:t> nástupem průmyslu 4.0.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400" dirty="0" smtClean="0">
                <a:ea typeface="Calibri" pitchFamily="34" charset="0"/>
                <a:cs typeface="Arial" pitchFamily="34" charset="0"/>
              </a:rPr>
              <a:t>Na trhu práce nejsou volní lidé, kteří by uměli to, co firmy potřebují.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400" dirty="0">
                <a:ea typeface="Calibri" pitchFamily="34" charset="0"/>
                <a:cs typeface="Arial" pitchFamily="34" charset="0"/>
              </a:rPr>
              <a:t>C</a:t>
            </a:r>
            <a:r>
              <a:rPr lang="cs-CZ" sz="2400" dirty="0" smtClean="0">
                <a:ea typeface="Calibri" pitchFamily="34" charset="0"/>
                <a:cs typeface="Arial" pitchFamily="34" charset="0"/>
              </a:rPr>
              <a:t>eloživotní učení se stává nutností profesní uplatnitelnosti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400" dirty="0" smtClean="0">
                <a:ea typeface="Calibri" pitchFamily="34" charset="0"/>
                <a:cs typeface="Arial" pitchFamily="34" charset="0"/>
              </a:rPr>
              <a:t>Současný systém dalšího vzdělávání neodpovídá zcela potřebám trhu práce</a:t>
            </a:r>
            <a:endParaRPr lang="cs-CZ" sz="4400" dirty="0">
              <a:ea typeface="Calibri" pitchFamily="34" charset="0"/>
              <a:cs typeface="Arial" pitchFamily="34" charset="0"/>
            </a:endParaRPr>
          </a:p>
        </p:txBody>
      </p:sp>
      <p:pic>
        <p:nvPicPr>
          <p:cNvPr id="8" name="Picture 3" descr="LOGO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152" y="6182444"/>
            <a:ext cx="1394552" cy="4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066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83568" y="846138"/>
            <a:ext cx="7632848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400" dirty="0" smtClean="0"/>
              <a:t>Naše organizace se rozhodla aktivně zapojit do projektu MPSV s názvem </a:t>
            </a:r>
            <a:r>
              <a:rPr lang="cs-CZ" sz="2400" b="1" dirty="0" smtClean="0"/>
              <a:t>KVASAR,</a:t>
            </a:r>
            <a:r>
              <a:rPr lang="cs-CZ" sz="2400" dirty="0" smtClean="0"/>
              <a:t> jehož cílem je zásadně inovovat systém rekvalifikací.</a:t>
            </a:r>
          </a:p>
          <a:p>
            <a:pPr marL="979488" lvl="1" indent="-358775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400" dirty="0" smtClean="0"/>
              <a:t>Modularizace vzdělávání</a:t>
            </a:r>
          </a:p>
          <a:p>
            <a:pPr marL="979488" lvl="1" indent="-358775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400" dirty="0" smtClean="0"/>
              <a:t>Kvalitní vstupní diagnostika</a:t>
            </a:r>
          </a:p>
          <a:p>
            <a:pPr marL="979488" lvl="1" indent="-358775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400" dirty="0" smtClean="0"/>
              <a:t>Poradenství</a:t>
            </a:r>
          </a:p>
          <a:p>
            <a:pPr marL="979488" lvl="1" indent="-358775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400" dirty="0" smtClean="0">
                <a:ea typeface="Calibri" pitchFamily="34" charset="0"/>
                <a:cs typeface="Arial" pitchFamily="34" charset="0"/>
              </a:rPr>
              <a:t>Sblížení požadavků zaměstnavatelů s nabídkou vzdělavatelů</a:t>
            </a:r>
            <a:endParaRPr lang="cs-CZ" sz="4400" dirty="0">
              <a:ea typeface="Calibri" pitchFamily="34" charset="0"/>
              <a:cs typeface="Arial" pitchFamily="34" charset="0"/>
            </a:endParaRPr>
          </a:p>
        </p:txBody>
      </p:sp>
      <p:pic>
        <p:nvPicPr>
          <p:cNvPr id="8" name="Picture 3" descr="LOGO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152" y="6182444"/>
            <a:ext cx="1394552" cy="4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7376" y="1600200"/>
            <a:ext cx="4429730" cy="2502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542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13152" y="1002241"/>
            <a:ext cx="7632848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400" dirty="0" smtClean="0"/>
              <a:t>Školy by mohly a měly být nositeli vzdělanosti v regionech.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400" dirty="0" smtClean="0"/>
              <a:t>Řada </a:t>
            </a:r>
            <a:r>
              <a:rPr lang="cs-CZ" sz="2400" dirty="0"/>
              <a:t>škol </a:t>
            </a:r>
            <a:r>
              <a:rPr lang="cs-CZ" sz="2400" dirty="0" smtClean="0"/>
              <a:t>už je Autorizovanými osobami </a:t>
            </a:r>
            <a:r>
              <a:rPr lang="cs-CZ" sz="2400" dirty="0"/>
              <a:t>NSK a má </a:t>
            </a:r>
            <a:r>
              <a:rPr lang="cs-CZ" sz="2400" dirty="0" smtClean="0"/>
              <a:t>vytvořeny </a:t>
            </a:r>
            <a:r>
              <a:rPr lang="cs-CZ" sz="2400" dirty="0"/>
              <a:t>vzdělávací </a:t>
            </a:r>
            <a:r>
              <a:rPr lang="cs-CZ" sz="2400" dirty="0" smtClean="0"/>
              <a:t>programy.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cs-CZ" sz="2400" dirty="0" smtClean="0"/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400" dirty="0" smtClean="0"/>
              <a:t>Školy mají odbornost, zkušenost i vhodné prostředí pro realizaci dalšího vzdělávání a rekvalifikací.</a:t>
            </a:r>
          </a:p>
        </p:txBody>
      </p:sp>
      <p:pic>
        <p:nvPicPr>
          <p:cNvPr id="8" name="Picture 3" descr="LOGO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152" y="6182444"/>
            <a:ext cx="1394552" cy="4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4208" y="2420888"/>
            <a:ext cx="1224136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7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 descr="LOGO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152" y="6182444"/>
            <a:ext cx="1394552" cy="4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914282" y="384473"/>
            <a:ext cx="59766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ts val="1200"/>
              </a:spcBef>
            </a:pPr>
            <a:r>
              <a:rPr lang="cs-CZ" sz="2400" b="1" dirty="0" smtClean="0"/>
              <a:t>Co Vám může účast v projektu přinést?</a:t>
            </a:r>
          </a:p>
        </p:txBody>
      </p:sp>
      <p:sp>
        <p:nvSpPr>
          <p:cNvPr id="5" name="Obdélník 4"/>
          <p:cNvSpPr/>
          <p:nvPr/>
        </p:nvSpPr>
        <p:spPr>
          <a:xfrm>
            <a:off x="914282" y="1007007"/>
            <a:ext cx="7425952" cy="4560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cs-CZ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Možnost účastnit se setkání se zaměstnavateli v </a:t>
            </a:r>
            <a:r>
              <a:rPr 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krajích,  </a:t>
            </a:r>
            <a:r>
              <a:rPr lang="cs-CZ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společně vytvořit modulární vzdělávací </a:t>
            </a:r>
            <a:r>
              <a:rPr 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programy a ověřit je v praxi.</a:t>
            </a:r>
            <a:endParaRPr lang="cs-CZ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cs-CZ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Možnost podílet se na tvorbě nového diagnostického nástroje, který ulehčí zájemcům o rekvalifikaci její průběh díky cílenému </a:t>
            </a:r>
            <a:r>
              <a:rPr 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výběru </a:t>
            </a:r>
            <a:r>
              <a:rPr lang="cs-CZ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těch modulů, které </a:t>
            </a:r>
            <a:r>
              <a:rPr 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potřebuje. </a:t>
            </a:r>
            <a:endParaRPr lang="cs-CZ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cs-CZ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Možnost stát u zrodu regionálních center sestávajících se z metodiků a koordinátorů spolupracujících se zástupci zaměstnavatelů při zacílení dalšího </a:t>
            </a:r>
            <a:r>
              <a:rPr 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vzdělávání/rekvalifikací.</a:t>
            </a:r>
            <a:endParaRPr lang="cs-CZ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cs-CZ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Možnost získat metodickou podporu při procesu udělování akreditace rekvalifikačních programů a tím umožnit rozšíření nabídky vzdělávacích služeb. </a:t>
            </a:r>
            <a:endParaRPr lang="cs-CZ" dirty="0" smtClean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cs-CZ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Možnost získat </a:t>
            </a:r>
            <a:r>
              <a:rPr lang="cs-CZ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podporu při propojování na konkrétní zaměstnavatele zajišťující praktickou část rekvalifikace.</a:t>
            </a:r>
            <a:endParaRPr lang="cs-CZ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23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799692" y="1124199"/>
            <a:ext cx="59766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ts val="1200"/>
              </a:spcBef>
            </a:pPr>
            <a:r>
              <a:rPr lang="cs-CZ" sz="2400" dirty="0" smtClean="0"/>
              <a:t>Budeme rádi, když se do projektu zapojíte</a:t>
            </a:r>
          </a:p>
        </p:txBody>
      </p:sp>
      <p:pic>
        <p:nvPicPr>
          <p:cNvPr id="8" name="Picture 3" descr="LOGO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152" y="6182444"/>
            <a:ext cx="1394552" cy="4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123728" y="2218649"/>
            <a:ext cx="532859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ts val="1200"/>
              </a:spcBef>
            </a:pPr>
            <a:r>
              <a:rPr lang="cs-CZ" sz="4400" dirty="0" smtClean="0">
                <a:hlinkClick r:id="rId5"/>
              </a:rPr>
              <a:t>www.kprofesijinak.cz</a:t>
            </a:r>
            <a:endParaRPr lang="cs-CZ" sz="4400" dirty="0" smtClean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59832" y="3464091"/>
            <a:ext cx="3456384" cy="1952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56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ovéPole 7"/>
          <p:cNvSpPr txBox="1"/>
          <p:nvPr/>
        </p:nvSpPr>
        <p:spPr>
          <a:xfrm>
            <a:off x="2195736" y="2488541"/>
            <a:ext cx="48933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Děkuji Vám za pozornost !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4388768" y="4423321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Vít </a:t>
            </a:r>
            <a:r>
              <a:rPr lang="cs-CZ" dirty="0" err="1"/>
              <a:t>Jásek</a:t>
            </a:r>
            <a:endParaRPr lang="cs-CZ" dirty="0"/>
          </a:p>
          <a:p>
            <a:r>
              <a:rPr lang="cs-CZ" dirty="0"/>
              <a:t>výkonný ředitel UZS ČR </a:t>
            </a:r>
            <a:r>
              <a:rPr lang="cs-CZ" dirty="0">
                <a:hlinkClick r:id="rId4"/>
              </a:rPr>
              <a:t>vit.jasek@uzs.cz</a:t>
            </a:r>
            <a:r>
              <a:rPr lang="cs-CZ" dirty="0"/>
              <a:t> </a:t>
            </a:r>
            <a:endParaRPr lang="en-AU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362" y="779463"/>
            <a:ext cx="7915275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01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2050</TotalTime>
  <Words>258</Words>
  <Application>Microsoft Office PowerPoint</Application>
  <PresentationFormat>Předvádění na obrazovce (4:3)</PresentationFormat>
  <Paragraphs>37</Paragraphs>
  <Slides>7</Slides>
  <Notes>6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2" baseType="lpstr">
      <vt:lpstr>Arial</vt:lpstr>
      <vt:lpstr>Calibri</vt:lpstr>
      <vt:lpstr>Symbol</vt:lpstr>
      <vt:lpstr>Times New Roman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Iveta</dc:creator>
  <cp:lastModifiedBy>Vít Jásek</cp:lastModifiedBy>
  <cp:revision>131</cp:revision>
  <cp:lastPrinted>2017-05-23T10:52:03Z</cp:lastPrinted>
  <dcterms:created xsi:type="dcterms:W3CDTF">2010-06-14T16:48:33Z</dcterms:created>
  <dcterms:modified xsi:type="dcterms:W3CDTF">2019-10-13T17:14:43Z</dcterms:modified>
</cp:coreProperties>
</file>