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66" r:id="rId5"/>
    <p:sldId id="261" r:id="rId6"/>
    <p:sldId id="262" r:id="rId7"/>
    <p:sldId id="260" r:id="rId8"/>
    <p:sldId id="263" r:id="rId9"/>
    <p:sldId id="265" r:id="rId10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9C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2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084A3AD-021B-42A6-8AC7-2DA8CF7A41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CBC579E-A6DF-4EE5-B92A-8B9292E0F0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6A188A8-5E6F-4490-B2A9-45A56ADD5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94F5-5268-4BDD-88CD-321BF2A5076A}" type="datetimeFigureOut">
              <a:rPr lang="cs-CZ" smtClean="0"/>
              <a:t>11.10.2019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225D214-5B50-42F1-A174-66AD6CB8E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523207A-E21F-4BC3-A87E-A1425E1FF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A32B4-877F-4B02-94D8-6CD6A25C8B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0803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F771086-54AC-4F38-BA6B-CBF3A983E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C8AFB0C3-73A7-4C75-B994-92FF0BC45A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8B81B5E-51DB-479F-A87F-F0BE3C508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94F5-5268-4BDD-88CD-321BF2A5076A}" type="datetimeFigureOut">
              <a:rPr lang="cs-CZ" smtClean="0"/>
              <a:t>11.10.2019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E9DA4A6-BB46-4E5F-8EC2-36EC4246A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BE411AE-86AB-4396-9C32-F8906FBA6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A32B4-877F-4B02-94D8-6CD6A25C8B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843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17F23788-1005-45EE-9965-C52794BC2C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888B42FC-070B-4F65-A1D5-38EA0A6036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C3FE0F3-E856-46A2-8791-B6EDBF5DE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94F5-5268-4BDD-88CD-321BF2A5076A}" type="datetimeFigureOut">
              <a:rPr lang="cs-CZ" smtClean="0"/>
              <a:t>11.10.2019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9AC4E17-17CB-446A-A6FF-BEB9C0F4B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3F15DF6-66CC-4DE3-89E6-C0D752559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A32B4-877F-4B02-94D8-6CD6A25C8B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598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4FDA733-339F-4627-B1A4-D6EC6F2B4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1B11FBF-E22E-4367-8947-C4B7BF4F6D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CAE7B23-C8FC-4544-B52C-87A36935B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94F5-5268-4BDD-88CD-321BF2A5076A}" type="datetimeFigureOut">
              <a:rPr lang="cs-CZ" smtClean="0"/>
              <a:t>11.10.2019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591396B-7B88-42F3-99BD-D70B9CD26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552B689-5175-475D-ABF1-E44CA05B3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A32B4-877F-4B02-94D8-6CD6A25C8B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801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8807560-7663-40B4-BF9D-7025DDD1C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47CA157-C9FB-4016-B8D1-410DEF0DBA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E60D93F-9506-4661-86F5-57CFDB6D3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94F5-5268-4BDD-88CD-321BF2A5076A}" type="datetimeFigureOut">
              <a:rPr lang="cs-CZ" smtClean="0"/>
              <a:t>11.10.2019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97726CE-C30A-4273-B7B7-481812F4A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B360467-8254-47B9-8AF2-7F43C4106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A32B4-877F-4B02-94D8-6CD6A25C8B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370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FC859FD-4AF5-4388-9A49-C5833B8C1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745AE51-C41C-4127-B35B-AA98009E9C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F4928653-0C7A-4583-BD93-C087E761FF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0512094E-A4DF-4C07-A648-4395E1B22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94F5-5268-4BDD-88CD-321BF2A5076A}" type="datetimeFigureOut">
              <a:rPr lang="cs-CZ" smtClean="0"/>
              <a:t>11.10.2019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5DF6C7DC-4D20-4C16-80D1-018F6CC3D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DC47525B-F5F7-475D-A58E-3B5C1CFB5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A32B4-877F-4B02-94D8-6CD6A25C8B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9656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F354E1-C3CC-49C3-BA4B-3C5C198F9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8E63D66C-B425-4B40-A5AD-5ECA4F2A2C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199A9F5B-7567-4CD7-B42A-6EBD4AA874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9DC7EC9F-26AB-4535-A122-44FA32F2F8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EE688C5E-CBE4-4744-A1BA-313BE28227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1B25B20B-A0B7-40F9-9D51-F79DE4688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94F5-5268-4BDD-88CD-321BF2A5076A}" type="datetimeFigureOut">
              <a:rPr lang="cs-CZ" smtClean="0"/>
              <a:t>11.10.2019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F09B4886-2D86-4A0E-B082-9D8162784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416CF15F-FB10-4E33-9D05-9A859009A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A32B4-877F-4B02-94D8-6CD6A25C8B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571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30EA918-A255-4DAD-86CA-28AEEC39B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6C52ACE8-44B5-429C-A11C-82D161F37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94F5-5268-4BDD-88CD-321BF2A5076A}" type="datetimeFigureOut">
              <a:rPr lang="cs-CZ" smtClean="0"/>
              <a:t>11.10.2019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CA248537-5830-4961-ADB7-126398C16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ACEAC5C7-BD66-4EAF-B3EF-692D0708E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A32B4-877F-4B02-94D8-6CD6A25C8B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993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9FFCF201-A851-4C35-B35E-975BA8443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94F5-5268-4BDD-88CD-321BF2A5076A}" type="datetimeFigureOut">
              <a:rPr lang="cs-CZ" smtClean="0"/>
              <a:t>11.10.2019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173A59E0-637E-4D76-8DDF-BF8232202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3BB12DF-7C47-46AE-B7B9-092E8EFD9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A32B4-877F-4B02-94D8-6CD6A25C8B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469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75DE818-E0BC-4889-A9C0-05E8F369C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A7A4EF4-BBEC-4A5C-A66E-32FC6EA625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FDDB2950-4638-41C2-8846-14FB8CF3C5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EED79BE7-979C-4776-8C17-A384DA2F2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94F5-5268-4BDD-88CD-321BF2A5076A}" type="datetimeFigureOut">
              <a:rPr lang="cs-CZ" smtClean="0"/>
              <a:t>11.10.2019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93251609-B19B-4683-9D9C-E4EA050B7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87C470F0-F881-4ADD-B516-45A544EF8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A32B4-877F-4B02-94D8-6CD6A25C8B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479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7181383-F96A-4E7C-B268-03BD15FAF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34437D4D-DBF1-45FE-B073-4D99E5C200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ED98FC18-FC83-4C5A-8AE5-E261E4FA0D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ABCAB75-DA03-4F27-B06A-D83E6C8B2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94F5-5268-4BDD-88CD-321BF2A5076A}" type="datetimeFigureOut">
              <a:rPr lang="cs-CZ" smtClean="0"/>
              <a:t>11.10.2019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F5BCE54-CBB5-42DE-A56E-8488B100D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574DC647-2641-449C-9244-9B6277A32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A32B4-877F-4B02-94D8-6CD6A25C8B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8825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EDCB0F52-24A4-4208-98F7-6C08E6CF4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38D89666-8D38-4208-A2CA-C579AA55F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593B291-327F-4DB0-AC6D-0BA10FFD89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B94F5-5268-4BDD-88CD-321BF2A5076A}" type="datetimeFigureOut">
              <a:rPr lang="cs-CZ" smtClean="0"/>
              <a:t>11.10.2019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488E94A-48D1-43B4-94CE-88C0112C45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FDAF7ED-C775-47E5-B11B-F51CBFCD7C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A32B4-877F-4B02-94D8-6CD6A25C8B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0234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smt.cz/dokumenty/strategie-vzdelavani-pro-udrzitelny-rozvoj-ceske-republiky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vol.cz/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0">
            <a:extLst>
              <a:ext uri="{FF2B5EF4-FFF2-40B4-BE49-F238E27FC236}">
                <a16:creationId xmlns:a16="http://schemas.microsoft.com/office/drawing/2014/main" id="{BCB73F95-0CBF-44A0-81A4-6781E88C64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72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Forest - 9797">
            <a:hlinkClick r:id="" action="ppaction://media"/>
            <a:extLst>
              <a:ext uri="{FF2B5EF4-FFF2-40B4-BE49-F238E27FC236}">
                <a16:creationId xmlns:a16="http://schemas.microsoft.com/office/drawing/2014/main" id="{9A0038C3-E716-437B-BCED-19B7B0932AB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431767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B7EEF654-5BDA-44A2-895A-CB318470CF1C}"/>
              </a:ext>
            </a:extLst>
          </p:cNvPr>
          <p:cNvSpPr txBox="1"/>
          <p:nvPr/>
        </p:nvSpPr>
        <p:spPr>
          <a:xfrm>
            <a:off x="459371" y="1679318"/>
            <a:ext cx="118177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dirty="0">
                <a:solidFill>
                  <a:schemeClr val="bg1"/>
                </a:solidFill>
                <a:latin typeface="Montserrat" panose="00000500000000000000" pitchFamily="50" charset="-18"/>
              </a:rPr>
              <a:t>Lesnatost v České republice je 33 %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5FE8BEA9-DD23-4B7D-88AB-61DD04EBC3B8}"/>
              </a:ext>
            </a:extLst>
          </p:cNvPr>
          <p:cNvSpPr txBox="1"/>
          <p:nvPr/>
        </p:nvSpPr>
        <p:spPr>
          <a:xfrm>
            <a:off x="459371" y="2351949"/>
            <a:ext cx="118177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dirty="0">
                <a:solidFill>
                  <a:schemeClr val="bg1"/>
                </a:solidFill>
                <a:latin typeface="Montserrat" panose="00000500000000000000" pitchFamily="50" charset="-18"/>
              </a:rPr>
              <a:t>Jeden vzrostlý strom za den transpiruje více než 100 litrů vody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953048C3-50C8-4521-A009-7683DE8F7317}"/>
              </a:ext>
            </a:extLst>
          </p:cNvPr>
          <p:cNvSpPr txBox="1"/>
          <p:nvPr/>
        </p:nvSpPr>
        <p:spPr>
          <a:xfrm>
            <a:off x="459371" y="3855400"/>
            <a:ext cx="118177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dirty="0">
                <a:solidFill>
                  <a:schemeClr val="bg1"/>
                </a:solidFill>
                <a:latin typeface="Montserrat" panose="00000500000000000000" pitchFamily="50" charset="-18"/>
              </a:rPr>
              <a:t>Jeden hektar lesa za rok vyprodukuje více než 10 tun kyslíku</a:t>
            </a:r>
          </a:p>
        </p:txBody>
      </p:sp>
    </p:spTree>
    <p:extLst>
      <p:ext uri="{BB962C8B-B14F-4D97-AF65-F5344CB8AC3E}">
        <p14:creationId xmlns:p14="http://schemas.microsoft.com/office/powerpoint/2010/main" val="145489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23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>
            <a:extLst>
              <a:ext uri="{FF2B5EF4-FFF2-40B4-BE49-F238E27FC236}">
                <a16:creationId xmlns:a16="http://schemas.microsoft.com/office/drawing/2014/main" id="{2E30CBFA-AA62-4F86-A8A5-99AAC2EAFB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530"/>
          <a:stretch/>
        </p:blipFill>
        <p:spPr>
          <a:xfrm>
            <a:off x="3401902" y="1268794"/>
            <a:ext cx="8801102" cy="5589206"/>
          </a:xfrm>
          <a:prstGeom prst="rect">
            <a:avLst/>
          </a:prstGeom>
        </p:spPr>
      </p:pic>
      <p:sp>
        <p:nvSpPr>
          <p:cNvPr id="6" name="Nadpis 5">
            <a:extLst>
              <a:ext uri="{FF2B5EF4-FFF2-40B4-BE49-F238E27FC236}">
                <a16:creationId xmlns:a16="http://schemas.microsoft.com/office/drawing/2014/main" id="{0A3444B5-819E-4818-B890-05B7BF61F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601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s-CZ" b="1" dirty="0">
                <a:solidFill>
                  <a:srgbClr val="4F9C82"/>
                </a:solidFill>
                <a:latin typeface="Montserrat" panose="00000500000000000000" pitchFamily="50" charset="-18"/>
              </a:rPr>
              <a:t>Lesní pedagogika</a:t>
            </a:r>
            <a:br>
              <a:rPr lang="cs-CZ" b="1" dirty="0">
                <a:solidFill>
                  <a:srgbClr val="4F9C82"/>
                </a:solidFill>
                <a:latin typeface="Montserrat" panose="00000500000000000000" pitchFamily="50" charset="-18"/>
              </a:rPr>
            </a:br>
            <a:r>
              <a:rPr lang="cs-CZ" sz="3100" b="1" dirty="0">
                <a:solidFill>
                  <a:srgbClr val="4F9C82"/>
                </a:solidFill>
                <a:latin typeface="Montserrat" panose="00000500000000000000" pitchFamily="50" charset="-18"/>
              </a:rPr>
              <a:t>je součástí enviromentálního vzdělávání</a:t>
            </a:r>
            <a:br>
              <a:rPr lang="cs-CZ" b="1" dirty="0">
                <a:solidFill>
                  <a:srgbClr val="4F9C82"/>
                </a:solidFill>
                <a:latin typeface="Montserrat" panose="00000500000000000000" pitchFamily="50" charset="-18"/>
              </a:rPr>
            </a:br>
            <a:endParaRPr lang="cs-CZ" b="1" dirty="0">
              <a:solidFill>
                <a:srgbClr val="4F9C82"/>
              </a:solidFill>
              <a:latin typeface="Montserrat" panose="00000500000000000000" pitchFamily="50" charset="-18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1B051F56-CB52-44F0-A107-6E49042D464D}"/>
              </a:ext>
            </a:extLst>
          </p:cNvPr>
          <p:cNvSpPr txBox="1"/>
          <p:nvPr/>
        </p:nvSpPr>
        <p:spPr>
          <a:xfrm>
            <a:off x="895351" y="1659285"/>
            <a:ext cx="1087755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14375" indent="-714375"/>
            <a:r>
              <a:rPr lang="cs-CZ" sz="2800" b="1" dirty="0">
                <a:latin typeface="Montserrat" panose="00000500000000000000" pitchFamily="50" charset="-18"/>
              </a:rPr>
              <a:t>Základní principy:</a:t>
            </a:r>
          </a:p>
          <a:p>
            <a:pPr marL="714375" indent="-714375"/>
            <a:endParaRPr lang="cs-CZ" sz="2800" b="1" dirty="0">
              <a:latin typeface="Montserrat" panose="00000500000000000000" pitchFamily="50" charset="-18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cs-CZ" sz="2800" dirty="0">
                <a:latin typeface="Montserrat" panose="00000500000000000000" pitchFamily="50" charset="-18"/>
              </a:rPr>
              <a:t>Osobní prožitek, poznávání všemi smysly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cs-CZ" sz="2800" dirty="0">
                <a:latin typeface="Montserrat" panose="00000500000000000000" pitchFamily="50" charset="-18"/>
              </a:rPr>
              <a:t>Cílem není nutně nabytí znalostí, ale vybudování </a:t>
            </a:r>
          </a:p>
          <a:p>
            <a:pPr lvl="1"/>
            <a:r>
              <a:rPr lang="cs-CZ" sz="2800" dirty="0">
                <a:latin typeface="Montserrat" panose="00000500000000000000" pitchFamily="50" charset="-18"/>
              </a:rPr>
              <a:t>	pozitivní emocionální vazby k lesu a krajině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cs-CZ" sz="2800" dirty="0">
                <a:latin typeface="Montserrat" panose="00000500000000000000" pitchFamily="50" charset="-18"/>
              </a:rPr>
              <a:t>V lesním prostředí za účasti lesního pedagoga</a:t>
            </a:r>
          </a:p>
          <a:p>
            <a:pPr lvl="1"/>
            <a:endParaRPr lang="cs-CZ" sz="2800" dirty="0">
              <a:latin typeface="Montserrat" panose="00000500000000000000" pitchFamily="50" charset="-18"/>
            </a:endParaRPr>
          </a:p>
          <a:p>
            <a:pPr lvl="1"/>
            <a:endParaRPr lang="cs-CZ" sz="2800" dirty="0">
              <a:latin typeface="Montserrat" panose="00000500000000000000" pitchFamily="50" charset="-18"/>
            </a:endParaRPr>
          </a:p>
          <a:p>
            <a:pPr lvl="1"/>
            <a:r>
              <a:rPr lang="cs-CZ" sz="2800" dirty="0">
                <a:latin typeface="Montserrat" panose="00000500000000000000" pitchFamily="50" charset="-18"/>
              </a:rPr>
              <a:t>	 „O lese učit se v lese“</a:t>
            </a:r>
          </a:p>
          <a:p>
            <a:pPr lvl="1"/>
            <a:r>
              <a:rPr lang="cs-CZ" sz="2800" dirty="0">
                <a:latin typeface="Montserrat" panose="00000500000000000000" pitchFamily="50" charset="-18"/>
              </a:rPr>
              <a:t> </a:t>
            </a:r>
          </a:p>
          <a:p>
            <a:endParaRPr lang="cs-CZ" sz="2800" dirty="0">
              <a:latin typeface="Montserrat" panose="00000500000000000000" pitchFamily="50" charset="-18"/>
            </a:endParaRPr>
          </a:p>
        </p:txBody>
      </p:sp>
      <p:grpSp>
        <p:nvGrpSpPr>
          <p:cNvPr id="15" name="Skupina 14">
            <a:extLst>
              <a:ext uri="{FF2B5EF4-FFF2-40B4-BE49-F238E27FC236}">
                <a16:creationId xmlns:a16="http://schemas.microsoft.com/office/drawing/2014/main" id="{924A1D6A-E8D2-44E5-A74F-80182B6889BC}"/>
              </a:ext>
            </a:extLst>
          </p:cNvPr>
          <p:cNvGrpSpPr/>
          <p:nvPr/>
        </p:nvGrpSpPr>
        <p:grpSpPr>
          <a:xfrm>
            <a:off x="213897" y="5979696"/>
            <a:ext cx="3531167" cy="740259"/>
            <a:chOff x="213897" y="5979696"/>
            <a:chExt cx="3531167" cy="740259"/>
          </a:xfrm>
        </p:grpSpPr>
        <p:sp>
          <p:nvSpPr>
            <p:cNvPr id="13" name="TextovéPole 12">
              <a:extLst>
                <a:ext uri="{FF2B5EF4-FFF2-40B4-BE49-F238E27FC236}">
                  <a16:creationId xmlns:a16="http://schemas.microsoft.com/office/drawing/2014/main" id="{C1914BE9-F398-4C6D-A4E5-969E7B0F4512}"/>
                </a:ext>
              </a:extLst>
            </p:cNvPr>
            <p:cNvSpPr txBox="1"/>
            <p:nvPr/>
          </p:nvSpPr>
          <p:spPr>
            <a:xfrm>
              <a:off x="954156" y="6347726"/>
              <a:ext cx="27909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>
                  <a:solidFill>
                    <a:srgbClr val="4F9C82"/>
                  </a:solidFill>
                  <a:latin typeface="Montserrat SemiBold" panose="00000700000000000000" pitchFamily="50" charset="-18"/>
                </a:rPr>
                <a:t>www.svol.cz</a:t>
              </a:r>
            </a:p>
          </p:txBody>
        </p:sp>
        <p:pic>
          <p:nvPicPr>
            <p:cNvPr id="14" name="Obrázek 13">
              <a:extLst>
                <a:ext uri="{FF2B5EF4-FFF2-40B4-BE49-F238E27FC236}">
                  <a16:creationId xmlns:a16="http://schemas.microsoft.com/office/drawing/2014/main" id="{E9CF867F-385B-43D3-8602-CB56D8971B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897" y="5979696"/>
              <a:ext cx="740259" cy="7402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539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ázek 12">
            <a:extLst>
              <a:ext uri="{FF2B5EF4-FFF2-40B4-BE49-F238E27FC236}">
                <a16:creationId xmlns:a16="http://schemas.microsoft.com/office/drawing/2014/main" id="{9F46C81B-73C8-4892-8D61-A07107E45BE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553953"/>
            <a:ext cx="5967659" cy="39784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CFF1FFFE-A971-4844-BCDD-D070DC6158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169" y="330778"/>
            <a:ext cx="5598463" cy="37323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Nadpis 5">
            <a:extLst>
              <a:ext uri="{FF2B5EF4-FFF2-40B4-BE49-F238E27FC236}">
                <a16:creationId xmlns:a16="http://schemas.microsoft.com/office/drawing/2014/main" id="{3013F8E3-0EDE-43B8-ADE0-35670E717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71" y="-12700"/>
            <a:ext cx="7686674" cy="1325563"/>
          </a:xfrm>
        </p:spPr>
        <p:txBody>
          <a:bodyPr>
            <a:normAutofit/>
          </a:bodyPr>
          <a:lstStyle/>
          <a:p>
            <a:br>
              <a:rPr lang="cs-CZ" sz="2800" b="1" dirty="0">
                <a:solidFill>
                  <a:srgbClr val="4F9C82"/>
                </a:solidFill>
                <a:latin typeface="Montserrat Medium" panose="00000600000000000000" pitchFamily="50" charset="-18"/>
              </a:rPr>
            </a:br>
            <a:br>
              <a:rPr lang="cs-CZ" sz="2800" b="1" dirty="0">
                <a:solidFill>
                  <a:srgbClr val="4F9C82"/>
                </a:solidFill>
                <a:latin typeface="Montserrat Medium" panose="00000600000000000000" pitchFamily="50" charset="-18"/>
              </a:rPr>
            </a:br>
            <a:r>
              <a:rPr lang="cs-CZ" sz="2800" b="1" dirty="0">
                <a:solidFill>
                  <a:srgbClr val="4F9C82"/>
                </a:solidFill>
                <a:latin typeface="Montserrat Medium" panose="00000600000000000000" pitchFamily="50" charset="-18"/>
              </a:rPr>
              <a:t>Interaktivní pomůcky</a:t>
            </a:r>
          </a:p>
        </p:txBody>
      </p:sp>
      <p:sp>
        <p:nvSpPr>
          <p:cNvPr id="9" name="Nadpis 5">
            <a:extLst>
              <a:ext uri="{FF2B5EF4-FFF2-40B4-BE49-F238E27FC236}">
                <a16:creationId xmlns:a16="http://schemas.microsoft.com/office/drawing/2014/main" id="{EE832510-A77B-4428-8C3E-11DC78B0CDDE}"/>
              </a:ext>
            </a:extLst>
          </p:cNvPr>
          <p:cNvSpPr txBox="1">
            <a:spLocks/>
          </p:cNvSpPr>
          <p:nvPr/>
        </p:nvSpPr>
        <p:spPr>
          <a:xfrm>
            <a:off x="50800" y="4921250"/>
            <a:ext cx="6707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cs-CZ" sz="2800" b="1" dirty="0">
              <a:solidFill>
                <a:srgbClr val="4F9C82"/>
              </a:solidFill>
              <a:latin typeface="Montserrat Medium" panose="00000600000000000000" pitchFamily="50" charset="-18"/>
            </a:endParaRPr>
          </a:p>
        </p:txBody>
      </p:sp>
      <p:grpSp>
        <p:nvGrpSpPr>
          <p:cNvPr id="10" name="Skupina 9">
            <a:extLst>
              <a:ext uri="{FF2B5EF4-FFF2-40B4-BE49-F238E27FC236}">
                <a16:creationId xmlns:a16="http://schemas.microsoft.com/office/drawing/2014/main" id="{5DF030A9-5A11-4D1E-B90B-27A25862DB47}"/>
              </a:ext>
            </a:extLst>
          </p:cNvPr>
          <p:cNvGrpSpPr/>
          <p:nvPr/>
        </p:nvGrpSpPr>
        <p:grpSpPr>
          <a:xfrm>
            <a:off x="213897" y="5979696"/>
            <a:ext cx="3531167" cy="740259"/>
            <a:chOff x="213897" y="5979696"/>
            <a:chExt cx="3531167" cy="740259"/>
          </a:xfrm>
        </p:grpSpPr>
        <p:sp>
          <p:nvSpPr>
            <p:cNvPr id="11" name="TextovéPole 10">
              <a:extLst>
                <a:ext uri="{FF2B5EF4-FFF2-40B4-BE49-F238E27FC236}">
                  <a16:creationId xmlns:a16="http://schemas.microsoft.com/office/drawing/2014/main" id="{43F51205-1C20-4CF7-BF8D-C6C82C2DD30F}"/>
                </a:ext>
              </a:extLst>
            </p:cNvPr>
            <p:cNvSpPr txBox="1"/>
            <p:nvPr/>
          </p:nvSpPr>
          <p:spPr>
            <a:xfrm>
              <a:off x="954156" y="6347726"/>
              <a:ext cx="27909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>
                  <a:solidFill>
                    <a:srgbClr val="4F9C82"/>
                  </a:solidFill>
                  <a:latin typeface="Montserrat SemiBold" panose="00000700000000000000" pitchFamily="50" charset="-18"/>
                </a:rPr>
                <a:t>www.svol.cz</a:t>
              </a:r>
            </a:p>
          </p:txBody>
        </p:sp>
        <p:pic>
          <p:nvPicPr>
            <p:cNvPr id="12" name="Obrázek 11">
              <a:extLst>
                <a:ext uri="{FF2B5EF4-FFF2-40B4-BE49-F238E27FC236}">
                  <a16:creationId xmlns:a16="http://schemas.microsoft.com/office/drawing/2014/main" id="{75768C0C-7803-4A03-810F-FA69A397C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897" y="5979696"/>
              <a:ext cx="740259" cy="7402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6397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>
            <a:extLst>
              <a:ext uri="{FF2B5EF4-FFF2-40B4-BE49-F238E27FC236}">
                <a16:creationId xmlns:a16="http://schemas.microsoft.com/office/drawing/2014/main" id="{0A3444B5-819E-4818-B890-05B7BF61F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780" y="384174"/>
            <a:ext cx="10515600" cy="1325563"/>
          </a:xfrm>
        </p:spPr>
        <p:txBody>
          <a:bodyPr/>
          <a:lstStyle/>
          <a:p>
            <a:r>
              <a:rPr lang="cs-CZ" b="1" dirty="0">
                <a:solidFill>
                  <a:srgbClr val="4F9C82"/>
                </a:solidFill>
                <a:latin typeface="Montserrat Medium" panose="00000600000000000000" pitchFamily="50" charset="-18"/>
              </a:rPr>
              <a:t>Lesní pedagogika – voda a les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C751CFC9-DD50-43BA-BC10-FCC37D6DF6AA}"/>
              </a:ext>
            </a:extLst>
          </p:cNvPr>
          <p:cNvSpPr txBox="1"/>
          <p:nvPr/>
        </p:nvSpPr>
        <p:spPr>
          <a:xfrm>
            <a:off x="689780" y="1709737"/>
            <a:ext cx="10601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>
                <a:latin typeface="Montserrat" panose="00000500000000000000" pitchFamily="50" charset="-18"/>
              </a:rPr>
              <a:t>Les jako biotická pumpa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>
                <a:latin typeface="Montserrat" panose="00000500000000000000" pitchFamily="50" charset="-18"/>
              </a:rPr>
              <a:t>Souvislost mezi přítomností vody v krajině a klimatem – malý vodní cyklus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>
                <a:latin typeface="Montserrat" panose="00000500000000000000" pitchFamily="50" charset="-18"/>
              </a:rPr>
              <a:t>Akce pro veřejnost – veřejné zalesňování kalamitních holin</a:t>
            </a:r>
          </a:p>
        </p:txBody>
      </p:sp>
      <p:pic>
        <p:nvPicPr>
          <p:cNvPr id="19" name="Obrázek 18">
            <a:extLst>
              <a:ext uri="{FF2B5EF4-FFF2-40B4-BE49-F238E27FC236}">
                <a16:creationId xmlns:a16="http://schemas.microsoft.com/office/drawing/2014/main" id="{3DFE4A33-9B54-4B21-8A19-EA80A701DF9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775599" y="3780773"/>
            <a:ext cx="3413112" cy="2559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Obrázek 20">
            <a:extLst>
              <a:ext uri="{FF2B5EF4-FFF2-40B4-BE49-F238E27FC236}">
                <a16:creationId xmlns:a16="http://schemas.microsoft.com/office/drawing/2014/main" id="{C877A77C-962A-4E19-99F5-54C8743C90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863343" y="3925634"/>
            <a:ext cx="34290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" name="Obrázek 22">
            <a:extLst>
              <a:ext uri="{FF2B5EF4-FFF2-40B4-BE49-F238E27FC236}">
                <a16:creationId xmlns:a16="http://schemas.microsoft.com/office/drawing/2014/main" id="{8A060BD8-76B0-4FDB-AB5A-2174A45568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8823187" y="3810140"/>
            <a:ext cx="3563178" cy="23754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24" name="Skupina 23">
            <a:extLst>
              <a:ext uri="{FF2B5EF4-FFF2-40B4-BE49-F238E27FC236}">
                <a16:creationId xmlns:a16="http://schemas.microsoft.com/office/drawing/2014/main" id="{BFA923BA-AF30-4D80-AF14-78B4DF58BAD8}"/>
              </a:ext>
            </a:extLst>
          </p:cNvPr>
          <p:cNvGrpSpPr/>
          <p:nvPr/>
        </p:nvGrpSpPr>
        <p:grpSpPr>
          <a:xfrm>
            <a:off x="213897" y="5979696"/>
            <a:ext cx="3531167" cy="740259"/>
            <a:chOff x="213897" y="5979696"/>
            <a:chExt cx="3531167" cy="740259"/>
          </a:xfrm>
        </p:grpSpPr>
        <p:sp>
          <p:nvSpPr>
            <p:cNvPr id="25" name="TextovéPole 24">
              <a:extLst>
                <a:ext uri="{FF2B5EF4-FFF2-40B4-BE49-F238E27FC236}">
                  <a16:creationId xmlns:a16="http://schemas.microsoft.com/office/drawing/2014/main" id="{952F42BB-4B28-4917-A0D1-1FE373A5F055}"/>
                </a:ext>
              </a:extLst>
            </p:cNvPr>
            <p:cNvSpPr txBox="1"/>
            <p:nvPr/>
          </p:nvSpPr>
          <p:spPr>
            <a:xfrm>
              <a:off x="954156" y="6347726"/>
              <a:ext cx="27909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>
                  <a:solidFill>
                    <a:srgbClr val="4F9C82"/>
                  </a:solidFill>
                  <a:latin typeface="Montserrat SemiBold" panose="00000700000000000000" pitchFamily="50" charset="-18"/>
                </a:rPr>
                <a:t>www.svol.cz</a:t>
              </a:r>
            </a:p>
          </p:txBody>
        </p:sp>
        <p:pic>
          <p:nvPicPr>
            <p:cNvPr id="26" name="Obrázek 25">
              <a:extLst>
                <a:ext uri="{FF2B5EF4-FFF2-40B4-BE49-F238E27FC236}">
                  <a16:creationId xmlns:a16="http://schemas.microsoft.com/office/drawing/2014/main" id="{33A5D688-0732-4882-B15E-031A9BBB8A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897" y="5979696"/>
              <a:ext cx="740259" cy="740259"/>
            </a:xfrm>
            <a:prstGeom prst="rect">
              <a:avLst/>
            </a:prstGeom>
          </p:spPr>
        </p:pic>
      </p:grpSp>
      <p:pic>
        <p:nvPicPr>
          <p:cNvPr id="15" name="Obrázek 14">
            <a:extLst>
              <a:ext uri="{FF2B5EF4-FFF2-40B4-BE49-F238E27FC236}">
                <a16:creationId xmlns:a16="http://schemas.microsoft.com/office/drawing/2014/main" id="{DA0FE073-AF87-4132-9F58-E4D051D0A39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175" y="3315439"/>
            <a:ext cx="2424664" cy="3427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26648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D5D3EA03-89C1-4939-9DCF-DE76BE469D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5" y="3784023"/>
            <a:ext cx="4524375" cy="3073977"/>
          </a:xfrm>
          <a:prstGeom prst="rect">
            <a:avLst/>
          </a:prstGeom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4AA3534-7E1E-499B-AAA1-79C37DA508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4156" y="1527176"/>
            <a:ext cx="8589894" cy="4336729"/>
          </a:xfrm>
        </p:spPr>
        <p:txBody>
          <a:bodyPr>
            <a:normAutofit/>
          </a:bodyPr>
          <a:lstStyle/>
          <a:p>
            <a:r>
              <a:rPr lang="cs-CZ" sz="1600" dirty="0">
                <a:latin typeface="Montserrat" panose="00000500000000000000" pitchFamily="50" charset="-18"/>
              </a:rPr>
              <a:t>naplňuje strategický cíl Koncepce podpory mládeže pro období 2014-2020, SC -  naplňuje RVP (rámcově vzdělávací programy) a ŠVP (školní vzdělávací programy),</a:t>
            </a:r>
          </a:p>
          <a:p>
            <a:r>
              <a:rPr lang="cs-CZ" sz="1600" dirty="0">
                <a:latin typeface="Montserrat" panose="00000500000000000000" pitchFamily="50" charset="-18"/>
              </a:rPr>
              <a:t> uvádí do praxe </a:t>
            </a:r>
            <a:r>
              <a:rPr lang="cs-CZ" sz="1600" dirty="0">
                <a:latin typeface="Montserrat" panose="00000500000000000000" pitchFamily="50" charset="-18"/>
                <a:hlinkClick r:id="rId3"/>
              </a:rPr>
              <a:t>Strategii vzdělávání pro udržitelný rozvoj ČR (2008-2015), </a:t>
            </a:r>
            <a:endParaRPr lang="cs-CZ" sz="1600" dirty="0">
              <a:latin typeface="Montserrat" panose="00000500000000000000" pitchFamily="50" charset="-18"/>
            </a:endParaRPr>
          </a:p>
          <a:p>
            <a:r>
              <a:rPr lang="cs-CZ" sz="1600" dirty="0">
                <a:latin typeface="Montserrat" panose="00000500000000000000" pitchFamily="50" charset="-18"/>
              </a:rPr>
              <a:t>je ukotvena v Akčním plánu EU pro lesnictví - klíčová akce 10 Podpora vzdělávání a komunikace v oblasti životního prostředí, klíčová akce 18 Zlepšit výměnu informací a komunikaci,</a:t>
            </a:r>
          </a:p>
          <a:p>
            <a:r>
              <a:rPr lang="cs-CZ" sz="1600" dirty="0">
                <a:latin typeface="Montserrat" panose="00000500000000000000" pitchFamily="50" charset="-18"/>
              </a:rPr>
              <a:t>v ČR zatím není ukotvena v žádném právním předpisu, jako je tomu např. v Rakousku, některých spolkových zemí Německa, Polsku nebo Lucembursku,</a:t>
            </a:r>
          </a:p>
          <a:p>
            <a:r>
              <a:rPr lang="cs-CZ" sz="1600" dirty="0">
                <a:latin typeface="Montserrat" panose="00000500000000000000" pitchFamily="50" charset="-18"/>
              </a:rPr>
              <a:t>je řízena dokumentem - Jednotný postup pro realizaci lesní pedagogiky u lesnických subjektů  v ČR (podepsán nejvýznamnějšími subjekty v lesnictví) a Akčním plánem na období 2018–2020, </a:t>
            </a:r>
          </a:p>
          <a:p>
            <a:r>
              <a:rPr lang="cs-CZ" sz="1600" dirty="0">
                <a:latin typeface="Montserrat" panose="00000500000000000000" pitchFamily="50" charset="-18"/>
              </a:rPr>
              <a:t>metodicky a koordinačně ji zaštiťuje pracovní skupina, kterou v roce 2007 ustavilo Ministerstvo zemědělství ČR jako poradní orgán ředitele odboru koncepcí a ekonomiky lesního hospodářství,</a:t>
            </a:r>
          </a:p>
          <a:p>
            <a:r>
              <a:rPr lang="cs-CZ" sz="1600" dirty="0">
                <a:latin typeface="Montserrat" panose="00000500000000000000" pitchFamily="50" charset="-18"/>
              </a:rPr>
              <a:t> je určena každému, a to jak předškolním a školním dětským kolektivům, tak i  rodinám s dětmi, dospělým, seniorům aj.</a:t>
            </a:r>
          </a:p>
          <a:p>
            <a:endParaRPr lang="cs-CZ" sz="1600" dirty="0">
              <a:latin typeface="Montserrat" panose="00000500000000000000" pitchFamily="50" charset="-18"/>
            </a:endParaRPr>
          </a:p>
        </p:txBody>
      </p:sp>
      <p:sp>
        <p:nvSpPr>
          <p:cNvPr id="4" name="Nadpis 5">
            <a:extLst>
              <a:ext uri="{FF2B5EF4-FFF2-40B4-BE49-F238E27FC236}">
                <a16:creationId xmlns:a16="http://schemas.microsoft.com/office/drawing/2014/main" id="{F398FFFD-9F6A-4AD9-B000-C68DC0FA1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99270"/>
            <a:ext cx="11058525" cy="1325563"/>
          </a:xfrm>
        </p:spPr>
        <p:txBody>
          <a:bodyPr>
            <a:normAutofit fontScale="90000"/>
          </a:bodyPr>
          <a:lstStyle/>
          <a:p>
            <a:r>
              <a:rPr lang="cs-CZ" b="1" dirty="0">
                <a:solidFill>
                  <a:srgbClr val="4F9C82"/>
                </a:solidFill>
                <a:latin typeface="Montserrat Medium" panose="00000600000000000000" pitchFamily="50" charset="-18"/>
              </a:rPr>
              <a:t>Lesní pedagogika:</a:t>
            </a:r>
            <a:br>
              <a:rPr lang="cs-CZ" b="1" dirty="0">
                <a:solidFill>
                  <a:srgbClr val="4F9C82"/>
                </a:solidFill>
                <a:latin typeface="Montserrat Medium" panose="00000600000000000000" pitchFamily="50" charset="-18"/>
              </a:rPr>
            </a:br>
            <a:r>
              <a:rPr lang="cs-CZ" b="1" dirty="0">
                <a:solidFill>
                  <a:srgbClr val="4F9C82"/>
                </a:solidFill>
                <a:latin typeface="Montserrat Medium" panose="00000600000000000000" pitchFamily="50" charset="-18"/>
              </a:rPr>
              <a:t>ukotvení v systému EVV</a:t>
            </a:r>
            <a:br>
              <a:rPr lang="cs-CZ" b="1" dirty="0">
                <a:solidFill>
                  <a:srgbClr val="4F9C82"/>
                </a:solidFill>
                <a:latin typeface="Montserrat Medium" panose="00000600000000000000" pitchFamily="50" charset="-18"/>
              </a:rPr>
            </a:br>
            <a:endParaRPr lang="cs-CZ" b="1" dirty="0">
              <a:solidFill>
                <a:srgbClr val="4F9C82"/>
              </a:solidFill>
              <a:latin typeface="Montserrat Medium" panose="00000600000000000000" pitchFamily="50" charset="-18"/>
            </a:endParaRPr>
          </a:p>
        </p:txBody>
      </p:sp>
      <p:grpSp>
        <p:nvGrpSpPr>
          <p:cNvPr id="8" name="Skupina 7">
            <a:extLst>
              <a:ext uri="{FF2B5EF4-FFF2-40B4-BE49-F238E27FC236}">
                <a16:creationId xmlns:a16="http://schemas.microsoft.com/office/drawing/2014/main" id="{3D31A282-BA09-426A-BB96-4CE9F701583B}"/>
              </a:ext>
            </a:extLst>
          </p:cNvPr>
          <p:cNvGrpSpPr/>
          <p:nvPr/>
        </p:nvGrpSpPr>
        <p:grpSpPr>
          <a:xfrm>
            <a:off x="213897" y="5979696"/>
            <a:ext cx="3531167" cy="740259"/>
            <a:chOff x="213897" y="5979696"/>
            <a:chExt cx="3531167" cy="740259"/>
          </a:xfrm>
        </p:grpSpPr>
        <p:sp>
          <p:nvSpPr>
            <p:cNvPr id="9" name="TextovéPole 8">
              <a:extLst>
                <a:ext uri="{FF2B5EF4-FFF2-40B4-BE49-F238E27FC236}">
                  <a16:creationId xmlns:a16="http://schemas.microsoft.com/office/drawing/2014/main" id="{6C1ADB4A-B644-4C1C-B64A-FE65A6FF1024}"/>
                </a:ext>
              </a:extLst>
            </p:cNvPr>
            <p:cNvSpPr txBox="1"/>
            <p:nvPr/>
          </p:nvSpPr>
          <p:spPr>
            <a:xfrm>
              <a:off x="954156" y="6347726"/>
              <a:ext cx="27909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>
                  <a:solidFill>
                    <a:srgbClr val="4F9C82"/>
                  </a:solidFill>
                  <a:latin typeface="Montserrat SemiBold" panose="00000700000000000000" pitchFamily="50" charset="-18"/>
                </a:rPr>
                <a:t>www.svol.cz</a:t>
              </a:r>
            </a:p>
          </p:txBody>
        </p:sp>
        <p:pic>
          <p:nvPicPr>
            <p:cNvPr id="10" name="Obrázek 9">
              <a:extLst>
                <a:ext uri="{FF2B5EF4-FFF2-40B4-BE49-F238E27FC236}">
                  <a16:creationId xmlns:a16="http://schemas.microsoft.com/office/drawing/2014/main" id="{97750D1C-79D2-46C6-89A3-D8959909FD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897" y="5979696"/>
              <a:ext cx="740259" cy="7402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396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4BE5ED17-B4B4-4430-9C91-21B2D791ADE5}"/>
              </a:ext>
            </a:extLst>
          </p:cNvPr>
          <p:cNvSpPr txBox="1">
            <a:spLocks/>
          </p:cNvSpPr>
          <p:nvPr/>
        </p:nvSpPr>
        <p:spPr>
          <a:xfrm>
            <a:off x="412027" y="310627"/>
            <a:ext cx="1086187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cs-CZ" sz="2800" b="1" dirty="0">
              <a:solidFill>
                <a:srgbClr val="4F9C82"/>
              </a:solidFill>
              <a:latin typeface="Montserrat" panose="00000500000000000000" pitchFamily="50" charset="-18"/>
            </a:endParaRPr>
          </a:p>
          <a:p>
            <a:r>
              <a:rPr lang="cs-CZ" sz="2800" b="1" dirty="0">
                <a:solidFill>
                  <a:srgbClr val="4F9C82"/>
                </a:solidFill>
                <a:latin typeface="Montserrat" panose="00000500000000000000" pitchFamily="50" charset="-18"/>
              </a:rPr>
              <a:t>SVOL: Sdružení vlastníků soukromých a obecních lesů</a:t>
            </a:r>
            <a:br>
              <a:rPr lang="cs-CZ" sz="2800" b="1" dirty="0">
                <a:solidFill>
                  <a:srgbClr val="4F9C82"/>
                </a:solidFill>
                <a:latin typeface="Montserrat" panose="00000500000000000000" pitchFamily="50" charset="-18"/>
              </a:rPr>
            </a:br>
            <a:endParaRPr lang="cs-CZ" sz="2800" b="1" dirty="0">
              <a:solidFill>
                <a:srgbClr val="4F9C82"/>
              </a:solidFill>
              <a:latin typeface="Montserrat" panose="00000500000000000000" pitchFamily="50" charset="-18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F3C70927-E872-4086-AD16-F7DAEE129124}"/>
              </a:ext>
            </a:extLst>
          </p:cNvPr>
          <p:cNvSpPr txBox="1"/>
          <p:nvPr/>
        </p:nvSpPr>
        <p:spPr>
          <a:xfrm>
            <a:off x="504825" y="1382286"/>
            <a:ext cx="104013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>
                <a:latin typeface="Montserrat" panose="00000500000000000000" pitchFamily="50" charset="-18"/>
              </a:rPr>
              <a:t>SVOL – sdružuje 665 nestátních vlastníků lesů, kteří spravují 20 % výměry všech lesů v ČR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sz="2000" dirty="0">
              <a:latin typeface="Montserrat" panose="00000500000000000000" pitchFamily="50" charset="-1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>
                <a:latin typeface="Montserrat" panose="00000500000000000000" pitchFamily="50" charset="-18"/>
              </a:rPr>
              <a:t>SVOL se věnuje lesní pedagogice již od r. 2009</a:t>
            </a:r>
          </a:p>
          <a:p>
            <a:endParaRPr lang="cs-CZ" sz="2000" dirty="0">
              <a:latin typeface="Montserrat" panose="00000500000000000000" pitchFamily="50" charset="-1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>
                <a:latin typeface="Montserrat" panose="00000500000000000000" pitchFamily="50" charset="-18"/>
              </a:rPr>
              <a:t>V roce 2018 – jen členové SVOL uspořádali:</a:t>
            </a:r>
          </a:p>
          <a:p>
            <a:endParaRPr lang="cs-CZ" sz="2000" dirty="0">
              <a:latin typeface="Montserrat" panose="00000500000000000000" pitchFamily="50" charset="-18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>
                <a:latin typeface="Montserrat" panose="00000500000000000000" pitchFamily="50" charset="-18"/>
              </a:rPr>
              <a:t>494 standardních akcí lesní pedagogiky, kterých se zúčastnilo 14 500 dětí ,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>
                <a:latin typeface="Montserrat" panose="00000500000000000000" pitchFamily="50" charset="-18"/>
              </a:rPr>
              <a:t>65 hromadných akcí -  36 582 účastníků</a:t>
            </a:r>
          </a:p>
          <a:p>
            <a:pPr lvl="1"/>
            <a:endParaRPr lang="cs-CZ" sz="2000" b="1" dirty="0">
              <a:latin typeface="Montserrat" panose="00000500000000000000" pitchFamily="50" charset="-18"/>
            </a:endParaRPr>
          </a:p>
          <a:p>
            <a:pPr lvl="1"/>
            <a:r>
              <a:rPr lang="cs-CZ" sz="2000" b="1" dirty="0">
                <a:latin typeface="Montserrat" panose="00000500000000000000" pitchFamily="50" charset="-18"/>
              </a:rPr>
              <a:t>Další subjekty, poskytující Lesní pedagogiku:</a:t>
            </a:r>
          </a:p>
          <a:p>
            <a:pPr lvl="1"/>
            <a:endParaRPr lang="cs-CZ" sz="2000" b="1" dirty="0">
              <a:latin typeface="Montserrat" panose="00000500000000000000" pitchFamily="50" charset="-18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>
                <a:latin typeface="Montserrat" panose="00000500000000000000" pitchFamily="50" charset="-18"/>
              </a:rPr>
              <a:t>Lesy České republiky, </a:t>
            </a:r>
            <a:r>
              <a:rPr lang="cs-CZ" sz="2000" dirty="0" err="1">
                <a:latin typeface="Montserrat" panose="00000500000000000000" pitchFamily="50" charset="-18"/>
              </a:rPr>
              <a:t>s.p</a:t>
            </a:r>
            <a:r>
              <a:rPr lang="cs-CZ" sz="2000" dirty="0">
                <a:latin typeface="Montserrat" panose="00000500000000000000" pitchFamily="50" charset="-18"/>
              </a:rPr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>
                <a:latin typeface="Montserrat" panose="00000500000000000000" pitchFamily="50" charset="-18"/>
              </a:rPr>
              <a:t>Ústav pro hospodářskou úpravu lesa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>
                <a:latin typeface="Montserrat" panose="00000500000000000000" pitchFamily="50" charset="-18"/>
              </a:rPr>
              <a:t>Vojenské lesy a statky, </a:t>
            </a:r>
            <a:r>
              <a:rPr lang="cs-CZ" sz="2000" dirty="0" err="1">
                <a:latin typeface="Montserrat" panose="00000500000000000000" pitchFamily="50" charset="-18"/>
              </a:rPr>
              <a:t>s.p</a:t>
            </a:r>
            <a:r>
              <a:rPr lang="cs-CZ" sz="2000" dirty="0">
                <a:latin typeface="Montserrat" panose="00000500000000000000" pitchFamily="50" charset="-18"/>
              </a:rPr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>
                <a:latin typeface="Montserrat" panose="00000500000000000000" pitchFamily="50" charset="-18"/>
              </a:rPr>
              <a:t>Česká lesnická společnost</a:t>
            </a:r>
          </a:p>
          <a:p>
            <a:endParaRPr lang="cs-CZ" sz="2000" dirty="0">
              <a:latin typeface="Montserrat" panose="00000500000000000000" pitchFamily="50" charset="-18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E85B312E-924C-4F29-B52F-38CB9BC47DE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1104" y="4005351"/>
            <a:ext cx="3829050" cy="2552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8" name="Skupina 7">
            <a:extLst>
              <a:ext uri="{FF2B5EF4-FFF2-40B4-BE49-F238E27FC236}">
                <a16:creationId xmlns:a16="http://schemas.microsoft.com/office/drawing/2014/main" id="{5E3CDEC8-F40E-4D44-ACAA-A86019E96F49}"/>
              </a:ext>
            </a:extLst>
          </p:cNvPr>
          <p:cNvGrpSpPr/>
          <p:nvPr/>
        </p:nvGrpSpPr>
        <p:grpSpPr>
          <a:xfrm>
            <a:off x="213897" y="5979696"/>
            <a:ext cx="3531167" cy="740259"/>
            <a:chOff x="213897" y="5979696"/>
            <a:chExt cx="3531167" cy="740259"/>
          </a:xfrm>
        </p:grpSpPr>
        <p:sp>
          <p:nvSpPr>
            <p:cNvPr id="9" name="TextovéPole 8">
              <a:extLst>
                <a:ext uri="{FF2B5EF4-FFF2-40B4-BE49-F238E27FC236}">
                  <a16:creationId xmlns:a16="http://schemas.microsoft.com/office/drawing/2014/main" id="{A1748EA9-1466-46A8-A26B-8E7271D74AD2}"/>
                </a:ext>
              </a:extLst>
            </p:cNvPr>
            <p:cNvSpPr txBox="1"/>
            <p:nvPr/>
          </p:nvSpPr>
          <p:spPr>
            <a:xfrm>
              <a:off x="954156" y="6347726"/>
              <a:ext cx="27909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>
                  <a:solidFill>
                    <a:srgbClr val="4F9C82"/>
                  </a:solidFill>
                  <a:latin typeface="Montserrat SemiBold" panose="00000700000000000000" pitchFamily="50" charset="-18"/>
                </a:rPr>
                <a:t>www.svol.cz</a:t>
              </a:r>
            </a:p>
          </p:txBody>
        </p:sp>
        <p:pic>
          <p:nvPicPr>
            <p:cNvPr id="10" name="Obrázek 9">
              <a:extLst>
                <a:ext uri="{FF2B5EF4-FFF2-40B4-BE49-F238E27FC236}">
                  <a16:creationId xmlns:a16="http://schemas.microsoft.com/office/drawing/2014/main" id="{A8F6C0CB-D8E6-4FED-8CAD-AA1A3B0277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897" y="5979696"/>
              <a:ext cx="740259" cy="7402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6788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37249A3-231C-4C8F-88CE-76ECFA47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solidFill>
                  <a:srgbClr val="4F9C82"/>
                </a:solidFill>
                <a:latin typeface="Montserrat" panose="00000500000000000000" pitchFamily="50" charset="-18"/>
              </a:rPr>
              <a:t>Aktuální kampaně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6B3A764-32CE-42D5-A440-BE4BA0FBD4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KOUZLO LESA </a:t>
            </a:r>
          </a:p>
          <a:p>
            <a:r>
              <a:rPr lang="cs-CZ" dirty="0"/>
              <a:t>Veřejné zalesňování – jaro a podzim po celé ČR </a:t>
            </a:r>
          </a:p>
          <a:p>
            <a:r>
              <a:rPr lang="cs-CZ" dirty="0"/>
              <a:t>Les očima …    od 1.11.2019 Facebook Arcibiskupské lesy a statky 							   Olomouc s.r.o.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1423F45-C769-4AD1-B915-64FA1497A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0561" y="3873300"/>
            <a:ext cx="7630457" cy="2438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6" name="Skupina 5">
            <a:extLst>
              <a:ext uri="{FF2B5EF4-FFF2-40B4-BE49-F238E27FC236}">
                <a16:creationId xmlns:a16="http://schemas.microsoft.com/office/drawing/2014/main" id="{344454D9-58DE-46F5-9AA9-DBCA8115EBB1}"/>
              </a:ext>
            </a:extLst>
          </p:cNvPr>
          <p:cNvGrpSpPr/>
          <p:nvPr/>
        </p:nvGrpSpPr>
        <p:grpSpPr>
          <a:xfrm>
            <a:off x="213897" y="5979696"/>
            <a:ext cx="3531167" cy="740259"/>
            <a:chOff x="213897" y="5979696"/>
            <a:chExt cx="3531167" cy="740259"/>
          </a:xfrm>
        </p:grpSpPr>
        <p:sp>
          <p:nvSpPr>
            <p:cNvPr id="7" name="TextovéPole 6">
              <a:extLst>
                <a:ext uri="{FF2B5EF4-FFF2-40B4-BE49-F238E27FC236}">
                  <a16:creationId xmlns:a16="http://schemas.microsoft.com/office/drawing/2014/main" id="{625C991A-0C8E-45DC-9B01-64B819B546D9}"/>
                </a:ext>
              </a:extLst>
            </p:cNvPr>
            <p:cNvSpPr txBox="1"/>
            <p:nvPr/>
          </p:nvSpPr>
          <p:spPr>
            <a:xfrm>
              <a:off x="954156" y="6347726"/>
              <a:ext cx="27909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>
                  <a:solidFill>
                    <a:srgbClr val="4F9C82"/>
                  </a:solidFill>
                  <a:latin typeface="Montserrat SemiBold" panose="00000700000000000000" pitchFamily="50" charset="-18"/>
                </a:rPr>
                <a:t>www.svol.cz</a:t>
              </a:r>
            </a:p>
          </p:txBody>
        </p:sp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4BA3B6CE-7B0E-488A-B385-E8856AF72C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897" y="5979696"/>
              <a:ext cx="740259" cy="7402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942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>
            <a:extLst>
              <a:ext uri="{FF2B5EF4-FFF2-40B4-BE49-F238E27FC236}">
                <a16:creationId xmlns:a16="http://schemas.microsoft.com/office/drawing/2014/main" id="{80A235D0-6BF5-4965-8DE3-4E4E2A728AD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C6BB2BC-422A-4CB9-8F2B-7EB91F401D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22425"/>
            <a:ext cx="10515600" cy="118427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marL="0" indent="0" algn="ctr">
              <a:buNone/>
            </a:pPr>
            <a:r>
              <a:rPr lang="cs-CZ" b="1" dirty="0">
                <a:solidFill>
                  <a:schemeClr val="bg1"/>
                </a:solidFill>
                <a:latin typeface="Montserrat" panose="00000500000000000000" pitchFamily="50" charset="-18"/>
              </a:rPr>
              <a:t>KDE NÁS NAJDETE?</a:t>
            </a:r>
          </a:p>
          <a:p>
            <a:pPr marL="0" indent="0" algn="ctr">
              <a:buNone/>
            </a:pPr>
            <a:r>
              <a:rPr lang="cs-CZ" b="1" dirty="0">
                <a:solidFill>
                  <a:schemeClr val="bg1"/>
                </a:solidFill>
                <a:latin typeface="Montserrat" panose="00000500000000000000" pitchFamily="50" charset="-18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www.svol.cz</a:t>
            </a:r>
            <a:endParaRPr lang="cs-CZ" b="1" dirty="0">
              <a:solidFill>
                <a:schemeClr val="bg1"/>
              </a:solidFill>
              <a:latin typeface="Montserrat" panose="00000500000000000000" pitchFamily="50" charset="-18"/>
            </a:endParaRPr>
          </a:p>
          <a:p>
            <a:pPr marL="0" indent="0" algn="ctr">
              <a:buNone/>
            </a:pPr>
            <a:endParaRPr lang="cs-CZ" b="1" dirty="0">
              <a:latin typeface="Montserrat" panose="00000500000000000000" pitchFamily="50" charset="-18"/>
            </a:endParaRP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9C902ACE-9EB6-4B10-94F9-DD16D2336F8D}"/>
              </a:ext>
            </a:extLst>
          </p:cNvPr>
          <p:cNvSpPr/>
          <p:nvPr/>
        </p:nvSpPr>
        <p:spPr>
          <a:xfrm>
            <a:off x="2440191" y="3130034"/>
            <a:ext cx="7311617" cy="76944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algn="ctr"/>
            <a:r>
              <a:rPr lang="cs-CZ" sz="4400" b="1" dirty="0">
                <a:solidFill>
                  <a:schemeClr val="bg1"/>
                </a:solidFill>
                <a:latin typeface="Montserrat" panose="00000500000000000000" pitchFamily="50" charset="-18"/>
              </a:rPr>
              <a:t>DĚKUJI ZA POZORNOST</a:t>
            </a:r>
          </a:p>
        </p:txBody>
      </p:sp>
    </p:spTree>
    <p:extLst>
      <p:ext uri="{BB962C8B-B14F-4D97-AF65-F5344CB8AC3E}">
        <p14:creationId xmlns:p14="http://schemas.microsoft.com/office/powerpoint/2010/main" val="162952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4535</TotalTime>
  <Words>254</Words>
  <Application>Microsoft Office PowerPoint</Application>
  <PresentationFormat>Širokoúhlá obrazovka</PresentationFormat>
  <Paragraphs>57</Paragraphs>
  <Slides>9</Slides>
  <Notes>0</Notes>
  <HiddenSlides>0</HiddenSlides>
  <MMClips>1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Montserrat</vt:lpstr>
      <vt:lpstr>Montserrat Medium</vt:lpstr>
      <vt:lpstr>Montserrat SemiBold</vt:lpstr>
      <vt:lpstr>Motiv Office</vt:lpstr>
      <vt:lpstr>Prezentace aplikace PowerPoint</vt:lpstr>
      <vt:lpstr>Prezentace aplikace PowerPoint</vt:lpstr>
      <vt:lpstr>Lesní pedagogika je součástí enviromentálního vzdělávání </vt:lpstr>
      <vt:lpstr>  Interaktivní pomůcky</vt:lpstr>
      <vt:lpstr>Lesní pedagogika – voda a les</vt:lpstr>
      <vt:lpstr>Lesní pedagogika: ukotvení v systému EVV </vt:lpstr>
      <vt:lpstr>Prezentace aplikace PowerPoint</vt:lpstr>
      <vt:lpstr>Aktuální kampaně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Málková Dagmar</dc:creator>
  <cp:lastModifiedBy>Skočdopole Petr</cp:lastModifiedBy>
  <cp:revision>34</cp:revision>
  <dcterms:created xsi:type="dcterms:W3CDTF">2019-10-07T12:33:02Z</dcterms:created>
  <dcterms:modified xsi:type="dcterms:W3CDTF">2019-10-11T11:56:23Z</dcterms:modified>
</cp:coreProperties>
</file>