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8" r:id="rId2"/>
    <p:sldId id="367" r:id="rId3"/>
    <p:sldId id="283" r:id="rId4"/>
    <p:sldId id="305" r:id="rId5"/>
    <p:sldId id="369" r:id="rId6"/>
    <p:sldId id="260" r:id="rId7"/>
    <p:sldId id="279" r:id="rId8"/>
    <p:sldId id="288" r:id="rId9"/>
    <p:sldId id="373" r:id="rId10"/>
    <p:sldId id="263" r:id="rId11"/>
    <p:sldId id="356" r:id="rId12"/>
    <p:sldId id="264" r:id="rId13"/>
    <p:sldId id="269" r:id="rId14"/>
    <p:sldId id="375" r:id="rId15"/>
    <p:sldId id="277" r:id="rId16"/>
    <p:sldId id="265" r:id="rId17"/>
    <p:sldId id="274" r:id="rId18"/>
    <p:sldId id="372" r:id="rId19"/>
    <p:sldId id="275" r:id="rId20"/>
    <p:sldId id="374" r:id="rId21"/>
  </p:sldIdLst>
  <p:sldSz cx="12192000" cy="6858000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2141" autoAdjust="0"/>
  </p:normalViewPr>
  <p:slideViewPr>
    <p:cSldViewPr>
      <p:cViewPr varScale="1">
        <p:scale>
          <a:sx n="70" d="100"/>
          <a:sy n="70" d="100"/>
        </p:scale>
        <p:origin x="78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30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55B1CFD-E30B-4118-863C-C06215399B52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FDD373D-BC7A-409F-8635-EDD1C8B5FF8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2860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31B16D-EE53-4F13-BE52-C83301CA940A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F671AF2C-1F1D-482E-A861-D08DAD807C4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08787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>
            <a:spLocks noChangeArrowheads="1"/>
          </p:cNvSpPr>
          <p:nvPr/>
        </p:nvSpPr>
        <p:spPr bwMode="auto">
          <a:xfrm>
            <a:off x="431801" y="6092825"/>
            <a:ext cx="249555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cs-CZ" altLang="cs-CZ">
              <a:cs typeface="Arial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3983765" y="3356992"/>
            <a:ext cx="7293835" cy="194421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3983765" y="5949280"/>
            <a:ext cx="6379435" cy="432048"/>
          </a:xfrm>
        </p:spPr>
        <p:txBody>
          <a:bodyPr>
            <a:normAutofit fontScale="77500" lnSpcReduction="20000"/>
          </a:bodyPr>
          <a:lstStyle>
            <a:lvl1pPr marL="0" indent="0">
              <a:buNone/>
              <a:defRPr/>
            </a:lvl1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420952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596C46B-977F-40A4-A0CD-8623CFC0FB3B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86C535C5-2829-42C6-A9AF-A424E16F015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2488256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F2E25B7-63B8-43C4-AB9F-604520BFF072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9A48FD5C-010D-4A34-955E-3E5E0A58E92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7065113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A5BBE70-B709-4997-8C59-F861D979D95C}" type="datetime1">
              <a:rPr lang="cs-CZ" smtClean="0"/>
              <a:pPr/>
              <a:t>1.10.2019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56000" y="6356353"/>
            <a:ext cx="4470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356353"/>
            <a:ext cx="1016000" cy="365125"/>
          </a:xfrm>
          <a:prstGeom prst="rect">
            <a:avLst/>
          </a:prstGeom>
        </p:spPr>
        <p:txBody>
          <a:bodyPr/>
          <a:lstStyle/>
          <a:p>
            <a:fld id="{EBBB5B82-98E3-4186-9C42-5B2FA9D4B54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9908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sah sablony MS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1487488" y="1556792"/>
            <a:ext cx="10094912" cy="5040560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745754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F33575-3A38-4435-8171-EB7E00111041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1FBC6F62-E961-4384-82B8-657961FE2E8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9486592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0796E14-0E7E-4187-9014-A60815E50E12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9E8A8BC5-4CBF-43E5-83F4-ECC1DEA5FFE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2107856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160D84-6E83-402F-9523-C409566E00AB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2169C5BF-BE81-4325-BDCC-2CBB4DA2D05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7889495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75083AE-CAB8-44B2-9E22-F14B0CDCAB0D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A24060FB-1E01-4289-84EE-C729C8BE6E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875099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F17E9B8-620C-456A-BF3D-FFD78A4BEAD6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17A8B430-03F5-4C56-9586-E55FE55CC67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0349194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4264BE-A875-49F3-851E-B8B1B39BD9A4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26A0E1C1-70D8-4479-BA01-E9D0E63932F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3994787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57956DC-EA15-47D1-9C81-67F6A50A6DF6}" type="datetimeFigureOut">
              <a:rPr lang="cs-CZ"/>
              <a:pPr>
                <a:defRPr/>
              </a:pPr>
              <a:t>1.10.2019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E93D1AE6-7FEA-4B97-811E-5B024A5893F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1678482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1488018" y="1628775"/>
            <a:ext cx="10094383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334434" y="6356351"/>
            <a:ext cx="86571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893E99F4-B063-42ED-9354-32C918EF4BEC}" type="slidenum">
              <a:rPr lang="cs-CZ" altLang="cs-CZ" b="1" smtClean="0">
                <a:latin typeface="Calibri" pitchFamily="34" charset="0"/>
                <a:cs typeface="Arial" charset="0"/>
              </a:rPr>
              <a:pPr algn="r" eaLnBrk="1" hangingPunct="1">
                <a:defRPr/>
              </a:pPr>
              <a:t>‹#›</a:t>
            </a:fld>
            <a:endParaRPr lang="cs-CZ" altLang="cs-CZ" b="1">
              <a:latin typeface="Calibri" pitchFamily="34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007768" y="3067051"/>
            <a:ext cx="8136904" cy="2665413"/>
          </a:xfrm>
        </p:spPr>
        <p:txBody>
          <a:bodyPr/>
          <a:lstStyle/>
          <a:p>
            <a:pPr algn="l">
              <a:defRPr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Změna financování regionálního školství – v čem spočívá a co od ní MŠMT očekává?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23792" y="5732464"/>
            <a:ext cx="5072609" cy="64928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altLang="cs-CZ" b="1" i="1" dirty="0">
                <a:solidFill>
                  <a:schemeClr val="accent1">
                    <a:lumMod val="75000"/>
                  </a:schemeClr>
                </a:solidFill>
              </a:rPr>
              <a:t>10. září 2019</a:t>
            </a:r>
          </a:p>
          <a:p>
            <a:pPr>
              <a:defRPr/>
            </a:pPr>
            <a:r>
              <a:rPr lang="cs-CZ" altLang="cs-CZ" b="1" i="1" dirty="0">
                <a:solidFill>
                  <a:schemeClr val="accent1">
                    <a:lumMod val="75000"/>
                  </a:schemeClr>
                </a:solidFill>
              </a:rPr>
              <a:t>Pavla Katzová, sekce ekonomická MŠMT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847088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Hlavní cíle změny financování</a:t>
            </a:r>
            <a:b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regionálního školství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více vyrovnat mezikrajové rozdíly ve financování regionálního školství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oddělit objem finančních prostředků pro školy zřizované obcemi a svazky obcí od prostředků pro školy zřizované kraji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zprůhlednit podmínky financování pro ředitele škol – transparentnost, stabilita, předvídatelnost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otevřít prostor pro zvýšení kvality vzdělávání v důsledku možnosti menšího počtu dětí a žáků ve třídě bez negativního dopadu do financování a možnosti většího rozsahu pedagogické práce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centralizace části kompetencí v dané oblasti zpět na MŠMT za účelem možnosti efektivnějšího řízení a strategického ovlivňování systému</a:t>
            </a:r>
          </a:p>
          <a:p>
            <a:pPr>
              <a:buFont typeface="Wingdings" panose="05000000000000000000" pitchFamily="2" charset="2"/>
              <a:buChar char="v"/>
            </a:pPr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60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1"/>
          <p:cNvSpPr>
            <a:spLocks noGrp="1"/>
          </p:cNvSpPr>
          <p:nvPr>
            <p:ph idx="1"/>
          </p:nvPr>
        </p:nvSpPr>
        <p:spPr>
          <a:xfrm>
            <a:off x="1487488" y="188640"/>
            <a:ext cx="10159488" cy="6264697"/>
          </a:xfrm>
        </p:spPr>
        <p:txBody>
          <a:bodyPr>
            <a:normAutofit/>
          </a:bodyPr>
          <a:lstStyle/>
          <a:p>
            <a:pPr marL="400050" lvl="1" indent="0" algn="ctr">
              <a:buNone/>
            </a:pPr>
            <a: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Aktuální stav přípravy změny financování </a:t>
            </a:r>
            <a:r>
              <a:rPr lang="cs-CZ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RgŠ</a:t>
            </a:r>
            <a: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 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cs-CZ" sz="2400" dirty="0">
              <a:latin typeface="Helvetica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cs-CZ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zákon č. 101/2017 Sb. (novela školského zákona) – účinnost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1. ledna 2019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zákon č. 167/2018 Sb. posunul účinnost změny financování o 1 rok, tj. na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1. ledna 2020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rok 2019 – přechodový rok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financování jako doposud (republikové a krajské normativy)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doplněny 3 nové jednoroční rozvojové programy finančně připravující terén na změnu financování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masivní informační a edukační kampaň MŠMT vůči ředitelům škol, ORP, KÚ a zřizovatelům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příprava </a:t>
            </a:r>
            <a:r>
              <a:rPr lang="cs-CZ" sz="19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výkaznického</a:t>
            </a:r>
            <a:r>
              <a:rPr lang="cs-CZ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systému – letošní rok „nanečisto“ s informativními výstupy pro školy</a:t>
            </a:r>
          </a:p>
          <a:p>
            <a:pPr marL="914400" lvl="2" indent="0" algn="just">
              <a:buNone/>
            </a:pPr>
            <a:r>
              <a:rPr lang="cs-CZ" sz="19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	 	</a:t>
            </a:r>
          </a:p>
          <a:p>
            <a:pPr algn="just"/>
            <a:endParaRPr lang="cs-CZ" sz="2400" dirty="0">
              <a:latin typeface="Helvetica Narrow" panose="020B0606020202030204" pitchFamily="34" charset="0"/>
            </a:endParaRPr>
          </a:p>
          <a:p>
            <a:pPr algn="just"/>
            <a:endParaRPr lang="cs-CZ" sz="2400" dirty="0">
              <a:latin typeface="Helvetica Narrow" panose="020B0606020202030204" pitchFamily="34" charset="0"/>
            </a:endParaRPr>
          </a:p>
          <a:p>
            <a:pPr algn="just"/>
            <a:endParaRPr lang="cs-CZ" sz="2400" dirty="0">
              <a:latin typeface="Helvetica Narrow" panose="020B0606020202030204" pitchFamily="34" charset="0"/>
            </a:endParaRPr>
          </a:p>
          <a:p>
            <a:pPr marL="400050" lvl="1" indent="0" algn="just">
              <a:buNone/>
            </a:pPr>
            <a:endParaRPr lang="cs-CZ" sz="2400" dirty="0">
              <a:latin typeface="Helvetica Narrow" panose="020B0606020202030204" pitchFamily="34" charset="0"/>
            </a:endParaRPr>
          </a:p>
          <a:p>
            <a:pPr marL="400050" lvl="1" indent="0" algn="just">
              <a:buNone/>
            </a:pPr>
            <a:endParaRPr lang="cs-CZ" sz="2400" dirty="0">
              <a:latin typeface="Helvetica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31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514432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Základní principy </a:t>
            </a:r>
            <a:r>
              <a:rPr lang="cs-C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změny</a:t>
            </a:r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financování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zásadní změna financování u pedagogické práce ve vybraných druzích škol a školních družinách –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kombinace nákladového a normativního financování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systém založený na financování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reálného objemu výuky a reálné výše tarifních platů pedagogů v MŠ, ZŠ, ŠD, SŠ a konzervatořích, pokud škola nepřekročí státem stanovený „strop“ -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 zajistí školám dostatek finančních prostředků pro zajištění kvalitní výuky i pro odpovídající odměňování jejich pracovníků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nepedagogická práce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spojená s činností školy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– financuje se normativně prostřednictvím normativů na ředitelství, třídu, další pracoviště – zohledňuje se spolupráce obcí (svazkové školy)</a:t>
            </a:r>
          </a:p>
          <a:p>
            <a:pPr>
              <a:buFont typeface="Wingdings" panose="05000000000000000000" pitchFamily="2" charset="2"/>
              <a:buChar char="v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515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1658448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</a:t>
            </a:r>
            <a: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Financování pedagogické práce ve školách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1954060" y="1845735"/>
          <a:ext cx="8580329" cy="402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List" r:id="rId3" imgW="6038924" imgH="4495800" progId="Excel.Sheet.12">
                  <p:embed/>
                </p:oleObj>
              </mc:Choice>
              <mc:Fallback>
                <p:oleObj name="List" r:id="rId3" imgW="6038924" imgH="4495800" progId="Excel.Sheet.12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060" y="1845735"/>
                        <a:ext cx="8580329" cy="4023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8660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847088"/>
          </a:xfrm>
        </p:spPr>
        <p:txBody>
          <a:bodyPr/>
          <a:lstStyle/>
          <a:p>
            <a:r>
              <a:rPr lang="cs-CZ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Financování </a:t>
            </a:r>
            <a:r>
              <a:rPr lang="cs-CZ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nepedagogické práce </a:t>
            </a:r>
            <a:r>
              <a:rPr lang="cs-CZ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dirty="0"/>
              <a:t/>
            </a:r>
            <a:br>
              <a:rPr lang="cs-CZ" sz="3600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jiný způsob konstrukce normativu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školská zařízení – jako dosud, normativy tvoří krajské úřady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B5B82-98E3-4186-9C42-5B2FA9D4B549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3714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7280" y="188640"/>
            <a:ext cx="10058400" cy="1368152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Finanční toky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71464" y="1268760"/>
            <a:ext cx="9884216" cy="460033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pl-PL" sz="2400" dirty="0">
                <a:solidFill>
                  <a:schemeClr val="accent5">
                    <a:lumMod val="50000"/>
                  </a:schemeClr>
                </a:solidFill>
              </a:rPr>
              <a:t>rozpis finančních prostředků státního rozpočtu na stejném principu jako dosud  - </a:t>
            </a:r>
            <a:r>
              <a:rPr lang="pl-PL" sz="2400" b="1" dirty="0">
                <a:solidFill>
                  <a:schemeClr val="accent5">
                    <a:lumMod val="50000"/>
                  </a:schemeClr>
                </a:solidFill>
              </a:rPr>
              <a:t>MŠMT – krajské úřady - rozpočet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jednotlivých krajských a obecních škol a školských zařízení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ale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MŠMT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 provádí </a:t>
            </a:r>
            <a:r>
              <a:rPr lang="cs-CZ" sz="2400" dirty="0" err="1">
                <a:solidFill>
                  <a:schemeClr val="accent5">
                    <a:lumMod val="50000"/>
                  </a:schemeClr>
                </a:solidFill>
              </a:rPr>
              <a:t>nápočet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 finančních prostředků (a limitu počtu zaměstnanců) na pedagogickou práci škol + nepedagogickou práci škol přímo na každou jednotlivou právnickou osobu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krajský úřad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finanční prostředky rozepisuje a poskytuje školám a školním družinám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ve výši stanovené ministerstvem</a:t>
            </a:r>
            <a:endParaRPr lang="cs-CZ" sz="24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krajský úřad může upravit škole výši přidělených prostředků státního rozpočtu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pouze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 ve výjimečných případech upravených zákonem + směrnicí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škola dostane 1 balíček peněz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– závazné ukazatele jako dosud; zachování manažerského prostoru ředitele</a:t>
            </a:r>
          </a:p>
        </p:txBody>
      </p:sp>
    </p:spTree>
    <p:extLst>
      <p:ext uri="{BB962C8B-B14F-4D97-AF65-F5344CB8AC3E}">
        <p14:creationId xmlns:p14="http://schemas.microsoft.com/office/powerpoint/2010/main" val="1271442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1008112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Výhody nového systému financování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umí reagovat na různé platové zařazení pedagogických pracovníků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vylučuje naprostý nedostatek prostředků na další nárokové a nenárokové složky platu u škol splňujících podmínky stanovené právními předpisy a nepřekračující státem stanovený „strop“ rozsahu pedagogické práce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snižuje ekonomickou administrativu (účelové znaky)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snižuje závislost objemu finančních prostředků státního rozpočtu poskytnutých škole na počtu dětí a žáků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podněcuje školy k vyššímu rozsahu pedagogické práce mající vliv na kvalitu vzdělávacího procesu</a:t>
            </a:r>
          </a:p>
          <a:p>
            <a:pPr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03657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1586440"/>
          </a:xfrm>
        </p:spPr>
        <p:txBody>
          <a:bodyPr>
            <a:no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Nevýhody nového systému financování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výhody mohou být i nevýhodou (například mladý pedagogický sbor) – fixace stávajícího platového systému ve veřejné správě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zvyšuje požadavky na správné vykazování – potřeba vyšší míry dohledu nad správností vykazovaných dat od KÚ, ORP, nutná větší metodická podpora ČŠI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zatím neumožňuje hradit z přímých výdajů na vzdělávání některé pedagogické pozice (školní psycholog, speciální pedagog mimo školy zřízené podle § 16 odst. 9 školského zákona) - věc další právní úpravy po ukončení financování ze zdrojů OP</a:t>
            </a:r>
          </a:p>
          <a:p>
            <a:pPr marL="0" indent="0">
              <a:buNone/>
            </a:pPr>
            <a:endParaRPr lang="cs-CZ" sz="2400" dirty="0"/>
          </a:p>
          <a:p>
            <a:pPr>
              <a:buFont typeface="Wingdings" panose="05000000000000000000" pitchFamily="2" charset="2"/>
              <a:buChar char="v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0311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847088"/>
          </a:xfrm>
        </p:spPr>
        <p:txBody>
          <a:bodyPr/>
          <a:lstStyle/>
          <a:p>
            <a:r>
              <a:rPr lang="cs-CZ" sz="3600" dirty="0">
                <a:solidFill>
                  <a:schemeClr val="bg1"/>
                </a:solidFill>
              </a:rPr>
              <a:t>Co jsme v průběhu přípravy změny</a:t>
            </a:r>
            <a:br>
              <a:rPr lang="cs-CZ" sz="3600" dirty="0">
                <a:solidFill>
                  <a:schemeClr val="bg1"/>
                </a:solidFill>
              </a:rPr>
            </a:br>
            <a:r>
              <a:rPr lang="cs-CZ" sz="3600" dirty="0">
                <a:solidFill>
                  <a:schemeClr val="bg1"/>
                </a:solidFill>
              </a:rPr>
              <a:t> financování zjistili a naučili se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konzervativnost systému - obava ze změny</a:t>
            </a:r>
          </a:p>
          <a:p>
            <a:pPr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detailní zmapování reality ve vzdělávacím systému umožňující „evidence </a:t>
            </a:r>
            <a:r>
              <a:rPr lang="cs-CZ" sz="2800" dirty="0" err="1">
                <a:solidFill>
                  <a:schemeClr val="accent5">
                    <a:lumMod val="50000"/>
                  </a:schemeClr>
                </a:solidFill>
              </a:rPr>
              <a:t>based</a:t>
            </a: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cs-CZ" sz="2800" dirty="0" err="1">
                <a:solidFill>
                  <a:schemeClr val="accent5">
                    <a:lumMod val="50000"/>
                  </a:schemeClr>
                </a:solidFill>
              </a:rPr>
              <a:t>policies</a:t>
            </a: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“ do budoucna</a:t>
            </a:r>
          </a:p>
          <a:p>
            <a:pPr>
              <a:buFont typeface="Wingdings" pitchFamily="2" charset="2"/>
              <a:buChar char="v"/>
            </a:pPr>
            <a:r>
              <a:rPr lang="cs-CZ" sz="2800" b="1" dirty="0">
                <a:solidFill>
                  <a:schemeClr val="accent5">
                    <a:lumMod val="50000"/>
                  </a:schemeClr>
                </a:solidFill>
              </a:rPr>
              <a:t>„podpora“</a:t>
            </a: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vzdělávacího systému jako jeden ze základních úkolů MŠMT –</a:t>
            </a:r>
          </a:p>
          <a:p>
            <a:pPr lvl="1">
              <a:buFont typeface="Wingdings" pitchFamily="2" charset="2"/>
              <a:buChar char="v"/>
            </a:pPr>
            <a:r>
              <a:rPr lang="cs-CZ" sz="2300" dirty="0">
                <a:solidFill>
                  <a:schemeClr val="accent5">
                    <a:lumMod val="50000"/>
                  </a:schemeClr>
                </a:solidFill>
              </a:rPr>
              <a:t>legislativní, ekonomická, metodická – vůči KÚ, ORP, vedení škol i samotným pedagogickým pracovníkům</a:t>
            </a:r>
          </a:p>
          <a:p>
            <a:pPr lvl="1">
              <a:buFont typeface="Wingdings" pitchFamily="2" charset="2"/>
              <a:buChar char="v"/>
            </a:pPr>
            <a:r>
              <a:rPr lang="cs-CZ" sz="2300" dirty="0">
                <a:solidFill>
                  <a:schemeClr val="accent5">
                    <a:lumMod val="50000"/>
                  </a:schemeClr>
                </a:solidFill>
              </a:rPr>
              <a:t>jeden z cílů transformace dvou přímo řízených organizací MŠMT </a:t>
            </a:r>
          </a:p>
          <a:p>
            <a:pPr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ověření prvků projektového řízení v rámci MŠMT </a:t>
            </a:r>
          </a:p>
          <a:p>
            <a:pPr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vytvoření masivního výpočtového systému „vlastními silami“</a:t>
            </a:r>
          </a:p>
          <a:p>
            <a:pPr lvl="1">
              <a:buFont typeface="Wingdings" pitchFamily="2" charset="2"/>
              <a:buChar char="v"/>
            </a:pPr>
            <a:endParaRPr lang="cs-CZ" sz="23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cs-CZ" sz="28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cs-CZ" sz="28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B5B82-98E3-4186-9C42-5B2FA9D4B549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1730456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Závěrem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účinnost nového systému – 1. leden 2020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příprava na nový systém z různých pohledů (výkaznictví, rozvojové programy k vyrovnání mezikrajových rozdílů, metodická příprava)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spuštění podmíněno vytvořením podmínek na straně státního rozpočtu jako celku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dílčí proměna rolí jednotlivých aktérů, jejich očekávání a strategie</a:t>
            </a:r>
          </a:p>
          <a:p>
            <a:pPr marL="0" indent="0">
              <a:buNone/>
            </a:pPr>
            <a:endParaRPr lang="cs-CZ" sz="2800" dirty="0"/>
          </a:p>
          <a:p>
            <a:pPr>
              <a:buFont typeface="Wingdings" panose="05000000000000000000" pitchFamily="2" charset="2"/>
              <a:buChar char="v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7498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1658448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Obecná v</a:t>
            </a:r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ýchodiska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systémy financování škol a školských zařízení </a:t>
            </a:r>
            <a:r>
              <a:rPr lang="cs-CZ" sz="2800" b="1" dirty="0">
                <a:solidFill>
                  <a:schemeClr val="accent5">
                    <a:lumMod val="50000"/>
                  </a:schemeClr>
                </a:solidFill>
              </a:rPr>
              <a:t>v zemích EU </a:t>
            </a: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naprosto rozdílné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závislost na uspořádání veřejné správy v daném státě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závislost na míře právní subjektivity škol a školských zařízení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závislost na pracovněprávním postavení pedagogických pracovníků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stát platí zejména mzdy pedagogických pracovníků a jejich další  vzdělávání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regionální úroveň provoz a nepedagogické zaměstnance</a:t>
            </a:r>
          </a:p>
          <a:p>
            <a:pPr>
              <a:buFont typeface="Wingdings" panose="05000000000000000000" pitchFamily="2" charset="2"/>
              <a:buChar char="v"/>
            </a:pPr>
            <a:endParaRPr lang="cs-CZ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23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xmlns="" id="{962BD30C-B996-4DA6-ACA9-E69B88849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3472" y="1268760"/>
            <a:ext cx="10238928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40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cs-CZ" sz="40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cs-CZ" sz="4000" dirty="0">
                <a:solidFill>
                  <a:schemeClr val="accent5">
                    <a:lumMod val="50000"/>
                  </a:schemeClr>
                </a:solidFill>
              </a:rPr>
              <a:t>Děkuji za pozornost!</a:t>
            </a:r>
          </a:p>
          <a:p>
            <a:endParaRPr lang="cs-CZ" sz="40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cs-CZ" sz="240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2400">
                <a:solidFill>
                  <a:schemeClr val="accent5">
                    <a:lumMod val="50000"/>
                  </a:schemeClr>
                </a:solidFill>
              </a:rPr>
              <a:t>Pavla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Katzová, sekce ekonomická MŠMT</a:t>
            </a:r>
          </a:p>
          <a:p>
            <a:pPr marL="0" indent="0">
              <a:buNone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e-mail: pavla.katzova@msmt.cz</a:t>
            </a:r>
          </a:p>
        </p:txBody>
      </p:sp>
    </p:spTree>
    <p:extLst>
      <p:ext uri="{BB962C8B-B14F-4D97-AF65-F5344CB8AC3E}">
        <p14:creationId xmlns:p14="http://schemas.microsoft.com/office/powerpoint/2010/main" val="2368618382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7504" y="224610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Česká republika 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v současném systému značná autonomie rozhodování a řízení na úrovni škol i územních samosprávných celků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v oblasti vzdělávání vysoká míra decentralizace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samostatná právní subjektivita všech škol a školských zařízení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„autonomie bez podpory vede k pocitu izolace“ (Andreas </a:t>
            </a:r>
            <a:r>
              <a:rPr lang="cs-CZ" sz="2800" dirty="0" err="1">
                <a:solidFill>
                  <a:schemeClr val="accent5">
                    <a:lumMod val="50000"/>
                  </a:schemeClr>
                </a:solidFill>
              </a:rPr>
              <a:t>Schleicher</a:t>
            </a: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, OECD)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důležité dobře vyvážit role státu, středního úrovně řízení a škol samotných</a:t>
            </a:r>
          </a:p>
        </p:txBody>
      </p:sp>
    </p:spTree>
    <p:extLst>
      <p:ext uri="{BB962C8B-B14F-4D97-AF65-F5344CB8AC3E}">
        <p14:creationId xmlns:p14="http://schemas.microsoft.com/office/powerpoint/2010/main" val="249217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3472" y="1340768"/>
            <a:ext cx="8867328" cy="504056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roztříštěná sídelní struktura – 6 254 obcí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448 do 100 obyvatel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4 811 do 1 000 obyvatel (77 %)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5 559 do 2 000 obyvatel (89 %)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cs-CZ" sz="28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každá obec je povinna zajistit podmínky pro předškolní vzdělávání a povinnou školní docházky svých obyvatel             obce zřizují </a:t>
            </a:r>
            <a:r>
              <a:rPr lang="cs-CZ" sz="2800" u="sng" dirty="0">
                <a:solidFill>
                  <a:schemeClr val="accent5">
                    <a:lumMod val="50000"/>
                  </a:schemeClr>
                </a:solidFill>
              </a:rPr>
              <a:t>více než 7 tisíc</a:t>
            </a: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právnických osob vykonávajících činnost školy nebo školského zařízení</a:t>
            </a:r>
          </a:p>
          <a:p>
            <a:pPr algn="just"/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1847528" y="274638"/>
            <a:ext cx="8820472" cy="1143000"/>
          </a:xfrm>
          <a:prstGeom prst="rect">
            <a:avLst/>
          </a:prstGeo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Česká republika 2</a:t>
            </a: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xmlns="" id="{6B0F981D-75AD-4F6A-8DC4-E529F95606E2}"/>
              </a:ext>
            </a:extLst>
          </p:cNvPr>
          <p:cNvSpPr/>
          <p:nvPr/>
        </p:nvSpPr>
        <p:spPr>
          <a:xfrm>
            <a:off x="10272464" y="4437112"/>
            <a:ext cx="720080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4720926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1730456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Právní subjektivita škol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Ředitel školy a školského zařízení je zodpovědný: </a:t>
            </a:r>
          </a:p>
          <a:p>
            <a:pPr marL="0" indent="0">
              <a:buNone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 - za pedagogický proces a organizaci, průběh a výsledky vzdělávání,</a:t>
            </a:r>
          </a:p>
          <a:p>
            <a:pPr marL="0" indent="0">
              <a:buNone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 - za majetek,</a:t>
            </a:r>
          </a:p>
          <a:p>
            <a:pPr marL="0" indent="0">
              <a:buNone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 - za ekonomiku,</a:t>
            </a:r>
          </a:p>
          <a:p>
            <a:pPr marL="0" indent="0">
              <a:buNone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 - za personální záležitosti apod.</a:t>
            </a:r>
          </a:p>
          <a:p>
            <a:pPr marL="0" indent="0">
              <a:buNone/>
            </a:pPr>
            <a:endParaRPr lang="cs-CZ" sz="2800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je třeba to měnit?</a:t>
            </a:r>
          </a:p>
          <a:p>
            <a:pPr marL="0" indent="0"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jaké role na ředitele přenáší stát (škola jako vzdělávací instituce), jaké zřizovatel (právní subjekt jako správce majetku apod.)</a:t>
            </a:r>
          </a:p>
          <a:p>
            <a:pPr marL="0" indent="0">
              <a:buFont typeface="Wingdings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 kdo má co platit?</a:t>
            </a:r>
          </a:p>
        </p:txBody>
      </p:sp>
    </p:spTree>
    <p:extLst>
      <p:ext uri="{BB962C8B-B14F-4D97-AF65-F5344CB8AC3E}">
        <p14:creationId xmlns:p14="http://schemas.microsoft.com/office/powerpoint/2010/main" val="811056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1586440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Česká republika a OECD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hlavní závěry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OECD Reviews of School Resources: Czech Republic 2016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v současném systému autonomie rozhodování a řízení na úrovni škol i územních samosprávných celků vysoká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přenesení role ve financování zejména škol zřizovaných obcemi a svazky obcí na stát (MŠMT) – oddělit peníze pro obecní školství od peněz na školství krajské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omezit financování účelových programů a posílit financování škol jako institucí</a:t>
            </a:r>
          </a:p>
        </p:txBody>
      </p:sp>
    </p:spTree>
    <p:extLst>
      <p:ext uri="{BB962C8B-B14F-4D97-AF65-F5344CB8AC3E}">
        <p14:creationId xmlns:p14="http://schemas.microsoft.com/office/powerpoint/2010/main" val="811056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75B8396-E0DD-4F9E-8B7A-619641091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4624"/>
            <a:ext cx="11582400" cy="1802464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Současný systém financování </a:t>
            </a:r>
            <a:b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regionálního školství 1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19581C39-BAB7-46EC-B763-308419818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8018" y="1412776"/>
            <a:ext cx="10094383" cy="54452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v zásadě beze změny od reformy veřejné správy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tzv. přímé výdaje na vzdělávání jsou obecním a krajským školám a školským zařízení poskytovány podle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skutečného počtu dětí, žáků a studentů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pro daný školní rok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značné kompetence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krajských úřadů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(vůči krajskému a obecnímu školství)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krajské normativy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– stanoví jednotlivé krajské úřady podle kritérií vymezených vyhláškou o krajských normativech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MŠMT mezi jednotlivé krajské úřady rozděluje „balík“ peněz na přímé výdaje na vzdělávání prostřednictvím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tzv. republikových normativů </a:t>
            </a: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– objem výdajů připadajících na 1 dítě, žáka nebo studenta příslušné věkové kategorie v oblasti předškolního, základního, středního a vyššího odborného vzdělávání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značné mezikrajové rozdíly ve výši krajských normativů pro obdobné činnosti!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400" dirty="0">
                <a:solidFill>
                  <a:schemeClr val="accent5">
                    <a:lumMod val="50000"/>
                  </a:schemeClr>
                </a:solidFill>
              </a:rPr>
              <a:t>omezená role </a:t>
            </a:r>
            <a:r>
              <a:rPr lang="cs-CZ" sz="2400" b="1" dirty="0">
                <a:solidFill>
                  <a:schemeClr val="accent5">
                    <a:lumMod val="50000"/>
                  </a:schemeClr>
                </a:solidFill>
              </a:rPr>
              <a:t>obecních úřadů obcí s rozšířenou působností</a:t>
            </a:r>
          </a:p>
          <a:p>
            <a:pPr>
              <a:buFont typeface="Wingdings" panose="05000000000000000000" pitchFamily="2" charset="2"/>
              <a:buChar char="v"/>
            </a:pPr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6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13E457FF-5292-4989-99D4-E0D79449A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464" y="116632"/>
            <a:ext cx="9884216" cy="648072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Současný systém financování </a:t>
            </a:r>
            <a:b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regionálního školství 2</a:t>
            </a:r>
          </a:p>
          <a:p>
            <a:pPr marL="0" indent="0" algn="ctr">
              <a:buNone/>
            </a:pPr>
            <a:endParaRPr lang="cs-CZ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Font typeface="Wingdings" pitchFamily="2" charset="2"/>
              <a:buChar char="v"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 není nijak zohledněno věkové složení pedagogů dané školy 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mající přímý        vliv na výši tarifní části platů a fakticky snižující objem prostředků, který řediteli školy zůstane na další (zejména motivační) složky platu</a:t>
            </a:r>
          </a:p>
          <a:p>
            <a:pPr marL="0" indent="0" algn="just">
              <a:buFont typeface="Wingdings" pitchFamily="2" charset="2"/>
              <a:buChar char="v"/>
            </a:pP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 ředitel školy fakticky </a:t>
            </a: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přizpůsobuje rozsah poskytovaného vzdělávání objemu peněz na přímé výdaje na vzdělávání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 na daný kalendářní rok (samozřejmě při respektování právních předpisů a rámcových vzdělávacích programů)</a:t>
            </a:r>
          </a:p>
          <a:p>
            <a:pPr marL="0" indent="0" algn="just">
              <a:buFont typeface="Wingdings" pitchFamily="2" charset="2"/>
              <a:buChar char="v"/>
            </a:pP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stávající systém negativně působí na kvalitu poskytovaného vzdělávání (střední odborné školy). Školy v zájmu získání žáků (a tedy prostředků státního rozpočtu) snižují nároky na kvalitu „na vstupu“ do vzdělávání v oborech vzdělání s maturitní zkouškou a naplňují třídy žáky na nejvyšší přípustnou míru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7918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1658448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základních číslech…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cs-CZ" sz="2800" dirty="0">
                <a:solidFill>
                  <a:schemeClr val="accent5">
                    <a:lumMod val="50000"/>
                  </a:schemeClr>
                </a:solidFill>
              </a:rPr>
              <a:t>návrh rozpočtu kapitoly 333 MŠMT pro rok 2020:</a:t>
            </a:r>
          </a:p>
          <a:p>
            <a:pPr lvl="1"/>
            <a:r>
              <a:rPr lang="cs-CZ" sz="2300" dirty="0" smtClean="0">
                <a:solidFill>
                  <a:schemeClr val="accent5">
                    <a:lumMod val="50000"/>
                  </a:schemeClr>
                </a:solidFill>
              </a:rPr>
              <a:t>161,5 </a:t>
            </a:r>
            <a:r>
              <a:rPr lang="cs-CZ" sz="2300" dirty="0">
                <a:solidFill>
                  <a:schemeClr val="accent5">
                    <a:lumMod val="50000"/>
                  </a:schemeClr>
                </a:solidFill>
              </a:rPr>
              <a:t>mld. Kč pro oblast regionálního školství</a:t>
            </a:r>
          </a:p>
          <a:p>
            <a:pPr lvl="1"/>
            <a:r>
              <a:rPr lang="cs-CZ" sz="2300" dirty="0">
                <a:solidFill>
                  <a:schemeClr val="accent5">
                    <a:lumMod val="50000"/>
                  </a:schemeClr>
                </a:solidFill>
              </a:rPr>
              <a:t>182 246 pedagogických pracovníků v regionálním školství</a:t>
            </a:r>
          </a:p>
          <a:p>
            <a:pPr lvl="1"/>
            <a:r>
              <a:rPr lang="cs-CZ" sz="2300" dirty="0">
                <a:solidFill>
                  <a:schemeClr val="accent5">
                    <a:lumMod val="50000"/>
                  </a:schemeClr>
                </a:solidFill>
              </a:rPr>
              <a:t>65 781 nepedagogických zaměstnanců v regionálním školství</a:t>
            </a:r>
            <a:endParaRPr lang="en-US" sz="23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B5B82-98E3-4186-9C42-5B2FA9D4B549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1">
  <a:themeElements>
    <a:clrScheme name="MSM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18E96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adpi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tiv1" id="{6274B8AC-1188-418B-B40D-671087D3CEC1}" vid="{7E1D6F74-F353-4E40-A8FE-531CE6DA6862}"/>
    </a:ext>
  </a:extLst>
</a:theme>
</file>

<file path=ppt/theme/theme2.xml><?xml version="1.0" encoding="utf-8"?>
<a:theme xmlns:a="http://schemas.openxmlformats.org/drawingml/2006/main" name="Motiv sady Office">
  <a:themeElements>
    <a:clrScheme name="Vlastní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E19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4025</TotalTime>
  <Words>1226</Words>
  <Application>Microsoft Office PowerPoint</Application>
  <PresentationFormat>Širokoúhlá obrazovka</PresentationFormat>
  <Paragraphs>133</Paragraphs>
  <Slides>20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Helvetica Narrow</vt:lpstr>
      <vt:lpstr>Wingdings</vt:lpstr>
      <vt:lpstr>Motiv1</vt:lpstr>
      <vt:lpstr>List</vt:lpstr>
      <vt:lpstr>Změna financování regionálního školství – v čem spočívá a co od ní MŠMT očekává?</vt:lpstr>
      <vt:lpstr>Obecná východiska </vt:lpstr>
      <vt:lpstr>Česká republika 1</vt:lpstr>
      <vt:lpstr>Česká republika 2</vt:lpstr>
      <vt:lpstr>Právní subjektivita škol</vt:lpstr>
      <vt:lpstr>Česká republika a OECD</vt:lpstr>
      <vt:lpstr>Současný systém financování  regionálního školství 1</vt:lpstr>
      <vt:lpstr>Prezentace aplikace PowerPoint</vt:lpstr>
      <vt:lpstr>V základních číslech…</vt:lpstr>
      <vt:lpstr>Hlavní cíle změny financování  regionálního školství</vt:lpstr>
      <vt:lpstr>Prezentace aplikace PowerPoint</vt:lpstr>
      <vt:lpstr>         Základní principy změny financování</vt:lpstr>
      <vt:lpstr>    Financování pedagogické práce ve školách</vt:lpstr>
      <vt:lpstr>Financování nepedagogické práce   </vt:lpstr>
      <vt:lpstr>Finanční toky    </vt:lpstr>
      <vt:lpstr>Výhody nového systému financování</vt:lpstr>
      <vt:lpstr>Nevýhody nového systému financování</vt:lpstr>
      <vt:lpstr>Co jsme v průběhu přípravy změny  financování zjistili a naučili se</vt:lpstr>
      <vt:lpstr>Závěrem</vt:lpstr>
      <vt:lpstr>Prezentace aplikace PowerPoint</vt:lpstr>
    </vt:vector>
  </TitlesOfParts>
  <Company>Ministerstvo školství, mládeže a tělovýchovy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Křeček Pavel</dc:creator>
  <cp:lastModifiedBy>Petrlíková Viola</cp:lastModifiedBy>
  <cp:revision>318</cp:revision>
  <cp:lastPrinted>2014-11-27T10:56:40Z</cp:lastPrinted>
  <dcterms:created xsi:type="dcterms:W3CDTF">2011-05-23T11:01:08Z</dcterms:created>
  <dcterms:modified xsi:type="dcterms:W3CDTF">2019-10-01T07:07:40Z</dcterms:modified>
</cp:coreProperties>
</file>