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2" r:id="rId4"/>
    <p:sldId id="261" r:id="rId5"/>
    <p:sldId id="265" r:id="rId6"/>
    <p:sldId id="259" r:id="rId7"/>
    <p:sldId id="258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915BC2A-F369-4E07-98A4-27543A882398}" type="datetimeFigureOut">
              <a:rPr lang="cs-CZ" smtClean="0"/>
              <a:t>25.11.2018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E3737FD-9D8C-42AC-8EFB-FD2C80F073DC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z/url?sa=i&amp;rct=j&amp;q=&amp;esrc=s&amp;source=images&amp;cd=&amp;cad=rja&amp;uact=8&amp;ved=2ahUKEwicn-2DlejeAhVP-qQKHfTTAPwQjRx6BAgBEAU&amp;url=https://www.festivaldivadlo.cz/cs/scena/3/&amp;psig=AOvVaw1DYlJ8kUu3SmhQYlppwDL-&amp;ust=1542981717398768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539479"/>
          </a:xfrm>
        </p:spPr>
        <p:txBody>
          <a:bodyPr anchor="ctr"/>
          <a:lstStyle/>
          <a:p>
            <a:r>
              <a:rPr lang="cs-CZ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KULTURA                                Z CELOSTÁTNÍHO                 A REGIONÁLNÍHO POHLEDU</a:t>
            </a:r>
            <a:endParaRPr lang="cs-CZ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656184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Mgr. Martin Baxa</a:t>
            </a:r>
          </a:p>
          <a:p>
            <a:endParaRPr lang="cs-CZ" sz="1800" dirty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cs-CZ" sz="32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Konference KULTURA 2019</a:t>
            </a:r>
            <a:endParaRPr lang="cs-CZ" sz="3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7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/>
          <a:lstStyle/>
          <a:p>
            <a:r>
              <a:rPr lang="cs-CZ" sz="4400" dirty="0" smtClean="0">
                <a:effectLst/>
                <a:latin typeface="Arial Black" panose="020B0A04020102020204" pitchFamily="34" charset="0"/>
              </a:rPr>
              <a:t>KULTURA V ČR</a:t>
            </a:r>
            <a:endParaRPr lang="cs-CZ" sz="44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Autofit/>
          </a:bodyPr>
          <a:lstStyle/>
          <a:p>
            <a:pPr algn="just"/>
            <a:r>
              <a:rPr 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rozvojový prvek </a:t>
            </a: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společnosti i lokality – dostupnost veřejných služeb kultury (součást Strategie udržitelného rozvoje ČR)</a:t>
            </a:r>
          </a:p>
          <a:p>
            <a:pPr algn="just"/>
            <a:r>
              <a:rPr 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Stát</a:t>
            </a: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výkonné pravomoci pouze v otázkách kulturního </a:t>
            </a: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dědictví</a:t>
            </a:r>
            <a:r>
              <a:rPr lang="cs-CZ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</a:t>
            </a:r>
            <a:r>
              <a:rPr lang="cs-CZ" b="1" spc="1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ivá kultura </a:t>
            </a:r>
            <a:r>
              <a:rPr lang="cs-CZ" b="1" spc="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nástroje </a:t>
            </a:r>
            <a:r>
              <a:rPr lang="cs-CZ" b="1" spc="1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státu: dotační a doporučující</a:t>
            </a:r>
          </a:p>
          <a:p>
            <a:pPr algn="just"/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Kultura – </a:t>
            </a:r>
            <a:r>
              <a:rPr lang="cs-CZ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převážně </a:t>
            </a: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samostatné působnosti </a:t>
            </a:r>
            <a:r>
              <a:rPr 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samosprávy</a:t>
            </a:r>
          </a:p>
          <a:p>
            <a:pPr algn="just"/>
            <a:r>
              <a:rPr 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Multiplikační </a:t>
            </a:r>
            <a:r>
              <a:rPr lang="cs-CZ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 oblasti kultury </a:t>
            </a:r>
            <a:r>
              <a:rPr lang="cs-CZ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silný ekonomický potenciál</a:t>
            </a:r>
          </a:p>
          <a:p>
            <a:pPr algn="just"/>
            <a:endParaRPr lang="cs-CZ" sz="2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2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2600" b="1" spc="1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600" dirty="0"/>
          </a:p>
        </p:txBody>
      </p:sp>
      <p:pic>
        <p:nvPicPr>
          <p:cNvPr id="7" name="Obrázek 6" descr="C:\Users\sokolova\AppData\Local\Microsoft\Windows\INetCache\Content.Word\IMG_0604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857074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884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800" dirty="0" smtClean="0">
                <a:effectLst/>
                <a:latin typeface="Arial Black" panose="020B0A04020102020204" pitchFamily="34" charset="0"/>
              </a:rPr>
              <a:t/>
            </a:r>
            <a:br>
              <a:rPr lang="cs-CZ" sz="4800" dirty="0" smtClean="0">
                <a:effectLst/>
                <a:latin typeface="Arial Black" panose="020B0A04020102020204" pitchFamily="34" charset="0"/>
              </a:rPr>
            </a:br>
            <a:r>
              <a:rPr lang="cs-CZ" sz="4800" dirty="0" smtClean="0">
                <a:effectLst/>
                <a:latin typeface="Arial Black" panose="020B0A04020102020204" pitchFamily="34" charset="0"/>
              </a:rPr>
              <a:t/>
            </a:r>
            <a:br>
              <a:rPr lang="cs-CZ" sz="4800" dirty="0" smtClean="0">
                <a:effectLst/>
                <a:latin typeface="Arial Black" panose="020B0A04020102020204" pitchFamily="34" charset="0"/>
              </a:rPr>
            </a:br>
            <a:r>
              <a:rPr lang="cs-CZ" sz="4400" dirty="0" smtClean="0">
                <a:effectLst/>
                <a:latin typeface="Arial Black" panose="020B0A04020102020204" pitchFamily="34" charset="0"/>
              </a:rPr>
              <a:t>FINANCOVÁNÍ KULTURY</a:t>
            </a:r>
            <a:endParaRPr lang="cs-CZ" sz="46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Autofit/>
          </a:bodyPr>
          <a:lstStyle/>
          <a:p>
            <a:pPr algn="just"/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cs-CZ" sz="2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cs-CZ" sz="2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do </a:t>
            </a:r>
            <a:r>
              <a:rPr lang="cs-CZ" sz="2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kultury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(nyní cca 1 % včetně církevních restitucí)</a:t>
            </a:r>
          </a:p>
          <a:p>
            <a:pPr algn="just"/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Podíl kultury (r. 2016) - na </a:t>
            </a: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HDP se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podílela </a:t>
            </a: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oblast kultury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1,32 </a:t>
            </a: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a na hrubé přidané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hodnotě (HPH) 2,13 </a:t>
            </a: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(zdroj ČSÚ)</a:t>
            </a:r>
          </a:p>
          <a:p>
            <a:pPr algn="just"/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Problematika</a:t>
            </a:r>
            <a:r>
              <a:rPr lang="cs-CZ" sz="2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mzdové politiky </a:t>
            </a:r>
            <a:r>
              <a:rPr lang="cs-CZ" sz="2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oblasti kultury</a:t>
            </a:r>
            <a:endParaRPr lang="cs-CZ" sz="2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Snaha o </a:t>
            </a:r>
            <a:r>
              <a:rPr lang="cs-CZ" sz="2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vícezdrojové financování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cs-CZ" sz="2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tíha financování kultury spočívá na rozpočtech územní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samosprávy</a:t>
            </a:r>
          </a:p>
          <a:p>
            <a:endParaRPr lang="cs-CZ" sz="2600" dirty="0"/>
          </a:p>
        </p:txBody>
      </p:sp>
      <p:pic>
        <p:nvPicPr>
          <p:cNvPr id="1028" name="Picture 4" descr="C:\Users\sokolova\AppData\Local\Microsoft\Windows\INetCache\IE\T7QMECE0\money-2180330_960_72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00633"/>
            <a:ext cx="2422024" cy="173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8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435280" cy="720080"/>
          </a:xfrm>
        </p:spPr>
        <p:txBody>
          <a:bodyPr/>
          <a:lstStyle/>
          <a:p>
            <a:r>
              <a:rPr lang="cs-CZ" sz="4800" dirty="0" smtClean="0">
                <a:effectLst/>
                <a:latin typeface="Arial Black" panose="020B0A04020102020204" pitchFamily="34" charset="0"/>
              </a:rPr>
              <a:t>REGIONÁLNÍ KULTURA</a:t>
            </a:r>
            <a:endParaRPr lang="cs-CZ" sz="48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Kulturní potenciál jednotlivých krajů – relativně vyrovnaný</a:t>
            </a:r>
          </a:p>
          <a:p>
            <a:pPr algn="just"/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Absence </a:t>
            </a:r>
            <a:r>
              <a:rPr lang="cs-CZ" sz="9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kulturních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strategií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krajů – </a:t>
            </a:r>
            <a:r>
              <a:rPr lang="cs-CZ" sz="9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stanovení priorit, dialog kraj – obce</a:t>
            </a:r>
          </a:p>
          <a:p>
            <a:pPr lvl="0" algn="just"/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Rozdíly </a:t>
            </a:r>
            <a:r>
              <a:rPr lang="cs-CZ" sz="9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města x venkov (malé obce)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centralizace</a:t>
            </a:r>
          </a:p>
          <a:p>
            <a:pPr algn="just"/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Menší </a:t>
            </a:r>
            <a:r>
              <a:rPr lang="cs-CZ" sz="9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obce – udržování tradic, nositelé: místní spolky, knihovny – komunitní centra, po r.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1989 </a:t>
            </a:r>
            <a:r>
              <a:rPr lang="cs-CZ" sz="9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zaniklo mnoho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kulturních </a:t>
            </a:r>
            <a:r>
              <a:rPr lang="cs-CZ" sz="9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domů</a:t>
            </a:r>
          </a:p>
          <a:p>
            <a:pPr marL="0" lvl="0" indent="0" algn="just">
              <a:buNone/>
            </a:pPr>
            <a:endParaRPr lang="cs-CZ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9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9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9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</a:t>
            </a:r>
            <a:r>
              <a:rPr lang="cs-CZ" sz="9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limity rozvoje: </a:t>
            </a:r>
          </a:p>
          <a:p>
            <a:pPr algn="just">
              <a:buFontTx/>
              <a:buChar char="-"/>
            </a:pP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ekonomické </a:t>
            </a:r>
            <a:r>
              <a:rPr lang="cs-CZ" sz="9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možnosti rozpočtů územní samosprávy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neustálé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zvyšování výdajů do kultury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x      podfinancované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 programy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státu</a:t>
            </a:r>
            <a:endParaRPr lang="cs-CZ" sz="9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Char char="-"/>
            </a:pP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zastaralá </a:t>
            </a:r>
            <a:r>
              <a:rPr lang="cs-CZ" sz="9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 neexistující infrastruktura (např. Plzeň - budova ZČG – od r. 1954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buFontTx/>
              <a:buChar char="-"/>
            </a:pP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personální deficity </a:t>
            </a:r>
            <a:r>
              <a:rPr lang="cs-CZ" sz="9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9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odliv kvalifikovaných pracovníků do velkých měst</a:t>
            </a:r>
            <a:endParaRPr lang="cs-CZ" sz="9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cs-CZ" sz="4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9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27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435280" cy="792088"/>
          </a:xfrm>
        </p:spPr>
        <p:txBody>
          <a:bodyPr/>
          <a:lstStyle/>
          <a:p>
            <a:r>
              <a:rPr lang="cs-CZ" sz="4800" dirty="0" smtClean="0">
                <a:effectLst/>
                <a:latin typeface="Arial Black" panose="020B0A04020102020204" pitchFamily="34" charset="0"/>
              </a:rPr>
              <a:t>REGIONÁLNÍ KULTURA</a:t>
            </a:r>
            <a:endParaRPr lang="cs-CZ" sz="48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sz="2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Tíha financování kultury spočívá na rozpočtech územní samosprávy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(výrazně např. oblast divadel, výjimka </a:t>
            </a:r>
            <a:r>
              <a:rPr 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památková péče)</a:t>
            </a:r>
          </a:p>
          <a:p>
            <a:pPr algn="just"/>
            <a:endParaRPr lang="cs-CZ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2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3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cs-CZ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cs-CZ" sz="1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endParaRPr lang="cs-CZ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endParaRPr lang="cs-CZ" sz="15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Regionální divadla (největší položka v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rozpočtech ÚSC v oblasti kultury) </a:t>
            </a:r>
            <a:r>
              <a:rPr 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vládní nařízení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o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navyšování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platů x </a:t>
            </a:r>
            <a:r>
              <a:rPr lang="cs-CZ" sz="2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zatěžování rozpočtu obcí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absence systému kooperativního financování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a </a:t>
            </a:r>
            <a:r>
              <a:rPr 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zákona o VPI</a:t>
            </a:r>
          </a:p>
          <a:p>
            <a:pPr lvl="0" algn="just"/>
            <a:endParaRPr lang="cs-CZ" sz="4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9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pic>
        <p:nvPicPr>
          <p:cNvPr id="7" name="Picture 4" descr="C:\Users\sokolova\AppData\Local\Microsoft\Windows\Temporary Internet Files\Content.Outlook\AKNGI1U2\DSC_0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022" y="2394526"/>
            <a:ext cx="1765354" cy="211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 descr="VÃ½sledek obrÃ¡zku pro depo20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244" y="2394526"/>
            <a:ext cx="3984625" cy="21145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979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94421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600" b="1" cap="all" dirty="0" smtClean="0"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Program </a:t>
            </a:r>
            <a:r>
              <a:rPr lang="cs-CZ" sz="3600" b="1" cap="all" dirty="0"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státní podpory </a:t>
            </a:r>
            <a:r>
              <a:rPr lang="cs-CZ" sz="3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profesionálních divadel a stálých profesionálních symfonických orchestrů a </a:t>
            </a:r>
            <a:r>
              <a:rPr lang="cs-CZ" sz="32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pěveckých </a:t>
            </a:r>
            <a:r>
              <a:rPr lang="cs-CZ" sz="3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sborů </a:t>
            </a:r>
            <a:endParaRPr lang="cs-CZ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4104456"/>
          </a:xfrm>
        </p:spPr>
        <p:txBody>
          <a:bodyPr/>
          <a:lstStyle/>
          <a:p>
            <a:pPr algn="just"/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Dlouhodobé </a:t>
            </a:r>
            <a:r>
              <a:rPr 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podfinancování</a:t>
            </a: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programu</a:t>
            </a:r>
          </a:p>
          <a:p>
            <a:pPr algn="just"/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souladu s Koncepcí podpory umění na léta 2015-2020 by mělo dojít k postupnému navyšování </a:t>
            </a: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rozpočtu </a:t>
            </a: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programu. </a:t>
            </a:r>
            <a:endParaRPr lang="cs-CZ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8352928" cy="195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995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800" dirty="0" smtClean="0">
                <a:effectLst/>
                <a:latin typeface="Arial Black" panose="020B0A04020102020204" pitchFamily="34" charset="0"/>
              </a:rPr>
              <a:t/>
            </a:r>
            <a:br>
              <a:rPr lang="cs-CZ" sz="4800" dirty="0" smtClean="0">
                <a:effectLst/>
                <a:latin typeface="Arial Black" panose="020B0A04020102020204" pitchFamily="34" charset="0"/>
              </a:rPr>
            </a:br>
            <a:r>
              <a:rPr lang="cs-CZ" sz="4800" dirty="0">
                <a:effectLst/>
                <a:latin typeface="Arial Black" panose="020B0A04020102020204" pitchFamily="34" charset="0"/>
              </a:rPr>
              <a:t/>
            </a:r>
            <a:br>
              <a:rPr lang="cs-CZ" sz="4800" dirty="0">
                <a:effectLst/>
                <a:latin typeface="Arial Black" panose="020B0A04020102020204" pitchFamily="34" charset="0"/>
              </a:rPr>
            </a:br>
            <a:r>
              <a:rPr lang="cs-CZ" sz="4800" dirty="0" smtClean="0">
                <a:effectLst/>
                <a:latin typeface="Arial Black" panose="020B0A04020102020204" pitchFamily="34" charset="0"/>
              </a:rPr>
              <a:t/>
            </a:r>
            <a:br>
              <a:rPr lang="cs-CZ" sz="4800" dirty="0" smtClean="0">
                <a:effectLst/>
                <a:latin typeface="Arial Black" panose="020B0A04020102020204" pitchFamily="34" charset="0"/>
              </a:rPr>
            </a:br>
            <a:r>
              <a:rPr lang="cs-CZ" sz="4000" cap="all" dirty="0" smtClean="0">
                <a:effectLst/>
                <a:latin typeface="Arial Black" panose="020B0A04020102020204" pitchFamily="34" charset="0"/>
              </a:rPr>
              <a:t>Příklad</a:t>
            </a:r>
            <a:r>
              <a:rPr lang="cs-CZ" sz="4400" dirty="0" smtClean="0">
                <a:effectLst/>
                <a:latin typeface="Arial Black" panose="020B0A04020102020204" pitchFamily="34" charset="0"/>
              </a:rPr>
              <a:t> </a:t>
            </a:r>
            <a:r>
              <a:rPr lang="cs-CZ" sz="4400" dirty="0" smtClean="0">
                <a:effectLst/>
                <a:latin typeface="Arial Black" panose="020B0A04020102020204" pitchFamily="34" charset="0"/>
              </a:rPr>
              <a:t/>
            </a:r>
            <a:br>
              <a:rPr lang="cs-CZ" sz="4400" dirty="0" smtClean="0">
                <a:effectLst/>
                <a:latin typeface="Arial Black" panose="020B0A04020102020204" pitchFamily="34" charset="0"/>
              </a:rPr>
            </a:br>
            <a:r>
              <a:rPr lang="cs-CZ" sz="4400" dirty="0" smtClean="0">
                <a:effectLst/>
                <a:latin typeface="Arial Black" panose="020B0A04020102020204" pitchFamily="34" charset="0"/>
              </a:rPr>
              <a:t>Divadlo J. K. Tyla Plzeň</a:t>
            </a:r>
            <a:endParaRPr lang="cs-CZ" sz="48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12568"/>
          </a:xfrm>
        </p:spPr>
        <p:txBody>
          <a:bodyPr/>
          <a:lstStyle/>
          <a:p>
            <a:pPr algn="just"/>
            <a:r>
              <a:rPr 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Nejvýznamnější západočeská kulturní instituce</a:t>
            </a:r>
          </a:p>
          <a:p>
            <a:pPr algn="just"/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Nadregionální </a:t>
            </a:r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význam (celostátní, mezinárodní)</a:t>
            </a:r>
          </a:p>
          <a:p>
            <a:pPr algn="just"/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40 % mimoplzeňských návštěvníků (i </a:t>
            </a:r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zahraničních)</a:t>
            </a:r>
            <a:endParaRPr lang="cs-CZ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400508"/>
              </p:ext>
            </p:extLst>
          </p:nvPr>
        </p:nvGraphicFramePr>
        <p:xfrm>
          <a:off x="683568" y="2821227"/>
          <a:ext cx="7848872" cy="3545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1190"/>
                <a:gridCol w="1608490"/>
                <a:gridCol w="3299192"/>
              </a:tblGrid>
              <a:tr h="830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cs-CZ" sz="1800" u="sng" dirty="0" smtClean="0">
                          <a:solidFill>
                            <a:schemeClr val="tx1"/>
                          </a:solidFill>
                          <a:effectLst/>
                        </a:rPr>
                        <a:t>FINANCOVÁNÍ</a:t>
                      </a:r>
                      <a:r>
                        <a:rPr lang="cs-CZ" sz="1800" u="sng" baseline="0" dirty="0" smtClean="0">
                          <a:solidFill>
                            <a:schemeClr val="tx1"/>
                          </a:solidFill>
                          <a:effectLst/>
                        </a:rPr>
                        <a:t> DJKT:</a:t>
                      </a:r>
                      <a:endParaRPr lang="cs-CZ" sz="1600" u="sng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Celkové náklady DJKT 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</a:rPr>
                        <a:t>262 180  tis. Kč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cs-CZ" sz="2000" dirty="0" smtClean="0">
                          <a:solidFill>
                            <a:schemeClr val="tx1"/>
                          </a:solidFill>
                          <a:effectLst/>
                        </a:rPr>
                        <a:t>ROK 2017</a:t>
                      </a:r>
                      <a:endParaRPr lang="cs-CZ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065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Krytí nákladů </a:t>
                      </a: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- příjmy</a:t>
                      </a: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Částka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v tis. Kč</a:t>
                      </a: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cs-CZ" sz="14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4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% podíl na financování nákladů DJKT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53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a) příspěvek </a:t>
                      </a: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zřizovatele - statutární </a:t>
                      </a: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město Plzeň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  187 261 tis. Kč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71 %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1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b) státní rozpočet MK ČR</a:t>
                      </a:r>
                      <a:endParaRPr lang="cs-CZ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14 800 tis. Kč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b="1" dirty="0">
                          <a:solidFill>
                            <a:srgbClr val="0070C0"/>
                          </a:solidFill>
                          <a:effectLst/>
                        </a:rPr>
                        <a:t>6 %</a:t>
                      </a:r>
                      <a:endParaRPr lang="cs-CZ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1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c) rozpočet Plzeňského kraje</a:t>
                      </a:r>
                      <a:endParaRPr lang="cs-CZ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6 000 tis. Kč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2 %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1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d) vlastní příjmy DJKT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   55 119  tis. Kč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21 %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5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400" cap="all" dirty="0" smtClean="0">
                <a:effectLst/>
                <a:latin typeface="Arial Black" panose="020B0A04020102020204" pitchFamily="34" charset="0"/>
              </a:rPr>
              <a:t/>
            </a:r>
            <a:br>
              <a:rPr lang="cs-CZ" sz="4400" cap="all" dirty="0" smtClean="0">
                <a:effectLst/>
                <a:latin typeface="Arial Black" panose="020B0A04020102020204" pitchFamily="34" charset="0"/>
              </a:rPr>
            </a:br>
            <a:r>
              <a:rPr lang="cs-CZ" sz="4000" cap="all" dirty="0" smtClean="0">
                <a:effectLst/>
                <a:latin typeface="Arial Black" panose="020B0A04020102020204" pitchFamily="34" charset="0"/>
              </a:rPr>
              <a:t>Příklad</a:t>
            </a:r>
            <a:r>
              <a:rPr lang="cs-CZ" sz="4400" dirty="0" smtClean="0">
                <a:effectLst/>
                <a:latin typeface="Arial Black" panose="020B0A04020102020204" pitchFamily="34" charset="0"/>
              </a:rPr>
              <a:t> </a:t>
            </a:r>
            <a:br>
              <a:rPr lang="cs-CZ" sz="4400" dirty="0" smtClean="0">
                <a:effectLst/>
                <a:latin typeface="Arial Black" panose="020B0A04020102020204" pitchFamily="34" charset="0"/>
              </a:rPr>
            </a:br>
            <a:r>
              <a:rPr lang="cs-CZ" sz="4400" dirty="0" smtClean="0">
                <a:effectLst/>
                <a:latin typeface="Arial Black" panose="020B0A04020102020204" pitchFamily="34" charset="0"/>
              </a:rPr>
              <a:t>Divadlo Alfa Plzeň</a:t>
            </a:r>
            <a:endParaRPr lang="cs-CZ" sz="44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/>
          <a:lstStyle/>
          <a:p>
            <a:pPr algn="just"/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Významná reprezentace české kultury v zahraničí </a:t>
            </a:r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(za poslední </a:t>
            </a:r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rok – </a:t>
            </a:r>
            <a:r>
              <a:rPr 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představení a 6 inscenací) </a:t>
            </a:r>
            <a:endParaRPr lang="cs-CZ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Oblast </a:t>
            </a:r>
            <a:r>
              <a:rPr 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loutkářství </a:t>
            </a:r>
            <a:r>
              <a:rPr 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(kulturní dědictví UNESCO)</a:t>
            </a:r>
          </a:p>
          <a:p>
            <a:pPr algn="just"/>
            <a:endParaRPr lang="cs-CZ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pic>
        <p:nvPicPr>
          <p:cNvPr id="6" name="Obrázek 5" descr="ObrÃ¡ze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619947"/>
            <a:ext cx="3168352" cy="192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 descr="Výsledek obrázku pro divadlo alfa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81128"/>
            <a:ext cx="3600400" cy="196604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509728"/>
              </p:ext>
            </p:extLst>
          </p:nvPr>
        </p:nvGraphicFramePr>
        <p:xfrm>
          <a:off x="539552" y="2852936"/>
          <a:ext cx="8208913" cy="15841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6119"/>
                <a:gridCol w="1160667"/>
                <a:gridCol w="996864"/>
                <a:gridCol w="659896"/>
                <a:gridCol w="1123226"/>
                <a:gridCol w="767538"/>
                <a:gridCol w="1123226"/>
                <a:gridCol w="711377"/>
              </a:tblGrid>
              <a:tr h="1311267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FINANCOVÁNÍ                      </a:t>
                      </a:r>
                      <a:r>
                        <a:rPr lang="cs-CZ" sz="2400" b="1" u="none" strike="noStrike" dirty="0">
                          <a:effectLst/>
                        </a:rPr>
                        <a:t>ROK 2017</a:t>
                      </a:r>
                      <a:endParaRPr lang="cs-CZ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celkové provozní náklady 2017 (CN)      v tis. Kč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dotace MK ČR 2017            v tis. Kč</a:t>
                      </a:r>
                      <a:endParaRPr lang="cs-CZ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%                </a:t>
                      </a:r>
                      <a:r>
                        <a:rPr lang="cs-CZ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z CN</a:t>
                      </a:r>
                      <a:endParaRPr lang="cs-CZ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dotace Plzeňský kraj  2017     v tis. Kč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% z CN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provozní příspěvek města 2017                  v tis. Kč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% </a:t>
                      </a:r>
                      <a:r>
                        <a:rPr lang="cs-CZ" sz="1600" b="1" u="none" strike="noStrike" dirty="0" smtClean="0">
                          <a:effectLst/>
                        </a:rPr>
                        <a:t>                z </a:t>
                      </a:r>
                      <a:r>
                        <a:rPr lang="cs-CZ" sz="1600" b="1" u="none" strike="noStrike" dirty="0">
                          <a:effectLst/>
                        </a:rPr>
                        <a:t>CN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909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Divadlo ALFA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27 758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1 750</a:t>
                      </a:r>
                      <a:endParaRPr lang="cs-CZ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6,30</a:t>
                      </a:r>
                      <a:endParaRPr lang="cs-CZ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1 800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6,48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18 870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67,98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648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722313" y="764705"/>
            <a:ext cx="7772400" cy="792087"/>
          </a:xfrm>
        </p:spPr>
        <p:txBody>
          <a:bodyPr/>
          <a:lstStyle/>
          <a:p>
            <a:r>
              <a:rPr lang="cs-CZ" sz="44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Děkuji Vám za </a:t>
            </a:r>
            <a:r>
              <a:rPr lang="cs-CZ" sz="4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pozornost.</a:t>
            </a:r>
          </a:p>
        </p:txBody>
      </p:sp>
      <p:pic>
        <p:nvPicPr>
          <p:cNvPr id="6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599" y="1916832"/>
            <a:ext cx="3392459" cy="4464496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6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Words>475</Words>
  <Application>Microsoft Office PowerPoint</Application>
  <PresentationFormat>Předvádění na obrazovce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Exekutivní</vt:lpstr>
      <vt:lpstr>KULTURA                                Z CELOSTÁTNÍHO                 A REGIONÁLNÍHO POHLEDU</vt:lpstr>
      <vt:lpstr>KULTURA V ČR</vt:lpstr>
      <vt:lpstr>  FINANCOVÁNÍ KULTURY</vt:lpstr>
      <vt:lpstr>REGIONÁLNÍ KULTURA</vt:lpstr>
      <vt:lpstr>REGIONÁLNÍ KULTURA</vt:lpstr>
      <vt:lpstr>            Program státní podpory profesionálních divadel a stálých profesionálních symfonických orchestrů a pěveckých sborů </vt:lpstr>
      <vt:lpstr>   Příklad  Divadlo J. K. Tyla Plzeň</vt:lpstr>
      <vt:lpstr> Příklad  Divadlo Alfa Plzeň</vt:lpstr>
      <vt:lpstr>Děkuji Vám za pozornost.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KULTURA                                Z CELOSTÁTNÍHO                 A REGIONÁLNÍHO POHLEDU</dc:title>
  <dc:creator>Sokolová Květuše</dc:creator>
  <cp:lastModifiedBy>Sokolová Květuše</cp:lastModifiedBy>
  <cp:revision>294</cp:revision>
  <dcterms:created xsi:type="dcterms:W3CDTF">2018-11-21T19:05:48Z</dcterms:created>
  <dcterms:modified xsi:type="dcterms:W3CDTF">2018-11-25T18:03:58Z</dcterms:modified>
</cp:coreProperties>
</file>