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1357" r:id="rId3"/>
    <p:sldId id="1361" r:id="rId4"/>
    <p:sldId id="657" r:id="rId5"/>
    <p:sldId id="658" r:id="rId6"/>
    <p:sldId id="1360" r:id="rId7"/>
    <p:sldId id="1359" r:id="rId8"/>
    <p:sldId id="1363" r:id="rId9"/>
    <p:sldId id="1358" r:id="rId10"/>
    <p:sldId id="1362" r:id="rId11"/>
    <p:sldId id="267" r:id="rId12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2AE210-FE9B-451D-8297-610EA23F54F5}" v="115" dt="2018-11-28T17:57:43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9786" autoAdjust="0"/>
  </p:normalViewPr>
  <p:slideViewPr>
    <p:cSldViewPr snapToGrid="0">
      <p:cViewPr varScale="1">
        <p:scale>
          <a:sx n="53" d="100"/>
          <a:sy n="53" d="100"/>
        </p:scale>
        <p:origin x="11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ka Kavanova" userId="4549ed92-e470-4dad-a3a6-dba8b614afe4" providerId="ADAL" clId="{F62AE210-FE9B-451D-8297-610EA23F54F5}"/>
    <pc:docChg chg="modNotesMaster">
      <pc:chgData name="Monika Kavanova" userId="4549ed92-e470-4dad-a3a6-dba8b614afe4" providerId="ADAL" clId="{F62AE210-FE9B-451D-8297-610EA23F54F5}" dt="2018-11-28T17:57:43.169" v="0"/>
      <pc:docMkLst>
        <pc:docMk/>
      </pc:docMkLst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onikakavanova-my.sharepoint.com/personal/monika_monika-kavanova_com/Documents/1%20Z&#225;kazn&#237;ci/Akademie%20V&#283;d/Prijimaci%20pohovor/pomocn&#233;%20p&#345;ij&#237;mac&#237;%20pohovo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Zdroje </a:t>
            </a:r>
            <a:r>
              <a:rPr lang="cs-CZ" dirty="0" err="1"/>
              <a:t>flustrace</a:t>
            </a:r>
            <a:endParaRPr lang="cs-CZ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'[pomocné přijímací pohovor.xlsx]Sheet1'!$A$2:$A$7</c:f>
              <c:strCache>
                <c:ptCount val="6"/>
                <c:pt idx="0">
                  <c:v>nedostatek ocenění </c:v>
                </c:pt>
                <c:pt idx="1">
                  <c:v>přemíra práce </c:v>
                </c:pt>
                <c:pt idx="2">
                  <c:v>odcizení a rutina</c:v>
                </c:pt>
                <c:pt idx="3">
                  <c:v>Finance</c:v>
                </c:pt>
                <c:pt idx="4">
                  <c:v>ponížení </c:v>
                </c:pt>
                <c:pt idx="5">
                  <c:v>šikanu zažívá</c:v>
                </c:pt>
              </c:strCache>
            </c:strRef>
          </c:cat>
          <c:val>
            <c:numRef>
              <c:f>'[pomocné přijímací pohovor.xlsx]Sheet1'!$B$2:$B$7</c:f>
              <c:numCache>
                <c:formatCode>0%</c:formatCode>
                <c:ptCount val="6"/>
                <c:pt idx="0">
                  <c:v>0.6</c:v>
                </c:pt>
                <c:pt idx="1">
                  <c:v>0.57999999999999996</c:v>
                </c:pt>
                <c:pt idx="2">
                  <c:v>0.56000000000000005</c:v>
                </c:pt>
                <c:pt idx="3">
                  <c:v>0.45</c:v>
                </c:pt>
                <c:pt idx="4">
                  <c:v>0.45</c:v>
                </c:pt>
                <c:pt idx="5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3E-4945-BA92-A1774FAF19B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33899584"/>
        <c:axId val="533899912"/>
        <c:axId val="0"/>
      </c:bar3DChart>
      <c:catAx>
        <c:axId val="533899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3899912"/>
        <c:crosses val="autoZero"/>
        <c:auto val="1"/>
        <c:lblAlgn val="ctr"/>
        <c:lblOffset val="100"/>
        <c:noMultiLvlLbl val="0"/>
      </c:catAx>
      <c:valAx>
        <c:axId val="533899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3899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1440DC-5E0F-473C-A9A9-797479DC2F6B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7B01173-C602-46D5-AE88-263D09BFE6A4}">
      <dgm:prSet phldrT="[Text]"/>
      <dgm:spPr/>
      <dgm:t>
        <a:bodyPr/>
        <a:lstStyle/>
        <a:p>
          <a:r>
            <a:rPr lang="cs-CZ" dirty="0"/>
            <a:t>Měřím = řídím</a:t>
          </a:r>
        </a:p>
      </dgm:t>
    </dgm:pt>
    <dgm:pt modelId="{1C329AAD-F9D7-444C-8856-11851EA5800A}" type="parTrans" cxnId="{36285DC1-EA5A-4EE1-8268-8BD8D87DC50B}">
      <dgm:prSet/>
      <dgm:spPr/>
      <dgm:t>
        <a:bodyPr/>
        <a:lstStyle/>
        <a:p>
          <a:endParaRPr lang="cs-CZ"/>
        </a:p>
      </dgm:t>
    </dgm:pt>
    <dgm:pt modelId="{B22AA1DA-2083-49BE-9C11-B1AAA23129FF}" type="sibTrans" cxnId="{36285DC1-EA5A-4EE1-8268-8BD8D87DC50B}">
      <dgm:prSet/>
      <dgm:spPr/>
      <dgm:t>
        <a:bodyPr/>
        <a:lstStyle/>
        <a:p>
          <a:endParaRPr lang="cs-CZ"/>
        </a:p>
      </dgm:t>
    </dgm:pt>
    <dgm:pt modelId="{172EEBC6-A206-499D-91C2-D5DA6E0A3DE6}">
      <dgm:prSet phldrT="[Text]"/>
      <dgm:spPr/>
      <dgm:t>
        <a:bodyPr/>
        <a:lstStyle/>
        <a:p>
          <a:r>
            <a:rPr lang="cs-CZ" dirty="0"/>
            <a:t>Pro sebe – radost z výsledků, motivace</a:t>
          </a:r>
        </a:p>
      </dgm:t>
    </dgm:pt>
    <dgm:pt modelId="{6A51D5BC-4C44-499A-8160-C45AED32DFBE}" type="parTrans" cxnId="{C8B0B25A-3C8F-4191-B9E9-8017FFEB5396}">
      <dgm:prSet/>
      <dgm:spPr/>
      <dgm:t>
        <a:bodyPr/>
        <a:lstStyle/>
        <a:p>
          <a:endParaRPr lang="cs-CZ"/>
        </a:p>
      </dgm:t>
    </dgm:pt>
    <dgm:pt modelId="{1E4F026C-28D4-46C4-9EC1-24B02F3552F3}" type="sibTrans" cxnId="{C8B0B25A-3C8F-4191-B9E9-8017FFEB5396}">
      <dgm:prSet/>
      <dgm:spPr/>
      <dgm:t>
        <a:bodyPr/>
        <a:lstStyle/>
        <a:p>
          <a:endParaRPr lang="cs-CZ"/>
        </a:p>
      </dgm:t>
    </dgm:pt>
    <dgm:pt modelId="{EC3F18C3-C248-442B-A043-970DF5F85507}">
      <dgm:prSet phldrT="[Text]"/>
      <dgm:spPr/>
      <dgm:t>
        <a:bodyPr/>
        <a:lstStyle/>
        <a:p>
          <a:r>
            <a:rPr lang="cs-CZ" dirty="0"/>
            <a:t>Dárci </a:t>
          </a:r>
        </a:p>
      </dgm:t>
    </dgm:pt>
    <dgm:pt modelId="{8919DD0A-B446-4390-846F-B0C1367F89BD}" type="parTrans" cxnId="{2904470A-2963-492D-8242-1F2121966FF4}">
      <dgm:prSet/>
      <dgm:spPr/>
      <dgm:t>
        <a:bodyPr/>
        <a:lstStyle/>
        <a:p>
          <a:endParaRPr lang="cs-CZ"/>
        </a:p>
      </dgm:t>
    </dgm:pt>
    <dgm:pt modelId="{CDB957CE-F2CA-4B7C-BB6A-963F133894B8}" type="sibTrans" cxnId="{2904470A-2963-492D-8242-1F2121966FF4}">
      <dgm:prSet/>
      <dgm:spPr/>
      <dgm:t>
        <a:bodyPr/>
        <a:lstStyle/>
        <a:p>
          <a:endParaRPr lang="cs-CZ"/>
        </a:p>
      </dgm:t>
    </dgm:pt>
    <dgm:pt modelId="{768F803E-FF09-4814-B3CA-6D38DBC7A58B}">
      <dgm:prSet phldrT="[Text]"/>
      <dgm:spPr/>
      <dgm:t>
        <a:bodyPr/>
        <a:lstStyle/>
        <a:p>
          <a:r>
            <a:rPr lang="cs-CZ"/>
            <a:t>Řízení </a:t>
          </a:r>
          <a:r>
            <a:rPr lang="cs-CZ" dirty="0"/>
            <a:t>výkonu organizace </a:t>
          </a:r>
        </a:p>
      </dgm:t>
    </dgm:pt>
    <dgm:pt modelId="{60FB52CE-A291-4878-8D28-FAC3B319A5CF}" type="parTrans" cxnId="{FB4F149E-099A-405E-9B5F-FAFE3DFDD171}">
      <dgm:prSet/>
      <dgm:spPr/>
      <dgm:t>
        <a:bodyPr/>
        <a:lstStyle/>
        <a:p>
          <a:endParaRPr lang="cs-CZ"/>
        </a:p>
      </dgm:t>
    </dgm:pt>
    <dgm:pt modelId="{F68B010B-855F-49F7-AF30-19889E5DAC14}" type="sibTrans" cxnId="{FB4F149E-099A-405E-9B5F-FAFE3DFDD171}">
      <dgm:prSet/>
      <dgm:spPr/>
      <dgm:t>
        <a:bodyPr/>
        <a:lstStyle/>
        <a:p>
          <a:endParaRPr lang="cs-CZ"/>
        </a:p>
      </dgm:t>
    </dgm:pt>
    <dgm:pt modelId="{29348377-85C9-48D5-B805-C49723666040}" type="pres">
      <dgm:prSet presAssocID="{8D1440DC-5E0F-473C-A9A9-797479DC2F6B}" presName="Name0" presStyleCnt="0">
        <dgm:presLayoutVars>
          <dgm:chMax val="4"/>
          <dgm:resizeHandles val="exact"/>
        </dgm:presLayoutVars>
      </dgm:prSet>
      <dgm:spPr/>
    </dgm:pt>
    <dgm:pt modelId="{3AE7D687-0909-4F4E-8E84-ED368DDD5E85}" type="pres">
      <dgm:prSet presAssocID="{8D1440DC-5E0F-473C-A9A9-797479DC2F6B}" presName="ellipse" presStyleLbl="trBgShp" presStyleIdx="0" presStyleCnt="1"/>
      <dgm:spPr/>
    </dgm:pt>
    <dgm:pt modelId="{E5C374C2-5763-4C23-B9CF-33393F79987E}" type="pres">
      <dgm:prSet presAssocID="{8D1440DC-5E0F-473C-A9A9-797479DC2F6B}" presName="arrow1" presStyleLbl="fgShp" presStyleIdx="0" presStyleCnt="1"/>
      <dgm:spPr/>
    </dgm:pt>
    <dgm:pt modelId="{CDE1CE5F-F331-49CE-9CFC-F5406C6B3A65}" type="pres">
      <dgm:prSet presAssocID="{8D1440DC-5E0F-473C-A9A9-797479DC2F6B}" presName="rectangle" presStyleLbl="revTx" presStyleIdx="0" presStyleCnt="1">
        <dgm:presLayoutVars>
          <dgm:bulletEnabled val="1"/>
        </dgm:presLayoutVars>
      </dgm:prSet>
      <dgm:spPr/>
    </dgm:pt>
    <dgm:pt modelId="{3CF81134-D498-4794-8CE0-38A40898F6F6}" type="pres">
      <dgm:prSet presAssocID="{172EEBC6-A206-499D-91C2-D5DA6E0A3DE6}" presName="item1" presStyleLbl="node1" presStyleIdx="0" presStyleCnt="3">
        <dgm:presLayoutVars>
          <dgm:bulletEnabled val="1"/>
        </dgm:presLayoutVars>
      </dgm:prSet>
      <dgm:spPr/>
    </dgm:pt>
    <dgm:pt modelId="{7AEEBD3A-F452-4DEB-894F-8FF9D4F1DA3F}" type="pres">
      <dgm:prSet presAssocID="{EC3F18C3-C248-442B-A043-970DF5F85507}" presName="item2" presStyleLbl="node1" presStyleIdx="1" presStyleCnt="3">
        <dgm:presLayoutVars>
          <dgm:bulletEnabled val="1"/>
        </dgm:presLayoutVars>
      </dgm:prSet>
      <dgm:spPr/>
    </dgm:pt>
    <dgm:pt modelId="{61331B51-AB62-4B7E-B557-93F18E74C0C3}" type="pres">
      <dgm:prSet presAssocID="{768F803E-FF09-4814-B3CA-6D38DBC7A58B}" presName="item3" presStyleLbl="node1" presStyleIdx="2" presStyleCnt="3">
        <dgm:presLayoutVars>
          <dgm:bulletEnabled val="1"/>
        </dgm:presLayoutVars>
      </dgm:prSet>
      <dgm:spPr/>
    </dgm:pt>
    <dgm:pt modelId="{3D584E75-FC39-493A-A8ED-866005A51724}" type="pres">
      <dgm:prSet presAssocID="{8D1440DC-5E0F-473C-A9A9-797479DC2F6B}" presName="funnel" presStyleLbl="trAlignAcc1" presStyleIdx="0" presStyleCnt="1" custScaleX="89598" custScaleY="91061"/>
      <dgm:spPr/>
    </dgm:pt>
  </dgm:ptLst>
  <dgm:cxnLst>
    <dgm:cxn modelId="{3657A400-D8E0-4B47-B014-13F5016E5749}" type="presOf" srcId="{C7B01173-C602-46D5-AE88-263D09BFE6A4}" destId="{61331B51-AB62-4B7E-B557-93F18E74C0C3}" srcOrd="0" destOrd="0" presId="urn:microsoft.com/office/officeart/2005/8/layout/funnel1"/>
    <dgm:cxn modelId="{2904470A-2963-492D-8242-1F2121966FF4}" srcId="{8D1440DC-5E0F-473C-A9A9-797479DC2F6B}" destId="{EC3F18C3-C248-442B-A043-970DF5F85507}" srcOrd="2" destOrd="0" parTransId="{8919DD0A-B446-4390-846F-B0C1367F89BD}" sibTransId="{CDB957CE-F2CA-4B7C-BB6A-963F133894B8}"/>
    <dgm:cxn modelId="{BCEF1932-0EC8-44F4-8FBF-A9C78C24F065}" type="presOf" srcId="{8D1440DC-5E0F-473C-A9A9-797479DC2F6B}" destId="{29348377-85C9-48D5-B805-C49723666040}" srcOrd="0" destOrd="0" presId="urn:microsoft.com/office/officeart/2005/8/layout/funnel1"/>
    <dgm:cxn modelId="{C8B0B25A-3C8F-4191-B9E9-8017FFEB5396}" srcId="{8D1440DC-5E0F-473C-A9A9-797479DC2F6B}" destId="{172EEBC6-A206-499D-91C2-D5DA6E0A3DE6}" srcOrd="1" destOrd="0" parTransId="{6A51D5BC-4C44-499A-8160-C45AED32DFBE}" sibTransId="{1E4F026C-28D4-46C4-9EC1-24B02F3552F3}"/>
    <dgm:cxn modelId="{4E0E5E82-27FA-4E80-97FF-401A2A10F63D}" type="presOf" srcId="{172EEBC6-A206-499D-91C2-D5DA6E0A3DE6}" destId="{7AEEBD3A-F452-4DEB-894F-8FF9D4F1DA3F}" srcOrd="0" destOrd="0" presId="urn:microsoft.com/office/officeart/2005/8/layout/funnel1"/>
    <dgm:cxn modelId="{5B8A638E-7116-4D45-9FAB-67441A8FBABA}" type="presOf" srcId="{EC3F18C3-C248-442B-A043-970DF5F85507}" destId="{3CF81134-D498-4794-8CE0-38A40898F6F6}" srcOrd="0" destOrd="0" presId="urn:microsoft.com/office/officeart/2005/8/layout/funnel1"/>
    <dgm:cxn modelId="{FB4F149E-099A-405E-9B5F-FAFE3DFDD171}" srcId="{8D1440DC-5E0F-473C-A9A9-797479DC2F6B}" destId="{768F803E-FF09-4814-B3CA-6D38DBC7A58B}" srcOrd="3" destOrd="0" parTransId="{60FB52CE-A291-4878-8D28-FAC3B319A5CF}" sibTransId="{F68B010B-855F-49F7-AF30-19889E5DAC14}"/>
    <dgm:cxn modelId="{5DA6E3AD-78F9-44F7-A2F1-6F51521830D9}" type="presOf" srcId="{768F803E-FF09-4814-B3CA-6D38DBC7A58B}" destId="{CDE1CE5F-F331-49CE-9CFC-F5406C6B3A65}" srcOrd="0" destOrd="0" presId="urn:microsoft.com/office/officeart/2005/8/layout/funnel1"/>
    <dgm:cxn modelId="{36285DC1-EA5A-4EE1-8268-8BD8D87DC50B}" srcId="{8D1440DC-5E0F-473C-A9A9-797479DC2F6B}" destId="{C7B01173-C602-46D5-AE88-263D09BFE6A4}" srcOrd="0" destOrd="0" parTransId="{1C329AAD-F9D7-444C-8856-11851EA5800A}" sibTransId="{B22AA1DA-2083-49BE-9C11-B1AAA23129FF}"/>
    <dgm:cxn modelId="{3CB3A0BB-588F-4BB8-A4A4-DF6EAB32E7B4}" type="presParOf" srcId="{29348377-85C9-48D5-B805-C49723666040}" destId="{3AE7D687-0909-4F4E-8E84-ED368DDD5E85}" srcOrd="0" destOrd="0" presId="urn:microsoft.com/office/officeart/2005/8/layout/funnel1"/>
    <dgm:cxn modelId="{570DDE55-543E-4679-8053-B3042290A805}" type="presParOf" srcId="{29348377-85C9-48D5-B805-C49723666040}" destId="{E5C374C2-5763-4C23-B9CF-33393F79987E}" srcOrd="1" destOrd="0" presId="urn:microsoft.com/office/officeart/2005/8/layout/funnel1"/>
    <dgm:cxn modelId="{B1C6B075-C2AB-448E-9AE8-F8A63E1F5148}" type="presParOf" srcId="{29348377-85C9-48D5-B805-C49723666040}" destId="{CDE1CE5F-F331-49CE-9CFC-F5406C6B3A65}" srcOrd="2" destOrd="0" presId="urn:microsoft.com/office/officeart/2005/8/layout/funnel1"/>
    <dgm:cxn modelId="{AC0F7BF3-BFC0-41CF-9D63-DCF32E0AEA9C}" type="presParOf" srcId="{29348377-85C9-48D5-B805-C49723666040}" destId="{3CF81134-D498-4794-8CE0-38A40898F6F6}" srcOrd="3" destOrd="0" presId="urn:microsoft.com/office/officeart/2005/8/layout/funnel1"/>
    <dgm:cxn modelId="{B21D0903-ADB0-43E7-9C54-9F798C0E9445}" type="presParOf" srcId="{29348377-85C9-48D5-B805-C49723666040}" destId="{7AEEBD3A-F452-4DEB-894F-8FF9D4F1DA3F}" srcOrd="4" destOrd="0" presId="urn:microsoft.com/office/officeart/2005/8/layout/funnel1"/>
    <dgm:cxn modelId="{14BF9379-9F2A-4844-8E84-00FDE9DC7C02}" type="presParOf" srcId="{29348377-85C9-48D5-B805-C49723666040}" destId="{61331B51-AB62-4B7E-B557-93F18E74C0C3}" srcOrd="5" destOrd="0" presId="urn:microsoft.com/office/officeart/2005/8/layout/funnel1"/>
    <dgm:cxn modelId="{46A29DF5-2841-4029-BAE2-D383D3CAB537}" type="presParOf" srcId="{29348377-85C9-48D5-B805-C49723666040}" destId="{3D584E75-FC39-493A-A8ED-866005A5172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C77168-2984-4A6E-8F62-EB28EAF4081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6DB6902-7DF4-4D47-BE88-E6AA1D6EFEFF}">
      <dgm:prSet phldrT="[Text]"/>
      <dgm:spPr/>
      <dgm:t>
        <a:bodyPr/>
        <a:lstStyle/>
        <a:p>
          <a:r>
            <a:rPr lang="cs-CZ" dirty="0"/>
            <a:t>Řízení lidí </a:t>
          </a:r>
        </a:p>
      </dgm:t>
    </dgm:pt>
    <dgm:pt modelId="{1A7D493A-C5EC-4888-8F69-1D04E9F58048}" type="parTrans" cxnId="{70CB340A-8723-4ED1-88C4-582B97D00634}">
      <dgm:prSet/>
      <dgm:spPr/>
      <dgm:t>
        <a:bodyPr/>
        <a:lstStyle/>
        <a:p>
          <a:endParaRPr lang="cs-CZ"/>
        </a:p>
      </dgm:t>
    </dgm:pt>
    <dgm:pt modelId="{038DD424-C087-4186-B186-EB2A7C03A6D1}" type="sibTrans" cxnId="{70CB340A-8723-4ED1-88C4-582B97D00634}">
      <dgm:prSet/>
      <dgm:spPr/>
      <dgm:t>
        <a:bodyPr/>
        <a:lstStyle/>
        <a:p>
          <a:endParaRPr lang="cs-CZ"/>
        </a:p>
      </dgm:t>
    </dgm:pt>
    <dgm:pt modelId="{5BAFE67E-5D06-47C7-99AC-6CCE5CAB474A}">
      <dgm:prSet/>
      <dgm:spPr/>
      <dgm:t>
        <a:bodyPr/>
        <a:lstStyle/>
        <a:p>
          <a:r>
            <a:rPr lang="cs-CZ"/>
            <a:t>Zaměstnance</a:t>
          </a:r>
          <a:endParaRPr lang="cs-CZ" dirty="0"/>
        </a:p>
      </dgm:t>
    </dgm:pt>
    <dgm:pt modelId="{75C80746-755B-44F6-9BC1-EA0702A32650}" type="parTrans" cxnId="{5AB778C4-010E-4029-AC19-28AC47CDACF7}">
      <dgm:prSet/>
      <dgm:spPr/>
      <dgm:t>
        <a:bodyPr/>
        <a:lstStyle/>
        <a:p>
          <a:endParaRPr lang="cs-CZ"/>
        </a:p>
      </dgm:t>
    </dgm:pt>
    <dgm:pt modelId="{53706AD0-F2DD-4517-9749-C76D10796BBA}" type="sibTrans" cxnId="{5AB778C4-010E-4029-AC19-28AC47CDACF7}">
      <dgm:prSet/>
      <dgm:spPr/>
      <dgm:t>
        <a:bodyPr/>
        <a:lstStyle/>
        <a:p>
          <a:endParaRPr lang="cs-CZ"/>
        </a:p>
      </dgm:t>
    </dgm:pt>
    <dgm:pt modelId="{ACE41926-CE60-449D-9AB7-43DB47BDCC14}">
      <dgm:prSet/>
      <dgm:spPr/>
      <dgm:t>
        <a:bodyPr/>
        <a:lstStyle/>
        <a:p>
          <a:r>
            <a:rPr lang="cs-CZ" dirty="0"/>
            <a:t>Spolupracovníky</a:t>
          </a:r>
        </a:p>
      </dgm:t>
    </dgm:pt>
    <dgm:pt modelId="{A0065248-79E1-4157-AC7F-B19C01A5852B}" type="parTrans" cxnId="{573F9311-23D9-43CA-AF34-5EABA30B04F5}">
      <dgm:prSet/>
      <dgm:spPr/>
      <dgm:t>
        <a:bodyPr/>
        <a:lstStyle/>
        <a:p>
          <a:endParaRPr lang="cs-CZ"/>
        </a:p>
      </dgm:t>
    </dgm:pt>
    <dgm:pt modelId="{0EAC5329-A4BF-4FBA-A113-A56EF18B42EC}" type="sibTrans" cxnId="{573F9311-23D9-43CA-AF34-5EABA30B04F5}">
      <dgm:prSet/>
      <dgm:spPr/>
      <dgm:t>
        <a:bodyPr/>
        <a:lstStyle/>
        <a:p>
          <a:endParaRPr lang="cs-CZ"/>
        </a:p>
      </dgm:t>
    </dgm:pt>
    <dgm:pt modelId="{63E820E1-7DD6-466C-A4DE-8B3933BE9EC7}">
      <dgm:prSet/>
      <dgm:spPr/>
      <dgm:t>
        <a:bodyPr/>
        <a:lstStyle/>
        <a:p>
          <a:r>
            <a:rPr lang="cs-CZ" dirty="0"/>
            <a:t>Sebeřízení</a:t>
          </a:r>
        </a:p>
      </dgm:t>
    </dgm:pt>
    <dgm:pt modelId="{588B16DA-3D49-441E-82DC-7F44445AA31B}" type="parTrans" cxnId="{BD70D3E7-7142-4CB5-B965-E52F83C0E4B6}">
      <dgm:prSet/>
      <dgm:spPr/>
      <dgm:t>
        <a:bodyPr/>
        <a:lstStyle/>
        <a:p>
          <a:endParaRPr lang="cs-CZ"/>
        </a:p>
      </dgm:t>
    </dgm:pt>
    <dgm:pt modelId="{D7CBB0C7-25B1-423C-B99E-BBE27375F332}" type="sibTrans" cxnId="{BD70D3E7-7142-4CB5-B965-E52F83C0E4B6}">
      <dgm:prSet/>
      <dgm:spPr/>
      <dgm:t>
        <a:bodyPr/>
        <a:lstStyle/>
        <a:p>
          <a:endParaRPr lang="cs-CZ"/>
        </a:p>
      </dgm:t>
    </dgm:pt>
    <dgm:pt modelId="{DC04017A-CD78-447F-AED7-2DE2A53D5285}" type="pres">
      <dgm:prSet presAssocID="{69C77168-2984-4A6E-8F62-EB28EAF4081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BC34410-9905-44E6-9237-977DC206209E}" type="pres">
      <dgm:prSet presAssocID="{16DB6902-7DF4-4D47-BE88-E6AA1D6EFEFF}" presName="Accent1" presStyleCnt="0"/>
      <dgm:spPr/>
    </dgm:pt>
    <dgm:pt modelId="{807C5A1D-BB60-494F-8C1E-ED11CB221AB5}" type="pres">
      <dgm:prSet presAssocID="{16DB6902-7DF4-4D47-BE88-E6AA1D6EFEFF}" presName="Accent" presStyleLbl="node1" presStyleIdx="0" presStyleCnt="1"/>
      <dgm:spPr/>
    </dgm:pt>
    <dgm:pt modelId="{152956E8-DE6C-4C7A-BAAE-725FF8DADE6C}" type="pres">
      <dgm:prSet presAssocID="{16DB6902-7DF4-4D47-BE88-E6AA1D6EFEFF}" presName="ParentBackground1" presStyleCnt="0"/>
      <dgm:spPr/>
    </dgm:pt>
    <dgm:pt modelId="{03367A40-7E4B-4700-ADDD-5A7C57996AD4}" type="pres">
      <dgm:prSet presAssocID="{16DB6902-7DF4-4D47-BE88-E6AA1D6EFEFF}" presName="ParentBackground" presStyleLbl="fgAcc1" presStyleIdx="0" presStyleCnt="1"/>
      <dgm:spPr/>
    </dgm:pt>
    <dgm:pt modelId="{E40B8087-73D3-49A3-84C5-94C3C203690A}" type="pres">
      <dgm:prSet presAssocID="{16DB6902-7DF4-4D47-BE88-E6AA1D6EFEFF}" presName="Child1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340F39B0-1267-4A2E-A92D-EBA12435B30C}" type="pres">
      <dgm:prSet presAssocID="{16DB6902-7DF4-4D47-BE88-E6AA1D6EFEFF}" presName="Parent1" presStyleLbl="revTx" presStyleIdx="0" presStyleCnt="1">
        <dgm:presLayoutVars>
          <dgm:chMax val="1"/>
          <dgm:chPref val="1"/>
          <dgm:bulletEnabled val="1"/>
        </dgm:presLayoutVars>
      </dgm:prSet>
      <dgm:spPr/>
    </dgm:pt>
  </dgm:ptLst>
  <dgm:cxnLst>
    <dgm:cxn modelId="{70CB340A-8723-4ED1-88C4-582B97D00634}" srcId="{69C77168-2984-4A6E-8F62-EB28EAF40815}" destId="{16DB6902-7DF4-4D47-BE88-E6AA1D6EFEFF}" srcOrd="0" destOrd="0" parTransId="{1A7D493A-C5EC-4888-8F69-1D04E9F58048}" sibTransId="{038DD424-C087-4186-B186-EB2A7C03A6D1}"/>
    <dgm:cxn modelId="{38529D0F-646A-409C-9E7D-0FA498EFD168}" type="presOf" srcId="{16DB6902-7DF4-4D47-BE88-E6AA1D6EFEFF}" destId="{03367A40-7E4B-4700-ADDD-5A7C57996AD4}" srcOrd="0" destOrd="0" presId="urn:microsoft.com/office/officeart/2011/layout/CircleProcess"/>
    <dgm:cxn modelId="{573F9311-23D9-43CA-AF34-5EABA30B04F5}" srcId="{16DB6902-7DF4-4D47-BE88-E6AA1D6EFEFF}" destId="{ACE41926-CE60-449D-9AB7-43DB47BDCC14}" srcOrd="1" destOrd="0" parTransId="{A0065248-79E1-4157-AC7F-B19C01A5852B}" sibTransId="{0EAC5329-A4BF-4FBA-A113-A56EF18B42EC}"/>
    <dgm:cxn modelId="{D032803B-8BDC-4243-9AF7-7A5FA70E8D5C}" type="presOf" srcId="{5BAFE67E-5D06-47C7-99AC-6CCE5CAB474A}" destId="{E40B8087-73D3-49A3-84C5-94C3C203690A}" srcOrd="0" destOrd="0" presId="urn:microsoft.com/office/officeart/2011/layout/CircleProcess"/>
    <dgm:cxn modelId="{EE56DF6A-AE4C-4029-9E44-A5A812D6A4C5}" type="presOf" srcId="{16DB6902-7DF4-4D47-BE88-E6AA1D6EFEFF}" destId="{340F39B0-1267-4A2E-A92D-EBA12435B30C}" srcOrd="1" destOrd="0" presId="urn:microsoft.com/office/officeart/2011/layout/CircleProcess"/>
    <dgm:cxn modelId="{2617BA6B-B8FA-464B-A12F-8D231D1635A7}" type="presOf" srcId="{63E820E1-7DD6-466C-A4DE-8B3933BE9EC7}" destId="{E40B8087-73D3-49A3-84C5-94C3C203690A}" srcOrd="0" destOrd="2" presId="urn:microsoft.com/office/officeart/2011/layout/CircleProcess"/>
    <dgm:cxn modelId="{263B977D-2C9E-4C3D-AEDF-E99C798FAF70}" type="presOf" srcId="{ACE41926-CE60-449D-9AB7-43DB47BDCC14}" destId="{E40B8087-73D3-49A3-84C5-94C3C203690A}" srcOrd="0" destOrd="1" presId="urn:microsoft.com/office/officeart/2011/layout/CircleProcess"/>
    <dgm:cxn modelId="{90DC87AB-CB1C-4C3A-8CBA-A250DC6C23FF}" type="presOf" srcId="{69C77168-2984-4A6E-8F62-EB28EAF40815}" destId="{DC04017A-CD78-447F-AED7-2DE2A53D5285}" srcOrd="0" destOrd="0" presId="urn:microsoft.com/office/officeart/2011/layout/CircleProcess"/>
    <dgm:cxn modelId="{5AB778C4-010E-4029-AC19-28AC47CDACF7}" srcId="{16DB6902-7DF4-4D47-BE88-E6AA1D6EFEFF}" destId="{5BAFE67E-5D06-47C7-99AC-6CCE5CAB474A}" srcOrd="0" destOrd="0" parTransId="{75C80746-755B-44F6-9BC1-EA0702A32650}" sibTransId="{53706AD0-F2DD-4517-9749-C76D10796BBA}"/>
    <dgm:cxn modelId="{BD70D3E7-7142-4CB5-B965-E52F83C0E4B6}" srcId="{16DB6902-7DF4-4D47-BE88-E6AA1D6EFEFF}" destId="{63E820E1-7DD6-466C-A4DE-8B3933BE9EC7}" srcOrd="2" destOrd="0" parTransId="{588B16DA-3D49-441E-82DC-7F44445AA31B}" sibTransId="{D7CBB0C7-25B1-423C-B99E-BBE27375F332}"/>
    <dgm:cxn modelId="{FB43486F-F6E3-4A96-AE63-80BD5FFA2F92}" type="presParOf" srcId="{DC04017A-CD78-447F-AED7-2DE2A53D5285}" destId="{CBC34410-9905-44E6-9237-977DC206209E}" srcOrd="0" destOrd="0" presId="urn:microsoft.com/office/officeart/2011/layout/CircleProcess"/>
    <dgm:cxn modelId="{AB9D7BF9-77C0-4890-ADB2-DB70F8EF90A0}" type="presParOf" srcId="{CBC34410-9905-44E6-9237-977DC206209E}" destId="{807C5A1D-BB60-494F-8C1E-ED11CB221AB5}" srcOrd="0" destOrd="0" presId="urn:microsoft.com/office/officeart/2011/layout/CircleProcess"/>
    <dgm:cxn modelId="{96284900-986E-4B06-943D-D376BFC1AC2C}" type="presParOf" srcId="{DC04017A-CD78-447F-AED7-2DE2A53D5285}" destId="{152956E8-DE6C-4C7A-BAAE-725FF8DADE6C}" srcOrd="1" destOrd="0" presId="urn:microsoft.com/office/officeart/2011/layout/CircleProcess"/>
    <dgm:cxn modelId="{33E0CD36-1932-407A-968D-F1F164F288C0}" type="presParOf" srcId="{152956E8-DE6C-4C7A-BAAE-725FF8DADE6C}" destId="{03367A40-7E4B-4700-ADDD-5A7C57996AD4}" srcOrd="0" destOrd="0" presId="urn:microsoft.com/office/officeart/2011/layout/CircleProcess"/>
    <dgm:cxn modelId="{CF88557A-E31C-4C0D-80EF-AA6D45C06916}" type="presParOf" srcId="{DC04017A-CD78-447F-AED7-2DE2A53D5285}" destId="{E40B8087-73D3-49A3-84C5-94C3C203690A}" srcOrd="2" destOrd="0" presId="urn:microsoft.com/office/officeart/2011/layout/CircleProcess"/>
    <dgm:cxn modelId="{1BE58A79-A357-4EA0-BAC8-8580FF1BF254}" type="presParOf" srcId="{DC04017A-CD78-447F-AED7-2DE2A53D5285}" destId="{340F39B0-1267-4A2E-A92D-EBA12435B30C}" srcOrd="3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9E8C5A-55C8-4E6C-8CAB-63665957191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2012C7A-C4FD-4D5C-A526-673FBD432E29}">
      <dgm:prSet phldrT="[Text]"/>
      <dgm:spPr/>
      <dgm:t>
        <a:bodyPr/>
        <a:lstStyle/>
        <a:p>
          <a:r>
            <a:rPr lang="cs-CZ" b="1" dirty="0"/>
            <a:t>Jasné pojmenování cílů</a:t>
          </a:r>
          <a:endParaRPr lang="cs-CZ" dirty="0"/>
        </a:p>
      </dgm:t>
    </dgm:pt>
    <dgm:pt modelId="{B680766D-4809-4F06-BE08-E3E2B4003D84}" type="sibTrans" cxnId="{538FCBDA-50B5-4CD1-BAFF-3CE2D4F0DCCA}">
      <dgm:prSet/>
      <dgm:spPr/>
      <dgm:t>
        <a:bodyPr/>
        <a:lstStyle/>
        <a:p>
          <a:endParaRPr lang="cs-CZ"/>
        </a:p>
      </dgm:t>
    </dgm:pt>
    <dgm:pt modelId="{AEC27CF5-29B2-4DFA-BE24-C7B228FB3F8B}" type="parTrans" cxnId="{538FCBDA-50B5-4CD1-BAFF-3CE2D4F0DCCA}">
      <dgm:prSet/>
      <dgm:spPr/>
      <dgm:t>
        <a:bodyPr/>
        <a:lstStyle/>
        <a:p>
          <a:endParaRPr lang="cs-CZ"/>
        </a:p>
      </dgm:t>
    </dgm:pt>
    <dgm:pt modelId="{509868A4-D79C-48F3-9E13-E0BB104EA7C4}">
      <dgm:prSet/>
      <dgm:spPr/>
      <dgm:t>
        <a:bodyPr/>
        <a:lstStyle/>
        <a:p>
          <a:r>
            <a:rPr lang="cs-CZ"/>
            <a:t>SMART cíle</a:t>
          </a:r>
          <a:endParaRPr lang="cs-CZ" dirty="0"/>
        </a:p>
      </dgm:t>
    </dgm:pt>
    <dgm:pt modelId="{EEDBE9E1-AC17-4F4F-9A14-794E50BB02D1}" type="parTrans" cxnId="{C423B451-F079-4BA4-A2CD-8BF3A99D3BCB}">
      <dgm:prSet/>
      <dgm:spPr/>
      <dgm:t>
        <a:bodyPr/>
        <a:lstStyle/>
        <a:p>
          <a:endParaRPr lang="cs-CZ"/>
        </a:p>
      </dgm:t>
    </dgm:pt>
    <dgm:pt modelId="{BB8DDE92-631A-43DC-AA81-5F7A22544FAC}" type="sibTrans" cxnId="{C423B451-F079-4BA4-A2CD-8BF3A99D3BCB}">
      <dgm:prSet/>
      <dgm:spPr/>
      <dgm:t>
        <a:bodyPr/>
        <a:lstStyle/>
        <a:p>
          <a:endParaRPr lang="cs-CZ"/>
        </a:p>
      </dgm:t>
    </dgm:pt>
    <dgm:pt modelId="{E6E81373-BFAF-4756-BFA6-0CCB8ACC15FF}">
      <dgm:prSet/>
      <dgm:spPr/>
      <dgm:t>
        <a:bodyPr/>
        <a:lstStyle/>
        <a:p>
          <a:r>
            <a:rPr lang="cs-CZ" dirty="0"/>
            <a:t>Vybrat </a:t>
          </a:r>
          <a:r>
            <a:rPr lang="cs-CZ" b="1" dirty="0"/>
            <a:t>1 – 3 klíčové ukazatele </a:t>
          </a:r>
          <a:r>
            <a:rPr lang="cs-CZ" dirty="0"/>
            <a:t>(směru a výkonu), určit hodnoty a dobu měření</a:t>
          </a:r>
        </a:p>
      </dgm:t>
    </dgm:pt>
    <dgm:pt modelId="{94035050-CC9C-436D-8E90-5944A54CFDB9}" type="parTrans" cxnId="{EB242D77-723A-4E2B-86B6-FC7C46DC6F4C}">
      <dgm:prSet/>
      <dgm:spPr/>
      <dgm:t>
        <a:bodyPr/>
        <a:lstStyle/>
        <a:p>
          <a:endParaRPr lang="cs-CZ"/>
        </a:p>
      </dgm:t>
    </dgm:pt>
    <dgm:pt modelId="{3382482D-B337-4CBF-8969-A1F58B4AEF28}" type="sibTrans" cxnId="{EB242D77-723A-4E2B-86B6-FC7C46DC6F4C}">
      <dgm:prSet/>
      <dgm:spPr/>
      <dgm:t>
        <a:bodyPr/>
        <a:lstStyle/>
        <a:p>
          <a:endParaRPr lang="cs-CZ"/>
        </a:p>
      </dgm:t>
    </dgm:pt>
    <dgm:pt modelId="{5FA135FB-309F-4349-AEEB-7FF5126E877F}">
      <dgm:prSet/>
      <dgm:spPr/>
      <dgm:t>
        <a:bodyPr/>
        <a:lstStyle/>
        <a:p>
          <a:r>
            <a:rPr lang="cs-CZ" dirty="0"/>
            <a:t>Zajistit </a:t>
          </a:r>
          <a:r>
            <a:rPr lang="cs-CZ" b="1" dirty="0"/>
            <a:t>data</a:t>
          </a:r>
        </a:p>
      </dgm:t>
    </dgm:pt>
    <dgm:pt modelId="{3B5A4108-62F8-4BA3-9EC7-282B8E741987}" type="parTrans" cxnId="{11D734B1-A4DD-4FDC-B587-9D8B59007B4F}">
      <dgm:prSet/>
      <dgm:spPr/>
      <dgm:t>
        <a:bodyPr/>
        <a:lstStyle/>
        <a:p>
          <a:endParaRPr lang="cs-CZ"/>
        </a:p>
      </dgm:t>
    </dgm:pt>
    <dgm:pt modelId="{928FF48E-0AB7-4DD9-9D7E-ADA7A6119294}" type="sibTrans" cxnId="{11D734B1-A4DD-4FDC-B587-9D8B59007B4F}">
      <dgm:prSet/>
      <dgm:spPr/>
      <dgm:t>
        <a:bodyPr/>
        <a:lstStyle/>
        <a:p>
          <a:endParaRPr lang="cs-CZ"/>
        </a:p>
      </dgm:t>
    </dgm:pt>
    <dgm:pt modelId="{1F8C09B4-80E1-42CD-AA65-0CCE9B78B36D}">
      <dgm:prSet/>
      <dgm:spPr/>
      <dgm:t>
        <a:bodyPr/>
        <a:lstStyle/>
        <a:p>
          <a:r>
            <a:rPr lang="cs-CZ" b="1" dirty="0"/>
            <a:t>Komunikovat</a:t>
          </a:r>
          <a:r>
            <a:rPr lang="cs-CZ" dirty="0"/>
            <a:t> výsledky</a:t>
          </a:r>
        </a:p>
      </dgm:t>
    </dgm:pt>
    <dgm:pt modelId="{2E32167B-205F-4E2C-A9C3-9BC2C06C8D9B}" type="parTrans" cxnId="{3970762C-07F1-4A82-8A17-A131F577B833}">
      <dgm:prSet/>
      <dgm:spPr/>
      <dgm:t>
        <a:bodyPr/>
        <a:lstStyle/>
        <a:p>
          <a:endParaRPr lang="cs-CZ"/>
        </a:p>
      </dgm:t>
    </dgm:pt>
    <dgm:pt modelId="{13DD2D28-3A0D-41B7-8578-FCDCC069CCDD}" type="sibTrans" cxnId="{3970762C-07F1-4A82-8A17-A131F577B833}">
      <dgm:prSet/>
      <dgm:spPr/>
      <dgm:t>
        <a:bodyPr/>
        <a:lstStyle/>
        <a:p>
          <a:endParaRPr lang="cs-CZ"/>
        </a:p>
      </dgm:t>
    </dgm:pt>
    <dgm:pt modelId="{82D8C97B-2A9D-48F5-B883-F2FCB538EC14}" type="pres">
      <dgm:prSet presAssocID="{7C9E8C5A-55C8-4E6C-8CAB-636659571912}" presName="CompostProcess" presStyleCnt="0">
        <dgm:presLayoutVars>
          <dgm:dir/>
          <dgm:resizeHandles val="exact"/>
        </dgm:presLayoutVars>
      </dgm:prSet>
      <dgm:spPr/>
    </dgm:pt>
    <dgm:pt modelId="{FF0DB478-63E5-4AEC-91C0-75EE6DA3261B}" type="pres">
      <dgm:prSet presAssocID="{7C9E8C5A-55C8-4E6C-8CAB-636659571912}" presName="arrow" presStyleLbl="bgShp" presStyleIdx="0" presStyleCnt="1"/>
      <dgm:spPr/>
    </dgm:pt>
    <dgm:pt modelId="{0DF5D23D-4B86-45D9-95D7-52AB809E2108}" type="pres">
      <dgm:prSet presAssocID="{7C9E8C5A-55C8-4E6C-8CAB-636659571912}" presName="linearProcess" presStyleCnt="0"/>
      <dgm:spPr/>
    </dgm:pt>
    <dgm:pt modelId="{535FA99F-936E-4D79-99EF-BCD6B1C5CD6B}" type="pres">
      <dgm:prSet presAssocID="{A2012C7A-C4FD-4D5C-A526-673FBD432E29}" presName="textNode" presStyleLbl="node1" presStyleIdx="0" presStyleCnt="4">
        <dgm:presLayoutVars>
          <dgm:bulletEnabled val="1"/>
        </dgm:presLayoutVars>
      </dgm:prSet>
      <dgm:spPr/>
    </dgm:pt>
    <dgm:pt modelId="{084BF80F-2B8E-4E93-9DFE-740FBC9EEDAF}" type="pres">
      <dgm:prSet presAssocID="{B680766D-4809-4F06-BE08-E3E2B4003D84}" presName="sibTrans" presStyleCnt="0"/>
      <dgm:spPr/>
    </dgm:pt>
    <dgm:pt modelId="{DC2E73D0-C52E-46C7-8412-4A59D9979A43}" type="pres">
      <dgm:prSet presAssocID="{E6E81373-BFAF-4756-BFA6-0CCB8ACC15FF}" presName="textNode" presStyleLbl="node1" presStyleIdx="1" presStyleCnt="4">
        <dgm:presLayoutVars>
          <dgm:bulletEnabled val="1"/>
        </dgm:presLayoutVars>
      </dgm:prSet>
      <dgm:spPr/>
    </dgm:pt>
    <dgm:pt modelId="{93E00190-90DC-476E-96A1-CEF254BA3904}" type="pres">
      <dgm:prSet presAssocID="{3382482D-B337-4CBF-8969-A1F58B4AEF28}" presName="sibTrans" presStyleCnt="0"/>
      <dgm:spPr/>
    </dgm:pt>
    <dgm:pt modelId="{F4998B36-C5CB-45CD-A4B0-FD84E042020B}" type="pres">
      <dgm:prSet presAssocID="{5FA135FB-309F-4349-AEEB-7FF5126E877F}" presName="textNode" presStyleLbl="node1" presStyleIdx="2" presStyleCnt="4">
        <dgm:presLayoutVars>
          <dgm:bulletEnabled val="1"/>
        </dgm:presLayoutVars>
      </dgm:prSet>
      <dgm:spPr/>
    </dgm:pt>
    <dgm:pt modelId="{3EA07BB4-2713-4B53-BFD7-2D021DD7BC2F}" type="pres">
      <dgm:prSet presAssocID="{928FF48E-0AB7-4DD9-9D7E-ADA7A6119294}" presName="sibTrans" presStyleCnt="0"/>
      <dgm:spPr/>
    </dgm:pt>
    <dgm:pt modelId="{7667AF20-0116-4744-836C-4427B6855100}" type="pres">
      <dgm:prSet presAssocID="{1F8C09B4-80E1-42CD-AA65-0CCE9B78B36D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40786701-F021-42B9-8654-5DCFED8E4F12}" type="presOf" srcId="{5FA135FB-309F-4349-AEEB-7FF5126E877F}" destId="{F4998B36-C5CB-45CD-A4B0-FD84E042020B}" srcOrd="0" destOrd="0" presId="urn:microsoft.com/office/officeart/2005/8/layout/hProcess9"/>
    <dgm:cxn modelId="{3970762C-07F1-4A82-8A17-A131F577B833}" srcId="{7C9E8C5A-55C8-4E6C-8CAB-636659571912}" destId="{1F8C09B4-80E1-42CD-AA65-0CCE9B78B36D}" srcOrd="3" destOrd="0" parTransId="{2E32167B-205F-4E2C-A9C3-9BC2C06C8D9B}" sibTransId="{13DD2D28-3A0D-41B7-8578-FCDCC069CCDD}"/>
    <dgm:cxn modelId="{32C6EF6A-2922-4C08-90B5-721DF9F91456}" type="presOf" srcId="{509868A4-D79C-48F3-9E13-E0BB104EA7C4}" destId="{535FA99F-936E-4D79-99EF-BCD6B1C5CD6B}" srcOrd="0" destOrd="1" presId="urn:microsoft.com/office/officeart/2005/8/layout/hProcess9"/>
    <dgm:cxn modelId="{C423B451-F079-4BA4-A2CD-8BF3A99D3BCB}" srcId="{A2012C7A-C4FD-4D5C-A526-673FBD432E29}" destId="{509868A4-D79C-48F3-9E13-E0BB104EA7C4}" srcOrd="0" destOrd="0" parTransId="{EEDBE9E1-AC17-4F4F-9A14-794E50BB02D1}" sibTransId="{BB8DDE92-631A-43DC-AA81-5F7A22544FAC}"/>
    <dgm:cxn modelId="{EB242D77-723A-4E2B-86B6-FC7C46DC6F4C}" srcId="{7C9E8C5A-55C8-4E6C-8CAB-636659571912}" destId="{E6E81373-BFAF-4756-BFA6-0CCB8ACC15FF}" srcOrd="1" destOrd="0" parTransId="{94035050-CC9C-436D-8E90-5944A54CFDB9}" sibTransId="{3382482D-B337-4CBF-8969-A1F58B4AEF28}"/>
    <dgm:cxn modelId="{84F42984-C374-4623-B820-4C91848ECA7E}" type="presOf" srcId="{A2012C7A-C4FD-4D5C-A526-673FBD432E29}" destId="{535FA99F-936E-4D79-99EF-BCD6B1C5CD6B}" srcOrd="0" destOrd="0" presId="urn:microsoft.com/office/officeart/2005/8/layout/hProcess9"/>
    <dgm:cxn modelId="{11D734B1-A4DD-4FDC-B587-9D8B59007B4F}" srcId="{7C9E8C5A-55C8-4E6C-8CAB-636659571912}" destId="{5FA135FB-309F-4349-AEEB-7FF5126E877F}" srcOrd="2" destOrd="0" parTransId="{3B5A4108-62F8-4BA3-9EC7-282B8E741987}" sibTransId="{928FF48E-0AB7-4DD9-9D7E-ADA7A6119294}"/>
    <dgm:cxn modelId="{D09871D8-500F-47AD-828D-B3E99B2709CE}" type="presOf" srcId="{1F8C09B4-80E1-42CD-AA65-0CCE9B78B36D}" destId="{7667AF20-0116-4744-836C-4427B6855100}" srcOrd="0" destOrd="0" presId="urn:microsoft.com/office/officeart/2005/8/layout/hProcess9"/>
    <dgm:cxn modelId="{538FCBDA-50B5-4CD1-BAFF-3CE2D4F0DCCA}" srcId="{7C9E8C5A-55C8-4E6C-8CAB-636659571912}" destId="{A2012C7A-C4FD-4D5C-A526-673FBD432E29}" srcOrd="0" destOrd="0" parTransId="{AEC27CF5-29B2-4DFA-BE24-C7B228FB3F8B}" sibTransId="{B680766D-4809-4F06-BE08-E3E2B4003D84}"/>
    <dgm:cxn modelId="{07639DF3-1735-4A79-BBED-D59420F7B0F1}" type="presOf" srcId="{7C9E8C5A-55C8-4E6C-8CAB-636659571912}" destId="{82D8C97B-2A9D-48F5-B883-F2FCB538EC14}" srcOrd="0" destOrd="0" presId="urn:microsoft.com/office/officeart/2005/8/layout/hProcess9"/>
    <dgm:cxn modelId="{6A988EFC-6831-4E0C-BB27-0E3D0A0498C5}" type="presOf" srcId="{E6E81373-BFAF-4756-BFA6-0CCB8ACC15FF}" destId="{DC2E73D0-C52E-46C7-8412-4A59D9979A43}" srcOrd="0" destOrd="0" presId="urn:microsoft.com/office/officeart/2005/8/layout/hProcess9"/>
    <dgm:cxn modelId="{B1BC7ADB-C1AF-457C-BDC5-EE02B014A377}" type="presParOf" srcId="{82D8C97B-2A9D-48F5-B883-F2FCB538EC14}" destId="{FF0DB478-63E5-4AEC-91C0-75EE6DA3261B}" srcOrd="0" destOrd="0" presId="urn:microsoft.com/office/officeart/2005/8/layout/hProcess9"/>
    <dgm:cxn modelId="{8A83B304-3A8D-4CB9-A7B7-D706B5925B50}" type="presParOf" srcId="{82D8C97B-2A9D-48F5-B883-F2FCB538EC14}" destId="{0DF5D23D-4B86-45D9-95D7-52AB809E2108}" srcOrd="1" destOrd="0" presId="urn:microsoft.com/office/officeart/2005/8/layout/hProcess9"/>
    <dgm:cxn modelId="{5B709B7C-43B0-4612-8BFB-6A64DD366130}" type="presParOf" srcId="{0DF5D23D-4B86-45D9-95D7-52AB809E2108}" destId="{535FA99F-936E-4D79-99EF-BCD6B1C5CD6B}" srcOrd="0" destOrd="0" presId="urn:microsoft.com/office/officeart/2005/8/layout/hProcess9"/>
    <dgm:cxn modelId="{BDA080AF-670D-491D-8C2A-F9167B51B53E}" type="presParOf" srcId="{0DF5D23D-4B86-45D9-95D7-52AB809E2108}" destId="{084BF80F-2B8E-4E93-9DFE-740FBC9EEDAF}" srcOrd="1" destOrd="0" presId="urn:microsoft.com/office/officeart/2005/8/layout/hProcess9"/>
    <dgm:cxn modelId="{C04D49BB-4E3A-4648-82E7-05B52A308E31}" type="presParOf" srcId="{0DF5D23D-4B86-45D9-95D7-52AB809E2108}" destId="{DC2E73D0-C52E-46C7-8412-4A59D9979A43}" srcOrd="2" destOrd="0" presId="urn:microsoft.com/office/officeart/2005/8/layout/hProcess9"/>
    <dgm:cxn modelId="{28E50308-53F5-4328-AD18-58A7A203DAD9}" type="presParOf" srcId="{0DF5D23D-4B86-45D9-95D7-52AB809E2108}" destId="{93E00190-90DC-476E-96A1-CEF254BA3904}" srcOrd="3" destOrd="0" presId="urn:microsoft.com/office/officeart/2005/8/layout/hProcess9"/>
    <dgm:cxn modelId="{73F92713-8A91-4E6E-82E6-5F6FD77ACD7C}" type="presParOf" srcId="{0DF5D23D-4B86-45D9-95D7-52AB809E2108}" destId="{F4998B36-C5CB-45CD-A4B0-FD84E042020B}" srcOrd="4" destOrd="0" presId="urn:microsoft.com/office/officeart/2005/8/layout/hProcess9"/>
    <dgm:cxn modelId="{0E923CCC-3118-4B70-AF00-E0413549BC02}" type="presParOf" srcId="{0DF5D23D-4B86-45D9-95D7-52AB809E2108}" destId="{3EA07BB4-2713-4B53-BFD7-2D021DD7BC2F}" srcOrd="5" destOrd="0" presId="urn:microsoft.com/office/officeart/2005/8/layout/hProcess9"/>
    <dgm:cxn modelId="{2C5B53CC-163A-4CE1-B766-BACC1240E510}" type="presParOf" srcId="{0DF5D23D-4B86-45D9-95D7-52AB809E2108}" destId="{7667AF20-0116-4744-836C-4427B685510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E7D687-0909-4F4E-8E84-ED368DDD5E85}">
      <dsp:nvSpPr>
        <dsp:cNvPr id="0" name=""/>
        <dsp:cNvSpPr/>
      </dsp:nvSpPr>
      <dsp:spPr>
        <a:xfrm>
          <a:off x="1777818" y="123475"/>
          <a:ext cx="3984988" cy="138393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374C2-5763-4C23-B9CF-33393F79987E}">
      <dsp:nvSpPr>
        <dsp:cNvPr id="0" name=""/>
        <dsp:cNvSpPr/>
      </dsp:nvSpPr>
      <dsp:spPr>
        <a:xfrm>
          <a:off x="3390348" y="3512260"/>
          <a:ext cx="772284" cy="49426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E1CE5F-F331-49CE-9CFC-F5406C6B3A65}">
      <dsp:nvSpPr>
        <dsp:cNvPr id="0" name=""/>
        <dsp:cNvSpPr/>
      </dsp:nvSpPr>
      <dsp:spPr>
        <a:xfrm>
          <a:off x="1923007" y="3907670"/>
          <a:ext cx="3706966" cy="9267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/>
            <a:t>Řízení </a:t>
          </a:r>
          <a:r>
            <a:rPr lang="cs-CZ" sz="2600" kern="1200" dirty="0"/>
            <a:t>výkonu organizace </a:t>
          </a:r>
        </a:p>
      </dsp:txBody>
      <dsp:txXfrm>
        <a:off x="1923007" y="3907670"/>
        <a:ext cx="3706966" cy="926741"/>
      </dsp:txXfrm>
    </dsp:sp>
    <dsp:sp modelId="{3CF81134-D498-4794-8CE0-38A40898F6F6}">
      <dsp:nvSpPr>
        <dsp:cNvPr id="0" name=""/>
        <dsp:cNvSpPr/>
      </dsp:nvSpPr>
      <dsp:spPr>
        <a:xfrm>
          <a:off x="3226624" y="1614293"/>
          <a:ext cx="1390112" cy="1390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Dárci </a:t>
          </a:r>
        </a:p>
      </dsp:txBody>
      <dsp:txXfrm>
        <a:off x="3430201" y="1817870"/>
        <a:ext cx="982958" cy="982958"/>
      </dsp:txXfrm>
    </dsp:sp>
    <dsp:sp modelId="{7AEEBD3A-F452-4DEB-894F-8FF9D4F1DA3F}">
      <dsp:nvSpPr>
        <dsp:cNvPr id="0" name=""/>
        <dsp:cNvSpPr/>
      </dsp:nvSpPr>
      <dsp:spPr>
        <a:xfrm>
          <a:off x="2231921" y="571400"/>
          <a:ext cx="1390112" cy="1390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Pro sebe – radost z výsledků, motivace</a:t>
          </a:r>
        </a:p>
      </dsp:txBody>
      <dsp:txXfrm>
        <a:off x="2435498" y="774977"/>
        <a:ext cx="982958" cy="982958"/>
      </dsp:txXfrm>
    </dsp:sp>
    <dsp:sp modelId="{61331B51-AB62-4B7E-B557-93F18E74C0C3}">
      <dsp:nvSpPr>
        <dsp:cNvPr id="0" name=""/>
        <dsp:cNvSpPr/>
      </dsp:nvSpPr>
      <dsp:spPr>
        <a:xfrm>
          <a:off x="3652925" y="235302"/>
          <a:ext cx="1390112" cy="13901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Měřím = řídím</a:t>
          </a:r>
        </a:p>
      </dsp:txBody>
      <dsp:txXfrm>
        <a:off x="3856502" y="438879"/>
        <a:ext cx="982958" cy="982958"/>
      </dsp:txXfrm>
    </dsp:sp>
    <dsp:sp modelId="{3D584E75-FC39-493A-A8ED-866005A51724}">
      <dsp:nvSpPr>
        <dsp:cNvPr id="0" name=""/>
        <dsp:cNvSpPr/>
      </dsp:nvSpPr>
      <dsp:spPr>
        <a:xfrm>
          <a:off x="1839026" y="108210"/>
          <a:ext cx="3874929" cy="315056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C5A1D-BB60-494F-8C1E-ED11CB221AB5}">
      <dsp:nvSpPr>
        <dsp:cNvPr id="0" name=""/>
        <dsp:cNvSpPr/>
      </dsp:nvSpPr>
      <dsp:spPr>
        <a:xfrm>
          <a:off x="833115" y="0"/>
          <a:ext cx="1898115" cy="18981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367A40-7E4B-4700-ADDD-5A7C57996AD4}">
      <dsp:nvSpPr>
        <dsp:cNvPr id="0" name=""/>
        <dsp:cNvSpPr/>
      </dsp:nvSpPr>
      <dsp:spPr>
        <a:xfrm>
          <a:off x="896322" y="63339"/>
          <a:ext cx="1771511" cy="177143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800" kern="1200" dirty="0"/>
            <a:t>Řízení lidí </a:t>
          </a:r>
        </a:p>
      </dsp:txBody>
      <dsp:txXfrm>
        <a:off x="1149530" y="316402"/>
        <a:ext cx="1265473" cy="1265311"/>
      </dsp:txXfrm>
    </dsp:sp>
    <dsp:sp modelId="{E40B8087-73D3-49A3-84C5-94C3C203690A}">
      <dsp:nvSpPr>
        <dsp:cNvPr id="0" name=""/>
        <dsp:cNvSpPr/>
      </dsp:nvSpPr>
      <dsp:spPr>
        <a:xfrm>
          <a:off x="896322" y="1954913"/>
          <a:ext cx="1771511" cy="1018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/>
            <a:t>Zaměstnance</a:t>
          </a:r>
          <a:endParaRPr lang="cs-CZ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dirty="0"/>
            <a:t>Spolupracovníky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dirty="0"/>
            <a:t>Sebeřízení</a:t>
          </a:r>
        </a:p>
      </dsp:txBody>
      <dsp:txXfrm>
        <a:off x="896322" y="1954913"/>
        <a:ext cx="1771511" cy="10187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DB478-63E5-4AEC-91C0-75EE6DA3261B}">
      <dsp:nvSpPr>
        <dsp:cNvPr id="0" name=""/>
        <dsp:cNvSpPr/>
      </dsp:nvSpPr>
      <dsp:spPr>
        <a:xfrm>
          <a:off x="480821" y="0"/>
          <a:ext cx="5449316" cy="31415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5FA99F-936E-4D79-99EF-BCD6B1C5CD6B}">
      <dsp:nvSpPr>
        <dsp:cNvPr id="0" name=""/>
        <dsp:cNvSpPr/>
      </dsp:nvSpPr>
      <dsp:spPr>
        <a:xfrm>
          <a:off x="3208" y="942468"/>
          <a:ext cx="1543263" cy="1256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Jasné pojmenování cílů</a:t>
          </a:r>
          <a:endParaRPr lang="cs-CZ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100" kern="1200"/>
            <a:t>SMART cíle</a:t>
          </a:r>
          <a:endParaRPr lang="cs-CZ" sz="1100" kern="1200" dirty="0"/>
        </a:p>
      </dsp:txBody>
      <dsp:txXfrm>
        <a:off x="64551" y="1003811"/>
        <a:ext cx="1420577" cy="1133939"/>
      </dsp:txXfrm>
    </dsp:sp>
    <dsp:sp modelId="{DC2E73D0-C52E-46C7-8412-4A59D9979A43}">
      <dsp:nvSpPr>
        <dsp:cNvPr id="0" name=""/>
        <dsp:cNvSpPr/>
      </dsp:nvSpPr>
      <dsp:spPr>
        <a:xfrm>
          <a:off x="1623635" y="942468"/>
          <a:ext cx="1543263" cy="1256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Vybrat </a:t>
          </a:r>
          <a:r>
            <a:rPr lang="cs-CZ" sz="1400" b="1" kern="1200" dirty="0"/>
            <a:t>1 – 3 klíčové ukazatele </a:t>
          </a:r>
          <a:r>
            <a:rPr lang="cs-CZ" sz="1400" kern="1200" dirty="0"/>
            <a:t>(směru a výkonu), určit hodnoty a dobu měření</a:t>
          </a:r>
        </a:p>
      </dsp:txBody>
      <dsp:txXfrm>
        <a:off x="1684978" y="1003811"/>
        <a:ext cx="1420577" cy="1133939"/>
      </dsp:txXfrm>
    </dsp:sp>
    <dsp:sp modelId="{F4998B36-C5CB-45CD-A4B0-FD84E042020B}">
      <dsp:nvSpPr>
        <dsp:cNvPr id="0" name=""/>
        <dsp:cNvSpPr/>
      </dsp:nvSpPr>
      <dsp:spPr>
        <a:xfrm>
          <a:off x="3244061" y="942468"/>
          <a:ext cx="1543263" cy="1256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Zajistit </a:t>
          </a:r>
          <a:r>
            <a:rPr lang="cs-CZ" sz="1400" b="1" kern="1200" dirty="0"/>
            <a:t>data</a:t>
          </a:r>
        </a:p>
      </dsp:txBody>
      <dsp:txXfrm>
        <a:off x="3305404" y="1003811"/>
        <a:ext cx="1420577" cy="1133939"/>
      </dsp:txXfrm>
    </dsp:sp>
    <dsp:sp modelId="{7667AF20-0116-4744-836C-4427B6855100}">
      <dsp:nvSpPr>
        <dsp:cNvPr id="0" name=""/>
        <dsp:cNvSpPr/>
      </dsp:nvSpPr>
      <dsp:spPr>
        <a:xfrm>
          <a:off x="4864488" y="942468"/>
          <a:ext cx="1543263" cy="1256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kern="1200" dirty="0"/>
            <a:t>Komunikovat</a:t>
          </a:r>
          <a:r>
            <a:rPr lang="cs-CZ" sz="1400" kern="1200" dirty="0"/>
            <a:t> výsledky</a:t>
          </a:r>
        </a:p>
      </dsp:txBody>
      <dsp:txXfrm>
        <a:off x="4925831" y="1003811"/>
        <a:ext cx="1420577" cy="1133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8538A-BAEC-48B3-8412-A85B42B74355}" type="datetimeFigureOut">
              <a:rPr lang="cs-CZ" smtClean="0"/>
              <a:t>28.11.2018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E212C-CB4D-4819-885A-64A0FCBC1F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Řídit neziskovku = řídit firmu</a:t>
            </a:r>
          </a:p>
          <a:p>
            <a:endParaRPr lang="cs-CZ" dirty="0"/>
          </a:p>
          <a:p>
            <a:r>
              <a:rPr lang="cs-CZ" dirty="0"/>
              <a:t>Vzájemná inspirace</a:t>
            </a:r>
          </a:p>
          <a:p>
            <a:endParaRPr lang="cs-CZ" dirty="0"/>
          </a:p>
          <a:p>
            <a:r>
              <a:rPr lang="cs-CZ" dirty="0"/>
              <a:t>Poslání od </a:t>
            </a:r>
            <a:r>
              <a:rPr lang="cs-CZ" dirty="0" err="1"/>
              <a:t>nezisku</a:t>
            </a:r>
            <a:endParaRPr lang="cs-CZ" dirty="0"/>
          </a:p>
          <a:p>
            <a:r>
              <a:rPr lang="cs-CZ" dirty="0"/>
              <a:t>KPI – inspirace z businessu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E212C-CB4D-4819-885A-64A0FCBC1F3C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8453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0E212C-CB4D-4819-885A-64A0FCBC1F3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834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0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262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47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0" y="142876"/>
            <a:ext cx="12192000" cy="64291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[Enter Title]</a:t>
            </a:r>
          </a:p>
        </p:txBody>
      </p:sp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181000"/>
          </a:xfrm>
          <a:prstGeom prst="rect">
            <a:avLst/>
          </a:prstGeom>
          <a:solidFill>
            <a:srgbClr val="015F85"/>
          </a:solidFill>
          <a:ln w="9525">
            <a:noFill/>
            <a:miter lim="800000"/>
            <a:headEnd/>
            <a:tailEnd/>
          </a:ln>
        </p:spPr>
        <p:txBody>
          <a:bodyPr lIns="82124" tIns="41061" rIns="82124" bIns="41061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4675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emplate_Content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72463" y="327385"/>
            <a:ext cx="10972781" cy="541860"/>
          </a:xfrm>
        </p:spPr>
        <p:txBody>
          <a:bodyPr anchor="t" anchorCtr="0"/>
          <a:lstStyle/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1072463" y="2029468"/>
            <a:ext cx="10972800" cy="40834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72463" y="864288"/>
            <a:ext cx="10972800" cy="406400"/>
          </a:xfrm>
        </p:spPr>
        <p:txBody>
          <a:bodyPr anchor="t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sz="2667">
                <a:solidFill>
                  <a:schemeClr val="accent1"/>
                </a:solidFill>
              </a:defRPr>
            </a:lvl1pPr>
            <a:lvl2pPr marL="609585" indent="0">
              <a:buFontTx/>
              <a:buNone/>
              <a:defRPr/>
            </a:lvl2pPr>
            <a:lvl3pPr marL="1219170" indent="0">
              <a:buFontTx/>
              <a:buNone/>
              <a:defRPr/>
            </a:lvl3pPr>
            <a:lvl4pPr marL="1828754" indent="0">
              <a:buFontTx/>
              <a:buNone/>
              <a:defRPr/>
            </a:lvl4pPr>
            <a:lvl5pPr marL="2438339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768096" cy="743712"/>
          </a:xfrm>
          <a:prstGeom prst="rect">
            <a:avLst/>
          </a:prstGeom>
          <a:gradFill flip="none" rotWithShape="1">
            <a:gsLst>
              <a:gs pos="20000">
                <a:srgbClr val="AA0000"/>
              </a:gs>
              <a:gs pos="90000">
                <a:srgbClr val="FF1414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5653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971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3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4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81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Monika kavanova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858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 dirty="0"/>
              <a:t>Monika kavanova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0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dirty="0"/>
              <a:t>Monika kavanova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52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3485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FB99E0-3210-47BE-A5D0-37C658B79290}" type="datetimeFigureOut">
              <a:rPr lang="cs-CZ" smtClean="0"/>
              <a:t>27.11.2018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BBEA453-1191-46A7-8F24-80D4749E911C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992" y="282978"/>
            <a:ext cx="1554884" cy="98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27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monika@monika-kavanova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hyperlink" Target="http://feetoftheshepherd.blogspot.com/2010/09/happy-people-need-jesus-too.html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image" Target="../media/image3.jpg"/><Relationship Id="rId16" Type="http://schemas.openxmlformats.org/officeDocument/2006/relationships/image" Target="../media/image14.sv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xabay.com/en/euro-stack-money-currency-96289/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4.jpg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4" Type="http://schemas.openxmlformats.org/officeDocument/2006/relationships/hyperlink" Target="https://creativecommons.org/licenses/by-nc-nd/3.0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iseandshine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3996" y="886968"/>
            <a:ext cx="64008" cy="3108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91" y="816425"/>
            <a:ext cx="5118182" cy="3250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197" y="5120640"/>
            <a:ext cx="10058400" cy="822960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rgbClr val="FFFFFF"/>
                </a:solidFill>
              </a:rPr>
              <a:t>Jak na </a:t>
            </a:r>
            <a:r>
              <a:rPr lang="cs-CZ" sz="3600" dirty="0" err="1">
                <a:solidFill>
                  <a:srgbClr val="FFFFFF"/>
                </a:solidFill>
              </a:rPr>
              <a:t>KPIs</a:t>
            </a:r>
            <a:r>
              <a:rPr lang="cs-CZ" sz="3600" dirty="0">
                <a:solidFill>
                  <a:srgbClr val="FFFFFF"/>
                </a:solidFill>
              </a:rPr>
              <a:t> v neziskovém sektoru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5943600"/>
            <a:ext cx="10058400" cy="543513"/>
          </a:xfrm>
        </p:spPr>
        <p:txBody>
          <a:bodyPr>
            <a:normAutofit fontScale="77500" lnSpcReduction="20000"/>
          </a:bodyPr>
          <a:lstStyle/>
          <a:p>
            <a:endParaRPr lang="cs-CZ" sz="1500" dirty="0">
              <a:solidFill>
                <a:srgbClr val="FFFFFF"/>
              </a:solidFill>
            </a:endParaRPr>
          </a:p>
          <a:p>
            <a:r>
              <a:rPr lang="cs-CZ" sz="1500" dirty="0">
                <a:solidFill>
                  <a:srgbClr val="FFFFFF"/>
                </a:solidFill>
              </a:rPr>
              <a:t>Ing. Monika Kavanová, Ph.D. 				</a:t>
            </a:r>
          </a:p>
        </p:txBody>
      </p:sp>
    </p:spTree>
    <p:extLst>
      <p:ext uri="{BB962C8B-B14F-4D97-AF65-F5344CB8AC3E}">
        <p14:creationId xmlns:p14="http://schemas.microsoft.com/office/powerpoint/2010/main" val="293917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2">
            <a:extLst>
              <a:ext uri="{FF2B5EF4-FFF2-40B4-BE49-F238E27FC236}">
                <a16:creationId xmlns:a16="http://schemas.microsoft.com/office/drawing/2014/main" id="{2F888C18-7E74-4A98-A7B4-A5C43583A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045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4">
            <a:extLst>
              <a:ext uri="{FF2B5EF4-FFF2-40B4-BE49-F238E27FC236}">
                <a16:creationId xmlns:a16="http://schemas.microsoft.com/office/drawing/2014/main" id="{20436840-698D-4B5F-A7C0-101AD48D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754787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18683-5FC4-4037-9D37-E24E2ED43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rgbClr val="FFFFFF"/>
                </a:solidFill>
              </a:rPr>
              <a:t>Závěrem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581AB-A147-47DD-9D96-D8F2E3CA1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4429"/>
            <a:ext cx="6237017" cy="3652667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FFFFFF"/>
                </a:solidFill>
              </a:rPr>
              <a:t>Proč používat </a:t>
            </a:r>
            <a:r>
              <a:rPr lang="cs-CZ" sz="3200" b="1" dirty="0" err="1">
                <a:solidFill>
                  <a:srgbClr val="FFFFFF"/>
                </a:solidFill>
              </a:rPr>
              <a:t>KPIs</a:t>
            </a:r>
            <a:r>
              <a:rPr lang="cs-CZ" sz="3200" b="1" dirty="0">
                <a:solidFill>
                  <a:srgbClr val="FFFFFF"/>
                </a:solidFill>
              </a:rPr>
              <a:t> – je to navigace na cestě za cílem</a:t>
            </a:r>
          </a:p>
          <a:p>
            <a:endParaRPr lang="cs-CZ" sz="32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cs-CZ" sz="3200" dirty="0">
                <a:solidFill>
                  <a:srgbClr val="FFFFFF"/>
                </a:solidFill>
              </a:rPr>
              <a:t>Abychom uměli rozlišit dobré a špatné výsledky </a:t>
            </a:r>
          </a:p>
          <a:p>
            <a:pPr marL="0" indent="0">
              <a:buNone/>
            </a:pPr>
            <a:r>
              <a:rPr lang="cs-CZ" sz="3200" dirty="0">
                <a:solidFill>
                  <a:srgbClr val="FFFFFF"/>
                </a:solidFill>
              </a:rPr>
              <a:t>A aby nám večer mohlo být dobře …..</a:t>
            </a:r>
          </a:p>
          <a:p>
            <a:pPr marL="0" indent="0">
              <a:buNone/>
            </a:pPr>
            <a:endParaRPr lang="cs-CZ" sz="1800" dirty="0">
              <a:solidFill>
                <a:srgbClr val="FFFFFF"/>
              </a:solidFill>
            </a:endParaRPr>
          </a:p>
          <a:p>
            <a:endParaRPr lang="cs-CZ" sz="1800" dirty="0">
              <a:solidFill>
                <a:srgbClr val="FFFFFF"/>
              </a:solidFill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3682BE5A-770A-4799-BE6D-CE0BD0AD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94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 descr="A hand holding a cellphone&#10;&#10;Description automatically generated">
            <a:extLst>
              <a:ext uri="{FF2B5EF4-FFF2-40B4-BE49-F238E27FC236}">
                <a16:creationId xmlns:a16="http://schemas.microsoft.com/office/drawing/2014/main" id="{6846A5DF-3DBF-4135-8E2C-B1A4F91BD7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9" r="3" b="3"/>
          <a:stretch/>
        </p:blipFill>
        <p:spPr>
          <a:xfrm>
            <a:off x="7611902" y="10"/>
            <a:ext cx="4578557" cy="3396985"/>
          </a:xfrm>
          <a:prstGeom prst="rect">
            <a:avLst/>
          </a:prstGeom>
        </p:spPr>
      </p:pic>
      <p:sp>
        <p:nvSpPr>
          <p:cNvPr id="24" name="Rectangle 18">
            <a:extLst>
              <a:ext uri="{FF2B5EF4-FFF2-40B4-BE49-F238E27FC236}">
                <a16:creationId xmlns:a16="http://schemas.microsoft.com/office/drawing/2014/main" id="{85B58713-80A3-4F72-8ADA-A63E6BA8B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7894" y="3396996"/>
            <a:ext cx="464256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object, watch&#10;&#10;Description automatically generated">
            <a:extLst>
              <a:ext uri="{FF2B5EF4-FFF2-40B4-BE49-F238E27FC236}">
                <a16:creationId xmlns:a16="http://schemas.microsoft.com/office/drawing/2014/main" id="{FC467818-B65C-48E0-82D3-CECCD7B5D6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2408"/>
          <a:stretch/>
        </p:blipFill>
        <p:spPr>
          <a:xfrm>
            <a:off x="7611902" y="3461004"/>
            <a:ext cx="4580097" cy="339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9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529632" y="1738686"/>
            <a:ext cx="9193695" cy="2012315"/>
          </a:xfrm>
        </p:spPr>
        <p:txBody>
          <a:bodyPr>
            <a:normAutofit/>
          </a:bodyPr>
          <a:lstStyle/>
          <a:p>
            <a:pPr algn="ctr"/>
            <a:r>
              <a:rPr lang="cs-CZ" sz="6600" b="1" dirty="0">
                <a:solidFill>
                  <a:schemeClr val="accent2">
                    <a:lumMod val="75000"/>
                  </a:schemeClr>
                </a:solidFill>
              </a:rPr>
              <a:t>Děkuji vám za pozornost</a:t>
            </a:r>
            <a:r>
              <a:rPr lang="en-US" sz="6600" b="1" dirty="0">
                <a:solidFill>
                  <a:schemeClr val="accent2">
                    <a:lumMod val="75000"/>
                  </a:schemeClr>
                </a:solidFill>
              </a:rPr>
              <a:t>!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43300" y="4672132"/>
            <a:ext cx="51663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9CB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Ing. Monika Kavanová, Ph.D.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Business Balance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CB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420 603 884 490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CBD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e: 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7B7B7B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monika@monika-kavanova.com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8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2B206-398B-4AF8-951A-51342B0B1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KPIs</a:t>
            </a:r>
            <a:r>
              <a:rPr lang="cs-CZ" dirty="0"/>
              <a:t> – </a:t>
            </a:r>
            <a:r>
              <a:rPr lang="cs-CZ" dirty="0" err="1"/>
              <a:t>Key</a:t>
            </a:r>
            <a:r>
              <a:rPr lang="cs-CZ" dirty="0"/>
              <a:t> Performance </a:t>
            </a:r>
            <a:r>
              <a:rPr lang="cs-CZ" dirty="0" err="1"/>
              <a:t>indicators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7BA1F-1DC4-470D-A7C3-F1B550478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846" y="1737360"/>
            <a:ext cx="10058400" cy="4023360"/>
          </a:xfrm>
        </p:spPr>
        <p:txBody>
          <a:bodyPr>
            <a:normAutofit fontScale="92500" lnSpcReduction="20000"/>
          </a:bodyPr>
          <a:lstStyle/>
          <a:p>
            <a:r>
              <a:rPr lang="cs-CZ" sz="4800" spc="-50" dirty="0">
                <a:latin typeface="+mj-lt"/>
                <a:ea typeface="+mj-ea"/>
                <a:cs typeface="+mj-cs"/>
              </a:rPr>
              <a:t>Klíčové indikátory výkonu </a:t>
            </a:r>
          </a:p>
          <a:p>
            <a:endParaRPr lang="cs-CZ" dirty="0"/>
          </a:p>
          <a:p>
            <a:r>
              <a:rPr lang="cs-CZ" dirty="0"/>
              <a:t>Řízení výkonu organizace </a:t>
            </a:r>
          </a:p>
          <a:p>
            <a:pPr lvl="1"/>
            <a:r>
              <a:rPr lang="cs-CZ" dirty="0"/>
              <a:t>Měřím = řídím</a:t>
            </a:r>
          </a:p>
          <a:p>
            <a:pPr lvl="1"/>
            <a:r>
              <a:rPr lang="cs-CZ" dirty="0"/>
              <a:t>Pro sebe – radost z výsledků, motivace</a:t>
            </a:r>
          </a:p>
          <a:p>
            <a:pPr lvl="1"/>
            <a:r>
              <a:rPr lang="cs-CZ" dirty="0"/>
              <a:t>Dárci</a:t>
            </a:r>
          </a:p>
          <a:p>
            <a:pPr lvl="1"/>
            <a:endParaRPr lang="cs-CZ" dirty="0"/>
          </a:p>
          <a:p>
            <a:r>
              <a:rPr lang="cs-CZ" dirty="0"/>
              <a:t>Řízení lidí </a:t>
            </a:r>
          </a:p>
          <a:p>
            <a:pPr lvl="1"/>
            <a:r>
              <a:rPr lang="cs-CZ" dirty="0"/>
              <a:t>Zaměstnance</a:t>
            </a:r>
          </a:p>
          <a:p>
            <a:pPr lvl="1"/>
            <a:r>
              <a:rPr lang="cs-CZ" dirty="0"/>
              <a:t>Spolupracovníky</a:t>
            </a:r>
          </a:p>
          <a:p>
            <a:pPr lvl="1"/>
            <a:r>
              <a:rPr lang="cs-CZ" dirty="0"/>
              <a:t>Sebeřízení</a:t>
            </a:r>
          </a:p>
          <a:p>
            <a:pPr marL="201168" lvl="1" indent="0">
              <a:buNone/>
            </a:pPr>
            <a:r>
              <a:rPr lang="cs-CZ" dirty="0"/>
              <a:t>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0AB7BC8-BE33-4356-AA3C-8588B48828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8076122"/>
              </p:ext>
            </p:extLst>
          </p:nvPr>
        </p:nvGraphicFramePr>
        <p:xfrm>
          <a:off x="3724683" y="1760220"/>
          <a:ext cx="7540625" cy="4942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9C99FF4-E043-47A8-AE46-5B029E1008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0702094"/>
              </p:ext>
            </p:extLst>
          </p:nvPr>
        </p:nvGraphicFramePr>
        <p:xfrm>
          <a:off x="7826466" y="2190749"/>
          <a:ext cx="3564346" cy="29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3002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81E6D05-6CDA-4F42-98AA-4EF288CB7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66945" y="1917299"/>
            <a:ext cx="4704879" cy="309807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0B11CF-9B5B-4E9E-88E5-E8D912FCACCC}"/>
              </a:ext>
            </a:extLst>
          </p:cNvPr>
          <p:cNvSpPr txBox="1"/>
          <p:nvPr/>
        </p:nvSpPr>
        <p:spPr>
          <a:xfrm>
            <a:off x="6666946" y="4165200"/>
            <a:ext cx="341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>
                <a:hlinkClick r:id="rId3" tooltip="http://feetoftheshepherd.blogspot.com/2010/09/happy-people-need-jesus-too.html"/>
              </a:rPr>
              <a:t>This Photo</a:t>
            </a:r>
            <a:r>
              <a:rPr lang="cs-CZ" sz="900"/>
              <a:t> by Unknown Author is licensed under </a:t>
            </a:r>
            <a:r>
              <a:rPr lang="cs-CZ" sz="900">
                <a:hlinkClick r:id="rId4" tooltip="https://creativecommons.org/licenses/by-nc-nd/3.0/"/>
              </a:rPr>
              <a:t>CC BY-NC-ND</a:t>
            </a:r>
            <a:endParaRPr lang="cs-CZ" sz="9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DBB0BD-4C21-4B8B-9566-B0DBC2592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Soupeříme o zdroje </a:t>
            </a:r>
          </a:p>
        </p:txBody>
      </p:sp>
      <p:pic>
        <p:nvPicPr>
          <p:cNvPr id="6" name="Content Placeholder 5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564C8738-D322-4690-B185-F6CA486B6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097280" y="1923256"/>
            <a:ext cx="4015317" cy="3011488"/>
          </a:xfrm>
        </p:spPr>
      </p:pic>
      <p:pic>
        <p:nvPicPr>
          <p:cNvPr id="10" name="Graphic 9" descr="Group">
            <a:extLst>
              <a:ext uri="{FF2B5EF4-FFF2-40B4-BE49-F238E27FC236}">
                <a16:creationId xmlns:a16="http://schemas.microsoft.com/office/drawing/2014/main" id="{78AEE345-083D-4CCC-A28F-36FFB24122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71410" y="629955"/>
            <a:ext cx="2419350" cy="2419350"/>
          </a:xfrm>
          <a:prstGeom prst="rect">
            <a:avLst/>
          </a:prstGeom>
        </p:spPr>
      </p:pic>
      <p:pic>
        <p:nvPicPr>
          <p:cNvPr id="12" name="Graphic 11" descr="Coins">
            <a:extLst>
              <a:ext uri="{FF2B5EF4-FFF2-40B4-BE49-F238E27FC236}">
                <a16:creationId xmlns:a16="http://schemas.microsoft.com/office/drawing/2014/main" id="{8925F6EA-F6E3-4E35-94D5-A87221ADC6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46712" y="3619500"/>
            <a:ext cx="2630488" cy="2630488"/>
          </a:xfrm>
          <a:prstGeom prst="rect">
            <a:avLst/>
          </a:prstGeom>
        </p:spPr>
      </p:pic>
      <p:pic>
        <p:nvPicPr>
          <p:cNvPr id="14" name="Graphic 13" descr="Smiling Face with No Fill">
            <a:extLst>
              <a:ext uri="{FF2B5EF4-FFF2-40B4-BE49-F238E27FC236}">
                <a16:creationId xmlns:a16="http://schemas.microsoft.com/office/drawing/2014/main" id="{9BE82EA0-6676-47E9-9017-53D2FFEC2E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66944" y="4610100"/>
            <a:ext cx="1608932" cy="1608932"/>
          </a:xfrm>
          <a:prstGeom prst="rect">
            <a:avLst/>
          </a:prstGeom>
        </p:spPr>
      </p:pic>
      <p:pic>
        <p:nvPicPr>
          <p:cNvPr id="16" name="Graphic 15" descr="Winking Face with No Fill">
            <a:extLst>
              <a:ext uri="{FF2B5EF4-FFF2-40B4-BE49-F238E27FC236}">
                <a16:creationId xmlns:a16="http://schemas.microsoft.com/office/drawing/2014/main" id="{90B17F59-E7B2-4CFF-841E-43B6BBB9BAE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696464" y="4754636"/>
            <a:ext cx="1447800" cy="1447800"/>
          </a:xfrm>
          <a:prstGeom prst="rect">
            <a:avLst/>
          </a:prstGeom>
        </p:spPr>
      </p:pic>
      <p:pic>
        <p:nvPicPr>
          <p:cNvPr id="18" name="Graphic 17" descr="Clapping Hands">
            <a:extLst>
              <a:ext uri="{FF2B5EF4-FFF2-40B4-BE49-F238E27FC236}">
                <a16:creationId xmlns:a16="http://schemas.microsoft.com/office/drawing/2014/main" id="{39AF0CB7-37E4-447D-99BE-1794EFA52C0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782975" y="4940701"/>
            <a:ext cx="1913489" cy="191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2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39D83-9518-4944-B51E-28B67132E6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b="1" dirty="0">
                <a:solidFill>
                  <a:srgbClr val="0072B6"/>
                </a:solidFill>
                <a:ea typeface="+mj-ea"/>
              </a:rPr>
              <a:t>Kotvy v práci </a:t>
            </a:r>
          </a:p>
          <a:p>
            <a:pPr marL="848290" lvl="2" indent="0">
              <a:buNone/>
            </a:pPr>
            <a:r>
              <a:rPr lang="cs-CZ" sz="1800" dirty="0"/>
              <a:t>1. Užitečnost, smysl</a:t>
            </a:r>
          </a:p>
          <a:p>
            <a:pPr marL="848290" lvl="2" indent="0">
              <a:buNone/>
            </a:pPr>
            <a:r>
              <a:rPr lang="cs-CZ" sz="1800" dirty="0"/>
              <a:t>2.Vztahy s kolegy a nadřízenými</a:t>
            </a:r>
          </a:p>
          <a:p>
            <a:pPr marL="848290" lvl="2" indent="0">
              <a:buNone/>
            </a:pPr>
            <a:r>
              <a:rPr lang="cs-CZ" sz="1800" dirty="0"/>
              <a:t>3. Dostupnost</a:t>
            </a:r>
          </a:p>
          <a:p>
            <a:r>
              <a:rPr lang="cs-CZ" b="1" dirty="0">
                <a:solidFill>
                  <a:srgbClr val="0072B6"/>
                </a:solidFill>
                <a:ea typeface="+mj-ea"/>
              </a:rPr>
              <a:t>Zdroje </a:t>
            </a:r>
            <a:r>
              <a:rPr lang="cs-CZ" b="1" dirty="0" err="1">
                <a:solidFill>
                  <a:srgbClr val="0072B6"/>
                </a:solidFill>
                <a:ea typeface="+mj-ea"/>
              </a:rPr>
              <a:t>flustrace</a:t>
            </a:r>
            <a:endParaRPr lang="cs-CZ" b="1" dirty="0">
              <a:solidFill>
                <a:srgbClr val="0072B6"/>
              </a:solidFill>
              <a:ea typeface="+mj-ea"/>
            </a:endParaRPr>
          </a:p>
          <a:p>
            <a:pPr marL="848290" lvl="2" indent="0">
              <a:buNone/>
            </a:pPr>
            <a:r>
              <a:rPr lang="cs-CZ" sz="1800" dirty="0"/>
              <a:t>1.Odměňování  - málo a </a:t>
            </a:r>
            <a:r>
              <a:rPr lang="cs-CZ" sz="1800" dirty="0" err="1"/>
              <a:t>nefér</a:t>
            </a:r>
            <a:endParaRPr lang="cs-CZ" sz="1800" dirty="0"/>
          </a:p>
          <a:p>
            <a:pPr marL="848290" lvl="2" indent="0">
              <a:buNone/>
            </a:pPr>
            <a:r>
              <a:rPr lang="cs-CZ" sz="1800" dirty="0"/>
              <a:t>2. nedůvěra, způsob jednání s lidmi</a:t>
            </a:r>
          </a:p>
          <a:p>
            <a:pPr marL="848290" lvl="2" indent="0">
              <a:buNone/>
            </a:pPr>
            <a:r>
              <a:rPr lang="cs-CZ" sz="1800" dirty="0"/>
              <a:t>3. Neztotožnění se s vizí / vedením</a:t>
            </a:r>
          </a:p>
          <a:p>
            <a:pPr marL="223234" indent="0">
              <a:buNone/>
            </a:pPr>
            <a:endParaRPr lang="cs-CZ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41276B-F555-4B01-9157-99EE422795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8205BCD-B0D9-4BDD-97C0-367276D3A0A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318607" y="12426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Content Placeholder 5" descr="A close up of a card&#10;&#10;Description generated with high confidence">
            <a:extLst>
              <a:ext uri="{FF2B5EF4-FFF2-40B4-BE49-F238E27FC236}">
                <a16:creationId xmlns:a16="http://schemas.microsoft.com/office/drawing/2014/main" id="{D56CCCAA-AF1B-4748-985B-45AF641E29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894" y="4183647"/>
            <a:ext cx="3943222" cy="228854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58EA263-AAF2-4219-87A7-B33C14407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dirty="0"/>
              <a:t>Soupeříme o lidi </a:t>
            </a:r>
          </a:p>
        </p:txBody>
      </p:sp>
    </p:spTree>
    <p:extLst>
      <p:ext uri="{BB962C8B-B14F-4D97-AF65-F5344CB8AC3E}">
        <p14:creationId xmlns:p14="http://schemas.microsoft.com/office/powerpoint/2010/main" val="4005047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6B0F5-426C-4829-834F-3F7AEA17F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08" y="1245332"/>
            <a:ext cx="10058400" cy="1450757"/>
          </a:xfrm>
        </p:spPr>
        <p:txBody>
          <a:bodyPr/>
          <a:lstStyle/>
          <a:p>
            <a:pPr algn="l"/>
            <a:r>
              <a:rPr lang="cs-CZ" sz="2800" b="1" kern="1200" dirty="0">
                <a:solidFill>
                  <a:srgbClr val="0072B6"/>
                </a:solidFill>
                <a:ea typeface="+mj-ea"/>
              </a:rPr>
              <a:t>Změna práce dnes</a:t>
            </a:r>
          </a:p>
        </p:txBody>
      </p:sp>
      <p:pic>
        <p:nvPicPr>
          <p:cNvPr id="6" name="Content Placeholder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B335577-925F-4A4E-BECF-F6D6A4E605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43" y="2113753"/>
            <a:ext cx="5812912" cy="3755342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695CF9-2A74-4C34-B614-E1871F214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4455" y="2113753"/>
            <a:ext cx="4937760" cy="4023360"/>
          </a:xfrm>
        </p:spPr>
        <p:txBody>
          <a:bodyPr/>
          <a:lstStyle/>
          <a:p>
            <a:r>
              <a:rPr lang="cs-CZ" sz="2000" dirty="0"/>
              <a:t>1/3 je výrazně otevřená zajímavým nabídkám</a:t>
            </a:r>
          </a:p>
          <a:p>
            <a:r>
              <a:rPr lang="cs-CZ" sz="2000" dirty="0"/>
              <a:t>12% aktivně posílá CV</a:t>
            </a:r>
          </a:p>
          <a:p>
            <a:r>
              <a:rPr lang="cs-CZ" sz="2000" dirty="0"/>
              <a:t>17% lidí změnilo práci v posledním roce, z toho 9% z vlastní vůle</a:t>
            </a:r>
          </a:p>
          <a:p>
            <a:r>
              <a:rPr lang="cs-CZ" sz="2000" dirty="0"/>
              <a:t>Hodnocení po změně – 7% nejistota, 71% si výrazně polepšilo ----- posílení motivace pro ostatní </a:t>
            </a:r>
          </a:p>
          <a:p>
            <a:endParaRPr lang="cs-CZ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D952B6-9591-4D3C-8A9A-96EBF30C0315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Trh práce u nás  </a:t>
            </a:r>
          </a:p>
        </p:txBody>
      </p:sp>
    </p:spTree>
    <p:extLst>
      <p:ext uri="{BB962C8B-B14F-4D97-AF65-F5344CB8AC3E}">
        <p14:creationId xmlns:p14="http://schemas.microsoft.com/office/powerpoint/2010/main" val="1293001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E7684-BD5A-4BCA-90BB-C9C1E5DE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ADD42-C06B-4C2F-9D1C-A919BC9B2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/>
              <a:t>Jasné pojmenování cílů</a:t>
            </a:r>
          </a:p>
          <a:p>
            <a:pPr lvl="1"/>
            <a:r>
              <a:rPr lang="cs-CZ" dirty="0"/>
              <a:t>SMART cíle</a:t>
            </a:r>
          </a:p>
          <a:p>
            <a:r>
              <a:rPr lang="cs-CZ" dirty="0"/>
              <a:t>Vybrat </a:t>
            </a:r>
            <a:r>
              <a:rPr lang="cs-CZ" b="1" dirty="0"/>
              <a:t>1 – 3 klíčové ukazatele </a:t>
            </a:r>
            <a:r>
              <a:rPr lang="cs-CZ" dirty="0"/>
              <a:t>(směru a výkonu), určit hodnoty a dobu měření</a:t>
            </a:r>
          </a:p>
          <a:p>
            <a:r>
              <a:rPr lang="cs-CZ" dirty="0"/>
              <a:t>Zajistit </a:t>
            </a:r>
            <a:r>
              <a:rPr lang="cs-CZ" b="1" dirty="0"/>
              <a:t>data</a:t>
            </a:r>
          </a:p>
          <a:p>
            <a:r>
              <a:rPr lang="cs-CZ" b="1" dirty="0"/>
              <a:t>Komunikovat výsledky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b="1" dirty="0"/>
              <a:t>Tip:  </a:t>
            </a:r>
            <a:r>
              <a:rPr lang="cs-CZ" dirty="0" err="1"/>
              <a:t>KPIs</a:t>
            </a:r>
            <a:r>
              <a:rPr lang="cs-CZ" dirty="0"/>
              <a:t> volím podle toho, co chci podpořit, mohou se v průběhu doby měnit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2E966C34-3B01-4A77-8015-F8A8BC48E9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6468143"/>
              </p:ext>
            </p:extLst>
          </p:nvPr>
        </p:nvGraphicFramePr>
        <p:xfrm>
          <a:off x="5181600" y="2548037"/>
          <a:ext cx="6410960" cy="314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0002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84B70D5-875B-433D-BDBD-1522A85D6C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986C96-4628-4871-849B-7B1CD6DF6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485" y="634946"/>
            <a:ext cx="3690257" cy="1450757"/>
          </a:xfrm>
        </p:spPr>
        <p:txBody>
          <a:bodyPr>
            <a:normAutofit/>
          </a:bodyPr>
          <a:lstStyle/>
          <a:p>
            <a:r>
              <a:rPr lang="cs-CZ" sz="4100"/>
              <a:t>Příklad Chance4Childern</a:t>
            </a:r>
          </a:p>
        </p:txBody>
      </p:sp>
      <p:pic>
        <p:nvPicPr>
          <p:cNvPr id="5" name="Picture 4" descr="A picture containing text, newspaper&#10;&#10;Description automatically generated">
            <a:extLst>
              <a:ext uri="{FF2B5EF4-FFF2-40B4-BE49-F238E27FC236}">
                <a16:creationId xmlns:a16="http://schemas.microsoft.com/office/drawing/2014/main" id="{093C935E-5AA2-4014-9F23-513639C11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9" y="783844"/>
            <a:ext cx="6909801" cy="502688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47DF4A-614C-4B4C-8B80-E5B9D8E8C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0A575-6D54-48A2-AD4F-99F22B2E5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9485" y="2198914"/>
            <a:ext cx="3690257" cy="3670180"/>
          </a:xfrm>
        </p:spPr>
        <p:txBody>
          <a:bodyPr>
            <a:normAutofit fontScale="92500" lnSpcReduction="10000"/>
          </a:bodyPr>
          <a:lstStyle/>
          <a:p>
            <a:r>
              <a:rPr lang="cs-CZ" dirty="0"/>
              <a:t>Učitelé – počet hodin</a:t>
            </a:r>
          </a:p>
          <a:p>
            <a:r>
              <a:rPr lang="cs-CZ" dirty="0"/>
              <a:t>Klauni – počet návštěv</a:t>
            </a:r>
          </a:p>
          <a:p>
            <a:r>
              <a:rPr lang="cs-CZ" dirty="0"/>
              <a:t>Klíčový tým – zdroje, noví partneři, akce,………</a:t>
            </a:r>
          </a:p>
          <a:p>
            <a:endParaRPr lang="cs-CZ" dirty="0"/>
          </a:p>
          <a:p>
            <a:r>
              <a:rPr lang="cs-CZ" dirty="0"/>
              <a:t>Výkon organizace:</a:t>
            </a:r>
          </a:p>
          <a:p>
            <a:pPr lvl="1"/>
            <a:r>
              <a:rPr lang="cs-CZ" dirty="0"/>
              <a:t>Počet dětí </a:t>
            </a:r>
          </a:p>
          <a:p>
            <a:pPr lvl="1"/>
            <a:r>
              <a:rPr lang="cs-CZ" dirty="0"/>
              <a:t>Počet hodin</a:t>
            </a:r>
          </a:p>
          <a:p>
            <a:pPr lvl="1"/>
            <a:r>
              <a:rPr lang="cs-CZ" dirty="0"/>
              <a:t>Počet návštěv</a:t>
            </a:r>
          </a:p>
          <a:p>
            <a:pPr lvl="1"/>
            <a:r>
              <a:rPr lang="cs-CZ" dirty="0"/>
              <a:t>Počet nemocnic</a:t>
            </a:r>
          </a:p>
          <a:p>
            <a:pPr lvl="1"/>
            <a:r>
              <a:rPr lang="cs-CZ" dirty="0"/>
              <a:t>….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E299956-A9E7-4FC1-A0B1-D590CA9730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7FC539C-B783-4B03-9F9E-D13430F3F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6725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object&#10;&#10;Description automatically generated">
            <a:extLst>
              <a:ext uri="{FF2B5EF4-FFF2-40B4-BE49-F238E27FC236}">
                <a16:creationId xmlns:a16="http://schemas.microsoft.com/office/drawing/2014/main" id="{EDB47A5E-88DB-4DB9-9128-4FF63742E5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3" y="286603"/>
            <a:ext cx="4410837" cy="976713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53BFA6-58E8-4476-8823-25555D64C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33888"/>
            <a:ext cx="7831177" cy="4720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95124D-F2D2-483B-A0CA-985E8D326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7751" y="0"/>
            <a:ext cx="54900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E5958DBC-F4DA-42A8-8C52-860179790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56EDFE-199A-4104-81D1-96CD0B1D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4679" y="634946"/>
            <a:ext cx="6405063" cy="1450757"/>
          </a:xfrm>
        </p:spPr>
        <p:txBody>
          <a:bodyPr>
            <a:normAutofit/>
          </a:bodyPr>
          <a:lstStyle/>
          <a:p>
            <a:r>
              <a:rPr lang="cs-CZ" dirty="0"/>
              <a:t>Příklad – konference </a:t>
            </a:r>
            <a:r>
              <a:rPr lang="cs-CZ" dirty="0" err="1"/>
              <a:t>Rise</a:t>
            </a:r>
            <a:r>
              <a:rPr lang="cs-CZ" dirty="0"/>
              <a:t> and </a:t>
            </a:r>
            <a:r>
              <a:rPr lang="cs-CZ" dirty="0" err="1"/>
              <a:t>Shine</a:t>
            </a:r>
            <a:endParaRPr lang="cs-CZ" dirty="0"/>
          </a:p>
        </p:txBody>
      </p:sp>
      <p:pic>
        <p:nvPicPr>
          <p:cNvPr id="1032" name="Picture 8" descr="Vložený obrázek 1">
            <a:extLst>
              <a:ext uri="{FF2B5EF4-FFF2-40B4-BE49-F238E27FC236}">
                <a16:creationId xmlns:a16="http://schemas.microsoft.com/office/drawing/2014/main" id="{62E4CF3C-64AE-42A1-BA1A-058629899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99" y="1452314"/>
            <a:ext cx="4020297" cy="73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9FCC9A9-2031-4283-9B27-34B62BB7F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37F1FB1-747C-4B14-8A60-C37EDCA3E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170" y="2362688"/>
            <a:ext cx="3343953" cy="304299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D6287-B660-4907-8392-59B7D4872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4679" y="2198914"/>
            <a:ext cx="6405063" cy="3670180"/>
          </a:xfrm>
        </p:spPr>
        <p:txBody>
          <a:bodyPr>
            <a:normAutofit/>
          </a:bodyPr>
          <a:lstStyle/>
          <a:p>
            <a:r>
              <a:rPr lang="cs-CZ" b="1" dirty="0"/>
              <a:t>Výňatek z emailu jednomu z partnerů</a:t>
            </a:r>
          </a:p>
          <a:p>
            <a:r>
              <a:rPr lang="cs-CZ" dirty="0"/>
              <a:t>„Krátká statistika: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b="1" dirty="0"/>
              <a:t>258 účastníků</a:t>
            </a:r>
            <a:r>
              <a:rPr lang="cs-CZ" dirty="0"/>
              <a:t> za jeden den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b="1" dirty="0"/>
              <a:t>7 lektorů na </a:t>
            </a:r>
            <a:r>
              <a:rPr lang="cs-CZ" dirty="0"/>
              <a:t>přednáškách</a:t>
            </a:r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b="1" dirty="0"/>
              <a:t>39 dobrovolníků a organizátorů</a:t>
            </a:r>
            <a:endParaRPr lang="cs-CZ" dirty="0"/>
          </a:p>
          <a:p>
            <a:pPr lvl="1" fontAlgn="base">
              <a:buFont typeface="Courier New" panose="02070309020205020404" pitchFamily="49" charset="0"/>
              <a:buChar char="o"/>
            </a:pPr>
            <a:r>
              <a:rPr lang="cs-CZ" b="1" dirty="0"/>
              <a:t>19 stánků organizací a spolků“</a:t>
            </a:r>
          </a:p>
          <a:p>
            <a:pPr lvl="0" fontAlgn="base"/>
            <a:r>
              <a:rPr lang="cs-CZ" dirty="0">
                <a:hlinkClick r:id="rId4"/>
              </a:rPr>
              <a:t>http://www.riseandshine.cz/</a:t>
            </a:r>
            <a:endParaRPr lang="cs-CZ" dirty="0"/>
          </a:p>
          <a:p>
            <a:pPr lvl="0" fontAlgn="base"/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51DDD252-D7C8-4CE5-9C61-D60D722BC2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2FBD75F5-C49C-4F6A-8D43-7A5939C23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841348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387</Words>
  <Application>Microsoft Office PowerPoint</Application>
  <PresentationFormat>Widescreen</PresentationFormat>
  <Paragraphs>97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Times New Roman</vt:lpstr>
      <vt:lpstr>Retrospect</vt:lpstr>
      <vt:lpstr>Jak na KPIs v neziskovém sektoru</vt:lpstr>
      <vt:lpstr>KPIs – Key Performance indicators</vt:lpstr>
      <vt:lpstr>Soupeříme o zdroje </vt:lpstr>
      <vt:lpstr>Soupeříme o lidi </vt:lpstr>
      <vt:lpstr>Změna práce dnes</vt:lpstr>
      <vt:lpstr>Jak? </vt:lpstr>
      <vt:lpstr>Příklad Chance4Childern</vt:lpstr>
      <vt:lpstr>PowerPoint Presentation</vt:lpstr>
      <vt:lpstr>Příklad – konference Rise and Shine</vt:lpstr>
      <vt:lpstr>Závěrem</vt:lpstr>
      <vt:lpstr>Děkuji vám za pozornost!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na KPIs v neziskovém sektoru</dc:title>
  <dc:creator>Monika Kavanova</dc:creator>
  <cp:lastModifiedBy>Monika Kavanova</cp:lastModifiedBy>
  <cp:revision>1</cp:revision>
  <dcterms:created xsi:type="dcterms:W3CDTF">2018-11-27T13:09:58Z</dcterms:created>
  <dcterms:modified xsi:type="dcterms:W3CDTF">2018-11-28T17:57:52Z</dcterms:modified>
</cp:coreProperties>
</file>