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2" r:id="rId3"/>
    <p:sldId id="290" r:id="rId4"/>
    <p:sldId id="291" r:id="rId5"/>
    <p:sldId id="294" r:id="rId6"/>
    <p:sldId id="283" r:id="rId7"/>
    <p:sldId id="292" r:id="rId8"/>
    <p:sldId id="273" r:id="rId9"/>
    <p:sldId id="278" r:id="rId10"/>
    <p:sldId id="271" r:id="rId11"/>
    <p:sldId id="285" r:id="rId12"/>
    <p:sldId id="286" r:id="rId13"/>
    <p:sldId id="289" r:id="rId14"/>
    <p:sldId id="280" r:id="rId15"/>
    <p:sldId id="276" r:id="rId16"/>
    <p:sldId id="274" r:id="rId17"/>
    <p:sldId id="275" r:id="rId18"/>
    <p:sldId id="277" r:id="rId19"/>
    <p:sldId id="281" r:id="rId20"/>
    <p:sldId id="266" r:id="rId2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89" autoAdjust="0"/>
    <p:restoredTop sz="94660"/>
  </p:normalViewPr>
  <p:slideViewPr>
    <p:cSldViewPr snapToGrid="0">
      <p:cViewPr varScale="1">
        <p:scale>
          <a:sx n="69" d="100"/>
          <a:sy n="69" d="100"/>
        </p:scale>
        <p:origin x="612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Infografika_obsah%20(2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Infografika_obsah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b="1" dirty="0"/>
              <a:t>Počty vzniklých NNO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'[Infografika_obsah (2).xlsx]List2_K finalizaci'!$D$78:$AF$78</c:f>
              <c:numCache>
                <c:formatCode>General</c:formatCode>
                <c:ptCount val="29"/>
                <c:pt idx="0">
                  <c:v>1989</c:v>
                </c:pt>
                <c:pt idx="1">
                  <c:v>1990</c:v>
                </c:pt>
                <c:pt idx="2">
                  <c:v>1991</c:v>
                </c:pt>
                <c:pt idx="3">
                  <c:v>1992</c:v>
                </c:pt>
                <c:pt idx="4">
                  <c:v>1993</c:v>
                </c:pt>
                <c:pt idx="5">
                  <c:v>1994</c:v>
                </c:pt>
                <c:pt idx="6">
                  <c:v>1995</c:v>
                </c:pt>
                <c:pt idx="7">
                  <c:v>1996</c:v>
                </c:pt>
                <c:pt idx="8">
                  <c:v>1997</c:v>
                </c:pt>
                <c:pt idx="9">
                  <c:v>1998</c:v>
                </c:pt>
                <c:pt idx="10">
                  <c:v>1999</c:v>
                </c:pt>
                <c:pt idx="11">
                  <c:v>2000</c:v>
                </c:pt>
                <c:pt idx="12">
                  <c:v>2001</c:v>
                </c:pt>
                <c:pt idx="13">
                  <c:v>2002</c:v>
                </c:pt>
                <c:pt idx="14">
                  <c:v>2003</c:v>
                </c:pt>
                <c:pt idx="15">
                  <c:v>2004</c:v>
                </c:pt>
                <c:pt idx="16">
                  <c:v>2005</c:v>
                </c:pt>
                <c:pt idx="17">
                  <c:v>2006</c:v>
                </c:pt>
                <c:pt idx="18">
                  <c:v>2007</c:v>
                </c:pt>
                <c:pt idx="19">
                  <c:v>2008</c:v>
                </c:pt>
                <c:pt idx="20">
                  <c:v>2009</c:v>
                </c:pt>
                <c:pt idx="21">
                  <c:v>2010</c:v>
                </c:pt>
                <c:pt idx="22">
                  <c:v>2011</c:v>
                </c:pt>
                <c:pt idx="23">
                  <c:v>2012</c:v>
                </c:pt>
                <c:pt idx="24">
                  <c:v>2013</c:v>
                </c:pt>
                <c:pt idx="25">
                  <c:v>2014</c:v>
                </c:pt>
                <c:pt idx="26">
                  <c:v>2015</c:v>
                </c:pt>
                <c:pt idx="27">
                  <c:v>2016</c:v>
                </c:pt>
                <c:pt idx="28">
                  <c:v>2017</c:v>
                </c:pt>
              </c:numCache>
            </c:numRef>
          </c:cat>
          <c:val>
            <c:numRef>
              <c:f>'[Infografika_obsah (2).xlsx]List2_K finalizaci'!$D$79:$AF$79</c:f>
              <c:numCache>
                <c:formatCode>General</c:formatCode>
                <c:ptCount val="29"/>
                <c:pt idx="0">
                  <c:v>69</c:v>
                </c:pt>
                <c:pt idx="1">
                  <c:v>4939</c:v>
                </c:pt>
                <c:pt idx="2">
                  <c:v>7048</c:v>
                </c:pt>
                <c:pt idx="3">
                  <c:v>7721</c:v>
                </c:pt>
                <c:pt idx="4">
                  <c:v>7437</c:v>
                </c:pt>
                <c:pt idx="5">
                  <c:v>5771</c:v>
                </c:pt>
                <c:pt idx="6">
                  <c:v>7427</c:v>
                </c:pt>
                <c:pt idx="7">
                  <c:v>6391</c:v>
                </c:pt>
                <c:pt idx="8">
                  <c:v>4246</c:v>
                </c:pt>
                <c:pt idx="9">
                  <c:v>5048</c:v>
                </c:pt>
                <c:pt idx="10">
                  <c:v>4751</c:v>
                </c:pt>
                <c:pt idx="11">
                  <c:v>3957</c:v>
                </c:pt>
                <c:pt idx="12">
                  <c:v>4050</c:v>
                </c:pt>
                <c:pt idx="13">
                  <c:v>3821</c:v>
                </c:pt>
                <c:pt idx="14">
                  <c:v>4339</c:v>
                </c:pt>
                <c:pt idx="15">
                  <c:v>4282</c:v>
                </c:pt>
                <c:pt idx="16">
                  <c:v>3764</c:v>
                </c:pt>
                <c:pt idx="17">
                  <c:v>3811</c:v>
                </c:pt>
                <c:pt idx="18">
                  <c:v>4295</c:v>
                </c:pt>
                <c:pt idx="19">
                  <c:v>4767</c:v>
                </c:pt>
                <c:pt idx="20">
                  <c:v>4599</c:v>
                </c:pt>
                <c:pt idx="21">
                  <c:v>4825</c:v>
                </c:pt>
                <c:pt idx="22">
                  <c:v>4933</c:v>
                </c:pt>
                <c:pt idx="23">
                  <c:v>4985</c:v>
                </c:pt>
                <c:pt idx="24">
                  <c:v>5324</c:v>
                </c:pt>
                <c:pt idx="25">
                  <c:v>2621</c:v>
                </c:pt>
                <c:pt idx="26">
                  <c:v>3549</c:v>
                </c:pt>
                <c:pt idx="27">
                  <c:v>4606</c:v>
                </c:pt>
                <c:pt idx="28">
                  <c:v>3361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633-4210-9B76-0CE64C73B8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64116280"/>
        <c:axId val="1164116936"/>
      </c:lineChart>
      <c:catAx>
        <c:axId val="1164116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164116936"/>
        <c:crosses val="autoZero"/>
        <c:auto val="1"/>
        <c:lblAlgn val="ctr"/>
        <c:lblOffset val="100"/>
        <c:noMultiLvlLbl val="0"/>
      </c:catAx>
      <c:valAx>
        <c:axId val="1164116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164116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lvl="0">
              <a:defRPr sz="1400" b="0" i="0">
                <a:solidFill>
                  <a:srgbClr val="595959"/>
                </a:solidFill>
                <a:latin typeface="Calibri"/>
              </a:defRPr>
            </a:pPr>
            <a:r>
              <a:rPr lang="cs-CZ" b="1" dirty="0"/>
              <a:t>Počty zaniklých NNO v letech (2013-2017)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mpd="sng">
              <a:solidFill>
                <a:srgbClr val="4472C4"/>
              </a:solidFill>
              <a:prstDash val="solid"/>
            </a:ln>
          </c:spPr>
          <c:marker>
            <c:symbol val="none"/>
          </c:marker>
          <c:cat>
            <c:numRef>
              <c:f>'[Infografika_obsah (2).xlsx]List1_Puvodni_verze'!$C$161:$C$165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'[Infografika_obsah (2).xlsx]List1_Puvodni_verze'!$D$161:$D$165</c:f>
              <c:numCache>
                <c:formatCode>General</c:formatCode>
                <c:ptCount val="5"/>
                <c:pt idx="0">
                  <c:v>1261</c:v>
                </c:pt>
                <c:pt idx="1">
                  <c:v>590</c:v>
                </c:pt>
                <c:pt idx="2">
                  <c:v>377</c:v>
                </c:pt>
                <c:pt idx="3">
                  <c:v>1179</c:v>
                </c:pt>
                <c:pt idx="4">
                  <c:v>571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56F-4DA7-BA17-834E498E4B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4551168"/>
        <c:axId val="44552960"/>
      </c:lineChart>
      <c:catAx>
        <c:axId val="44551168"/>
        <c:scaling>
          <c:orientation val="minMax"/>
        </c:scaling>
        <c:delete val="0"/>
        <c:axPos val="b"/>
        <c:numFmt formatCode="General" sourceLinked="1"/>
        <c:majorTickMark val="cross"/>
        <c:minorTickMark val="cross"/>
        <c:tickLblPos val="nextTo"/>
        <c:txPr>
          <a:bodyPr/>
          <a:lstStyle/>
          <a:p>
            <a:pPr lvl="0">
              <a:defRPr sz="900" b="0" i="0">
                <a:solidFill>
                  <a:srgbClr val="595959"/>
                </a:solidFill>
                <a:latin typeface="Calibri"/>
              </a:defRPr>
            </a:pPr>
            <a:endParaRPr lang="cs-CZ"/>
          </a:p>
        </c:txPr>
        <c:crossAx val="44552960"/>
        <c:crosses val="autoZero"/>
        <c:auto val="1"/>
        <c:lblAlgn val="ctr"/>
        <c:lblOffset val="100"/>
        <c:noMultiLvlLbl val="1"/>
      </c:catAx>
      <c:valAx>
        <c:axId val="44552960"/>
        <c:scaling>
          <c:orientation val="minMax"/>
        </c:scaling>
        <c:delete val="0"/>
        <c:axPos val="l"/>
        <c:majorGridlines>
          <c:spPr>
            <a:ln>
              <a:solidFill>
                <a:srgbClr val="D9D9D9"/>
              </a:solidFill>
            </a:ln>
          </c:spPr>
        </c:majorGridlines>
        <c:numFmt formatCode="General" sourceLinked="1"/>
        <c:majorTickMark val="cross"/>
        <c:minorTickMark val="cross"/>
        <c:tickLblPos val="nextTo"/>
        <c:spPr>
          <a:ln w="47625">
            <a:noFill/>
          </a:ln>
        </c:spPr>
        <c:txPr>
          <a:bodyPr/>
          <a:lstStyle/>
          <a:p>
            <a:pPr lvl="0">
              <a:defRPr sz="900" b="0" i="0">
                <a:solidFill>
                  <a:srgbClr val="595959"/>
                </a:solidFill>
                <a:latin typeface="Calibri"/>
              </a:defRPr>
            </a:pPr>
            <a:endParaRPr lang="cs-CZ"/>
          </a:p>
        </c:txPr>
        <c:crossAx val="44551168"/>
        <c:crosses val="autoZero"/>
        <c:crossBetween val="between"/>
      </c:valAx>
      <c:spPr>
        <a:solidFill>
          <a:srgbClr val="FFFFFF"/>
        </a:solidFill>
      </c:spPr>
    </c:plotArea>
    <c:plotVisOnly val="1"/>
    <c:dispBlanksAs val="zero"/>
    <c:showDLblsOverMax val="1"/>
  </c:chart>
  <c:spPr>
    <a:solidFill>
      <a:srgbClr val="FFFFFF"/>
    </a:solidFill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47A5D-6741-448A-8623-734F79799722}" type="datetimeFigureOut">
              <a:rPr lang="cs-CZ" smtClean="0"/>
              <a:t>26.11.2018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EAA5-89FA-4900-9B01-9660394810A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00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47A5D-6741-448A-8623-734F79799722}" type="datetimeFigureOut">
              <a:rPr lang="cs-CZ" smtClean="0"/>
              <a:t>26.11.2018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EAA5-89FA-4900-9B01-9660394810A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6021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47A5D-6741-448A-8623-734F79799722}" type="datetimeFigureOut">
              <a:rPr lang="cs-CZ" smtClean="0"/>
              <a:t>26.11.2018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EAA5-89FA-4900-9B01-9660394810A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6938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47A5D-6741-448A-8623-734F79799722}" type="datetimeFigureOut">
              <a:rPr lang="cs-CZ" smtClean="0"/>
              <a:t>26.11.2018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EAA5-89FA-4900-9B01-9660394810A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731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47A5D-6741-448A-8623-734F79799722}" type="datetimeFigureOut">
              <a:rPr lang="cs-CZ" smtClean="0"/>
              <a:t>26.11.2018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EAA5-89FA-4900-9B01-9660394810A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0449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47A5D-6741-448A-8623-734F79799722}" type="datetimeFigureOut">
              <a:rPr lang="cs-CZ" smtClean="0"/>
              <a:t>26.11.2018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EAA5-89FA-4900-9B01-9660394810A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2970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47A5D-6741-448A-8623-734F79799722}" type="datetimeFigureOut">
              <a:rPr lang="cs-CZ" smtClean="0"/>
              <a:t>26.11.2018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EAA5-89FA-4900-9B01-9660394810A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1125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47A5D-6741-448A-8623-734F79799722}" type="datetimeFigureOut">
              <a:rPr lang="cs-CZ" smtClean="0"/>
              <a:t>26.11.2018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EAA5-89FA-4900-9B01-9660394810A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4002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47A5D-6741-448A-8623-734F79799722}" type="datetimeFigureOut">
              <a:rPr lang="cs-CZ" smtClean="0"/>
              <a:t>26.11.2018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EAA5-89FA-4900-9B01-9660394810A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099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47A5D-6741-448A-8623-734F79799722}" type="datetimeFigureOut">
              <a:rPr lang="cs-CZ" smtClean="0"/>
              <a:t>26.11.2018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EAA5-89FA-4900-9B01-9660394810A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0494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47A5D-6741-448A-8623-734F79799722}" type="datetimeFigureOut">
              <a:rPr lang="cs-CZ" smtClean="0"/>
              <a:t>26.11.2018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EAA5-89FA-4900-9B01-9660394810A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786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47A5D-6741-448A-8623-734F79799722}" type="datetimeFigureOut">
              <a:rPr lang="cs-CZ" smtClean="0"/>
              <a:t>26.11.2018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4EAA5-89FA-4900-9B01-9660394810A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7610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arcg.is/19GLz4" TargetMode="External"/><Relationship Id="rId2" Type="http://schemas.openxmlformats.org/officeDocument/2006/relationships/hyperlink" Target="https://muni.maps.arcgis.com/apps/webappviewer/index.html?id=be49dbf5abc7439192277a7b0bf6e5d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823" y="0"/>
            <a:ext cx="8702577" cy="6863941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2608" y="1749973"/>
            <a:ext cx="11430000" cy="2222938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Interaktivní mapa neziskového sektoru</a:t>
            </a:r>
            <a:b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Vladimír </a:t>
            </a:r>
            <a:r>
              <a:rPr lang="cs-CZ" b="1" dirty="0" err="1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Hyánek</a:t>
            </a:r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Vilém Pařil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3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33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9903" y="1119353"/>
            <a:ext cx="3876347" cy="4512440"/>
          </a:xfrm>
        </p:spPr>
        <p:txBody>
          <a:bodyPr/>
          <a:lstStyle/>
          <a:p>
            <a:endParaRPr lang="cs-CZ" b="1" dirty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9903" y="141891"/>
            <a:ext cx="11414235" cy="977461"/>
          </a:xfrm>
        </p:spPr>
        <p:txBody>
          <a:bodyPr>
            <a:normAutofit fontScale="90000"/>
          </a:bodyPr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Dynamika změny neziskového sektoru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05731"/>
              </p:ext>
            </p:extLst>
          </p:nvPr>
        </p:nvGraphicFramePr>
        <p:xfrm>
          <a:off x="183399" y="3414602"/>
          <a:ext cx="5933621" cy="2251710"/>
        </p:xfrm>
        <a:graphic>
          <a:graphicData uri="http://schemas.openxmlformats.org/drawingml/2006/table">
            <a:tbl>
              <a:tblPr/>
              <a:tblGrid>
                <a:gridCol w="2152907">
                  <a:extLst>
                    <a:ext uri="{9D8B030D-6E8A-4147-A177-3AD203B41FA5}">
                      <a16:colId xmlns:a16="http://schemas.microsoft.com/office/drawing/2014/main" val="585951954"/>
                    </a:ext>
                  </a:extLst>
                </a:gridCol>
                <a:gridCol w="1260238">
                  <a:extLst>
                    <a:ext uri="{9D8B030D-6E8A-4147-A177-3AD203B41FA5}">
                      <a16:colId xmlns:a16="http://schemas.microsoft.com/office/drawing/2014/main" val="2382707286"/>
                    </a:ext>
                  </a:extLst>
                </a:gridCol>
                <a:gridCol w="1260238">
                  <a:extLst>
                    <a:ext uri="{9D8B030D-6E8A-4147-A177-3AD203B41FA5}">
                      <a16:colId xmlns:a16="http://schemas.microsoft.com/office/drawing/2014/main" val="2210957924"/>
                    </a:ext>
                  </a:extLst>
                </a:gridCol>
                <a:gridCol w="1260238">
                  <a:extLst>
                    <a:ext uri="{9D8B030D-6E8A-4147-A177-3AD203B41FA5}">
                      <a16:colId xmlns:a16="http://schemas.microsoft.com/office/drawing/2014/main" val="1461552520"/>
                    </a:ext>
                  </a:extLst>
                </a:gridCol>
              </a:tblGrid>
              <a:tr h="348082">
                <a:tc>
                  <a:txBody>
                    <a:bodyPr/>
                    <a:lstStyle/>
                    <a:p>
                      <a:pPr algn="l" fontAlgn="b"/>
                      <a:r>
                        <a:rPr lang="cs-CZ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Vznik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Zánik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Rozdíl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232574"/>
                  </a:ext>
                </a:extLst>
              </a:tr>
              <a:tr h="348082">
                <a:tc>
                  <a:txBody>
                    <a:bodyPr/>
                    <a:lstStyle/>
                    <a:p>
                      <a:pPr algn="l" fontAlgn="b"/>
                      <a:r>
                        <a:rPr lang="cs-CZ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5 324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3952618"/>
                  </a:ext>
                </a:extLst>
              </a:tr>
              <a:tr h="348082">
                <a:tc>
                  <a:txBody>
                    <a:bodyPr/>
                    <a:lstStyle/>
                    <a:p>
                      <a:pPr algn="l" fontAlgn="b"/>
                      <a:r>
                        <a:rPr lang="cs-CZ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2 621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2 064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3772679"/>
                  </a:ext>
                </a:extLst>
              </a:tr>
              <a:tr h="348082">
                <a:tc>
                  <a:txBody>
                    <a:bodyPr/>
                    <a:lstStyle/>
                    <a:p>
                      <a:pPr algn="l" fontAlgn="b"/>
                      <a:r>
                        <a:rPr lang="cs-CZ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3 549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3 167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825589"/>
                  </a:ext>
                </a:extLst>
              </a:tr>
              <a:tr h="348082">
                <a:tc>
                  <a:txBody>
                    <a:bodyPr/>
                    <a:lstStyle/>
                    <a:p>
                      <a:pPr algn="l" fontAlgn="b"/>
                      <a:r>
                        <a:rPr lang="cs-CZ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4 606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3 431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7097804"/>
                  </a:ext>
                </a:extLst>
              </a:tr>
              <a:tr h="348082">
                <a:tc>
                  <a:txBody>
                    <a:bodyPr/>
                    <a:lstStyle/>
                    <a:p>
                      <a:pPr algn="l" fontAlgn="b"/>
                      <a:r>
                        <a:rPr lang="cs-CZ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3 361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2 627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2342843"/>
                  </a:ext>
                </a:extLst>
              </a:tr>
            </a:tbl>
          </a:graphicData>
        </a:graphic>
      </p:graphicFrame>
      <p:graphicFrame>
        <p:nvGraphicFramePr>
          <p:cNvPr id="8" name="Graf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5424177"/>
              </p:ext>
            </p:extLst>
          </p:nvPr>
        </p:nvGraphicFramePr>
        <p:xfrm>
          <a:off x="6117020" y="1119352"/>
          <a:ext cx="5209186" cy="2098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145984"/>
              </p:ext>
            </p:extLst>
          </p:nvPr>
        </p:nvGraphicFramePr>
        <p:xfrm>
          <a:off x="6419272" y="3442138"/>
          <a:ext cx="5076775" cy="2426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2" name="Obrázek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399" y="1084834"/>
            <a:ext cx="3138921" cy="2199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35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0501" y="1119353"/>
            <a:ext cx="1943100" cy="4227347"/>
          </a:xfrm>
        </p:spPr>
        <p:txBody>
          <a:bodyPr/>
          <a:lstStyle/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Výdaje </a:t>
            </a:r>
            <a:r>
              <a:rPr lang="cs-CZ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obcí do NNO</a:t>
            </a:r>
          </a:p>
          <a:p>
            <a:endParaRPr lang="cs-CZ" b="1" dirty="0" smtClean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dle krajů</a:t>
            </a:r>
            <a:endParaRPr lang="cs-CZ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78000" y="141891"/>
            <a:ext cx="10046138" cy="977461"/>
          </a:xfrm>
        </p:spPr>
        <p:txBody>
          <a:bodyPr/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Role obcí ve financování NNO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548764"/>
              </p:ext>
            </p:extLst>
          </p:nvPr>
        </p:nvGraphicFramePr>
        <p:xfrm>
          <a:off x="2374900" y="977906"/>
          <a:ext cx="9449237" cy="4669845"/>
        </p:xfrm>
        <a:graphic>
          <a:graphicData uri="http://schemas.openxmlformats.org/drawingml/2006/table">
            <a:tbl>
              <a:tblPr/>
              <a:tblGrid>
                <a:gridCol w="2584465">
                  <a:extLst>
                    <a:ext uri="{9D8B030D-6E8A-4147-A177-3AD203B41FA5}">
                      <a16:colId xmlns:a16="http://schemas.microsoft.com/office/drawing/2014/main" val="584838795"/>
                    </a:ext>
                  </a:extLst>
                </a:gridCol>
                <a:gridCol w="2143546">
                  <a:extLst>
                    <a:ext uri="{9D8B030D-6E8A-4147-A177-3AD203B41FA5}">
                      <a16:colId xmlns:a16="http://schemas.microsoft.com/office/drawing/2014/main" val="3743762024"/>
                    </a:ext>
                  </a:extLst>
                </a:gridCol>
                <a:gridCol w="1302406">
                  <a:extLst>
                    <a:ext uri="{9D8B030D-6E8A-4147-A177-3AD203B41FA5}">
                      <a16:colId xmlns:a16="http://schemas.microsoft.com/office/drawing/2014/main" val="2123194664"/>
                    </a:ext>
                  </a:extLst>
                </a:gridCol>
                <a:gridCol w="1709410">
                  <a:extLst>
                    <a:ext uri="{9D8B030D-6E8A-4147-A177-3AD203B41FA5}">
                      <a16:colId xmlns:a16="http://schemas.microsoft.com/office/drawing/2014/main" val="2341610826"/>
                    </a:ext>
                  </a:extLst>
                </a:gridCol>
                <a:gridCol w="1709410">
                  <a:extLst>
                    <a:ext uri="{9D8B030D-6E8A-4147-A177-3AD203B41FA5}">
                      <a16:colId xmlns:a16="http://schemas.microsoft.com/office/drawing/2014/main" val="3864390517"/>
                    </a:ext>
                  </a:extLst>
                </a:gridCol>
              </a:tblGrid>
              <a:tr h="42028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Kraj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 výdaje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Průměrné výdaje na obyvatele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Průměrné výdaje na NNO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572570"/>
                  </a:ext>
                </a:extLst>
              </a:tr>
              <a:tr h="2822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Hlavní město Praha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2 388 739 749,27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33,18%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1 882,68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105 902,63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0750567"/>
                  </a:ext>
                </a:extLst>
              </a:tr>
              <a:tr h="2822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Jihočeský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312 782 533,60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178,06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12 328,25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2403694"/>
                  </a:ext>
                </a:extLst>
              </a:tr>
              <a:tr h="2822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Jihomoravský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731 295 261,79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10,16%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227,23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20 623,45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9051204"/>
                  </a:ext>
                </a:extLst>
              </a:tr>
              <a:tr h="2822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Karlovarský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204 725 498,24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2,84%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292,79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28 579,15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7644521"/>
                  </a:ext>
                </a:extLst>
              </a:tr>
              <a:tr h="2822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Královéhradecký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380 834 793,71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5,29%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221,54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17 430,70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8696500"/>
                  </a:ext>
                </a:extLst>
              </a:tr>
              <a:tr h="2822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Liberecký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175 569 028,16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171,86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13 994,37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0766018"/>
                  </a:ext>
                </a:extLst>
              </a:tr>
              <a:tr h="2822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Moravskoskezský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796 392 834,51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11,06%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294,47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29 158,10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159739"/>
                  </a:ext>
                </a:extLst>
              </a:tr>
              <a:tr h="2822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Olomoucký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260 271 647,49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214,27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19 537,44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5838293"/>
                  </a:ext>
                </a:extLst>
              </a:tr>
              <a:tr h="2822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Pardubický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273 243 382,07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143,49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12 562,78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0795803"/>
                  </a:ext>
                </a:extLst>
              </a:tr>
              <a:tr h="2822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Plzeňský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308 703 837,02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184,77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13 423,47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6081721"/>
                  </a:ext>
                </a:extLst>
              </a:tr>
              <a:tr h="2822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Středočeský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496 007 506,19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6,89%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175,20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14 568,01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756624"/>
                  </a:ext>
                </a:extLst>
              </a:tr>
              <a:tr h="2822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Ústecký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317 065 626,88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207,29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18 564,09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5369849"/>
                  </a:ext>
                </a:extLst>
              </a:tr>
              <a:tr h="2822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Vysočina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233 184 260,84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149,83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12 490,20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9479741"/>
                  </a:ext>
                </a:extLst>
              </a:tr>
              <a:tr h="2822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Zlínský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321 313 390,80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286,54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27 258,81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8670328"/>
                  </a:ext>
                </a:extLst>
              </a:tr>
              <a:tr h="28224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7 200 129 350,57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4900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109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58100" y="1119353"/>
            <a:ext cx="4166038" cy="4673599"/>
          </a:xfrm>
        </p:spPr>
        <p:txBody>
          <a:bodyPr/>
          <a:lstStyle/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Výdaje obcí do NNO v roce 2017</a:t>
            </a:r>
          </a:p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Přepočet na 1 obyvatele v obci</a:t>
            </a:r>
            <a:endParaRPr lang="cs-CZ" b="1" dirty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9903" y="141891"/>
            <a:ext cx="11414235" cy="977461"/>
          </a:xfrm>
        </p:spPr>
        <p:txBody>
          <a:bodyPr/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Role obcí ve financování NNO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03" y="966052"/>
            <a:ext cx="6790997" cy="480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34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58100" y="1119353"/>
            <a:ext cx="4166038" cy="4673599"/>
          </a:xfrm>
        </p:spPr>
        <p:txBody>
          <a:bodyPr/>
          <a:lstStyle/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Výdaje obcí do NNO v roce 2017</a:t>
            </a:r>
          </a:p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Přepočet na 1 NNO v obci</a:t>
            </a:r>
            <a:endParaRPr lang="cs-CZ" b="1" dirty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9903" y="141891"/>
            <a:ext cx="11414235" cy="977461"/>
          </a:xfrm>
        </p:spPr>
        <p:txBody>
          <a:bodyPr/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Role obcí ve financování NNO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97" y="1119352"/>
            <a:ext cx="6610102" cy="46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41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548914" y="870857"/>
            <a:ext cx="3275224" cy="4789714"/>
          </a:xfrm>
        </p:spPr>
        <p:txBody>
          <a:bodyPr/>
          <a:lstStyle/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Všechny NNO v ČR</a:t>
            </a:r>
            <a:endParaRPr lang="cs-CZ" b="1" dirty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9903" y="141891"/>
            <a:ext cx="11414235" cy="769643"/>
          </a:xfrm>
        </p:spPr>
        <p:txBody>
          <a:bodyPr/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Rozmístění NNO v ČR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4"/>
          <a:srcRect l="18096" t="10146" r="5476" b="3443"/>
          <a:stretch/>
        </p:blipFill>
        <p:spPr>
          <a:xfrm>
            <a:off x="176965" y="888999"/>
            <a:ext cx="7791377" cy="477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60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79543" y="1119353"/>
            <a:ext cx="3144595" cy="3757447"/>
          </a:xfrm>
        </p:spPr>
        <p:txBody>
          <a:bodyPr/>
          <a:lstStyle/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Subjekty činné v náboženství</a:t>
            </a:r>
            <a:endParaRPr lang="cs-CZ" b="1" dirty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48650" y="141891"/>
            <a:ext cx="3771900" cy="977461"/>
          </a:xfrm>
        </p:spPr>
        <p:txBody>
          <a:bodyPr>
            <a:normAutofit fontScale="90000"/>
          </a:bodyPr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Náboženství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1" y="182144"/>
            <a:ext cx="8042416" cy="568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25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418286" y="1119353"/>
            <a:ext cx="3405852" cy="4252747"/>
          </a:xfrm>
        </p:spPr>
        <p:txBody>
          <a:bodyPr/>
          <a:lstStyle/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Mapa náboženských organizací</a:t>
            </a:r>
          </a:p>
          <a:p>
            <a:r>
              <a:rPr lang="cs-CZ" b="1" dirty="0" err="1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Křesťantví</a:t>
            </a:r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jinak nezařazené</a:t>
            </a:r>
            <a:endParaRPr lang="cs-CZ" b="1" dirty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37714" y="141891"/>
            <a:ext cx="3986424" cy="977461"/>
          </a:xfrm>
        </p:spPr>
        <p:txBody>
          <a:bodyPr/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Náboženství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42" y="246742"/>
            <a:ext cx="7533875" cy="532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91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899294" y="1119353"/>
            <a:ext cx="3924844" cy="3742933"/>
          </a:xfrm>
        </p:spPr>
        <p:txBody>
          <a:bodyPr/>
          <a:lstStyle/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Subjekty katolické církve</a:t>
            </a:r>
            <a:endParaRPr lang="cs-CZ" b="1" dirty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09486" y="141892"/>
            <a:ext cx="10314652" cy="788960"/>
          </a:xfrm>
        </p:spPr>
        <p:txBody>
          <a:bodyPr/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Církev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97" y="705084"/>
            <a:ext cx="7480941" cy="528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9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9903" y="1119353"/>
            <a:ext cx="11414235" cy="5376040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A) Mapa všech NNO</a:t>
            </a:r>
          </a:p>
          <a:p>
            <a:pPr lvl="1"/>
            <a:r>
              <a:rPr lang="cs-CZ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https://</a:t>
            </a:r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muni.maps.arcgis.com/apps/webappviewer/index.html?id=be49dbf5abc7439192277a7b0bf6e5d7</a:t>
            </a:r>
            <a:endParaRPr lang="cs-CZ" b="1" dirty="0" smtClean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b="1" dirty="0" smtClean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cs-CZ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Tematická mapa dostupnosti NNO v sociálních službách:</a:t>
            </a:r>
          </a:p>
          <a:p>
            <a:pPr lvl="1"/>
            <a:r>
              <a:rPr lang="cs-CZ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3"/>
              </a:rPr>
              <a:t>https://</a:t>
            </a:r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3"/>
              </a:rPr>
              <a:t>arcg.is/19GLz4</a:t>
            </a:r>
            <a:endParaRPr lang="cs-CZ" b="1" dirty="0" smtClean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cs-CZ" b="1" dirty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9903" y="141891"/>
            <a:ext cx="11414235" cy="977461"/>
          </a:xfrm>
        </p:spPr>
        <p:txBody>
          <a:bodyPr/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Odkazy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4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93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9903" y="1119353"/>
            <a:ext cx="11414235" cy="4749037"/>
          </a:xfrm>
        </p:spPr>
        <p:txBody>
          <a:bodyPr/>
          <a:lstStyle/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Reakce ???</a:t>
            </a:r>
            <a:endParaRPr lang="cs-CZ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5900" y="141891"/>
            <a:ext cx="10338238" cy="977461"/>
          </a:xfrm>
        </p:spPr>
        <p:txBody>
          <a:bodyPr/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Náměty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27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9903" y="1119353"/>
            <a:ext cx="11414235" cy="5376040"/>
          </a:xfrm>
        </p:spPr>
        <p:txBody>
          <a:bodyPr>
            <a:noAutofit/>
          </a:bodyPr>
          <a:lstStyle/>
          <a:p>
            <a:pPr lvl="0"/>
            <a:r>
              <a:rPr lang="cs-CZ" sz="20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interdisciplinární centrum výzkumu </a:t>
            </a:r>
            <a:r>
              <a:rPr lang="cs-CZ" sz="2000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neziskového </a:t>
            </a:r>
            <a:r>
              <a:rPr lang="cs-CZ" sz="20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sektoru a občanské společnosti, místo dialogu teorie s praxí, vzdělávací </a:t>
            </a:r>
            <a:r>
              <a:rPr lang="cs-CZ" sz="2000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pracoviště</a:t>
            </a:r>
            <a:r>
              <a:rPr lang="cs-CZ" sz="20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cs-CZ" sz="20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cs-CZ" sz="2000" b="1" dirty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cs-CZ" sz="20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změřili jsme neziskový sektor podle počtu organizací, velikosti, zaměření,…</a:t>
            </a:r>
          </a:p>
          <a:p>
            <a:pPr lvl="1"/>
            <a:r>
              <a:rPr lang="cs-CZ" sz="20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charakterizovali jsme specifika organizačního, finančního</a:t>
            </a:r>
            <a:r>
              <a:rPr lang="cs-CZ" sz="2000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,…fungování NNO </a:t>
            </a:r>
            <a:endParaRPr lang="cs-CZ" sz="2000" b="1" dirty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cs-CZ" sz="20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zkoumali jsme společenskou, politickou, ekonomickou</a:t>
            </a:r>
            <a:r>
              <a:rPr lang="cs-CZ" sz="2000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,… </a:t>
            </a:r>
            <a:r>
              <a:rPr lang="cs-CZ" sz="20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hodnotu </a:t>
            </a:r>
            <a:r>
              <a:rPr lang="cs-CZ" sz="2000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NNO</a:t>
            </a:r>
            <a:endParaRPr lang="cs-CZ" sz="2000" b="1" dirty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cs-CZ" sz="20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navrhli jsme klasifikace a třídění – hlavní a vedlejší činnosti, motivů dárců, motivů dobrovolníků,…</a:t>
            </a:r>
          </a:p>
          <a:p>
            <a:pPr lvl="1"/>
            <a:r>
              <a:rPr lang="cs-CZ" sz="20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revidovali jsme teorie vzniku a existence neziskového sektoru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9903" y="141891"/>
            <a:ext cx="11414235" cy="977461"/>
          </a:xfrm>
        </p:spPr>
        <p:txBody>
          <a:bodyPr/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 ESF CVNS 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86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2895384" y="1576553"/>
            <a:ext cx="6327444" cy="13952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4400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Děkujeme </a:t>
            </a:r>
            <a:r>
              <a:rPr lang="cs-CZ" sz="4400" b="1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za </a:t>
            </a:r>
            <a:r>
              <a:rPr lang="cs-CZ" sz="4400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pozornost</a:t>
            </a:r>
          </a:p>
          <a:p>
            <a:pPr marL="0" indent="0" algn="ctr">
              <a:buNone/>
            </a:pPr>
            <a:endParaRPr lang="cs-CZ" sz="4400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3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68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9903" y="1119353"/>
            <a:ext cx="11414235" cy="5376040"/>
          </a:xfrm>
        </p:spPr>
        <p:txBody>
          <a:bodyPr/>
          <a:lstStyle/>
          <a:p>
            <a:pPr marL="0" indent="0">
              <a:buNone/>
            </a:pPr>
            <a:r>
              <a:rPr lang="cs-CZ" sz="24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Interaktivní mapa neziskového sektoru</a:t>
            </a:r>
          </a:p>
          <a:p>
            <a:pPr marL="0" indent="0">
              <a:buNone/>
            </a:pPr>
            <a:r>
              <a:rPr lang="cs-CZ" sz="20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Hlavním záměrem projektu je vybudování plně funkčního a uživatelsky přívětivého informačního portálu o neziskových organizacích v České republice. Portál bude představovat účinný nástroj vycházející z aktuálních, přesných a ověřitelných dat, </a:t>
            </a:r>
            <a:r>
              <a:rPr lang="cs-CZ" sz="2000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která </a:t>
            </a:r>
            <a:r>
              <a:rPr lang="cs-CZ" sz="20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poskytnou: </a:t>
            </a:r>
          </a:p>
          <a:p>
            <a:pPr marL="0" indent="0">
              <a:buNone/>
            </a:pPr>
            <a:r>
              <a:rPr lang="cs-CZ" sz="20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cs-CZ" sz="20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cs-CZ" sz="2400" b="1" i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komplexní informace → vizualizaci těchto informací</a:t>
            </a:r>
            <a:r>
              <a:rPr lang="cs-CZ" sz="2000" b="1" i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cs-CZ" sz="2000" b="1" i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cs-CZ" sz="2000" b="1" i="1" dirty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cs-CZ" sz="2000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 koho: NNO</a:t>
            </a:r>
            <a:r>
              <a:rPr lang="cs-CZ" sz="20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veřejná správa, dárci, veřejnost, média</a:t>
            </a:r>
          </a:p>
          <a:p>
            <a:pPr marL="0" indent="0">
              <a:buNone/>
            </a:pPr>
            <a:r>
              <a:rPr lang="cs-CZ" sz="2000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Přínosy: Komunikace </a:t>
            </a:r>
            <a:r>
              <a:rPr lang="cs-CZ" sz="20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spolupráce, efektivnost, podpora inovací, kvalifikované rozhodování, popularizace, transparentnost, informovanost, </a:t>
            </a:r>
            <a:r>
              <a:rPr lang="cs-CZ" sz="2000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odpovědnost, zlepšení situace kapacitně menších NNO</a:t>
            </a:r>
            <a:endParaRPr lang="cs-CZ" sz="2000" b="1" dirty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b="1" dirty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9903" y="141891"/>
            <a:ext cx="11414235" cy="977461"/>
          </a:xfrm>
        </p:spPr>
        <p:txBody>
          <a:bodyPr/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Vyústění aktivit CVNS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82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9903" y="987155"/>
            <a:ext cx="11414235" cy="537604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cs-CZ" sz="22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Registr ekonomických subjektů (RES),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22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Účelový registr organizací portálu ARIS (RARIS),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22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Centrální evidence dotací z rozpočtu (CEDR),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22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Registr veřejných sbírek,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22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Informační portál o veřejných zakázkách (ISVZ),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22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Vybrané údaje z daňových přiznání PO a FO, poskytované Finanční správou ČR.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22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Registr církví a náboženských společností,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22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Registr zdravotnických zařízení,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22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Seznam politických stran a hnutí (PSH),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22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Rejstřík škol a školských zařízení,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22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Portál Justice,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22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Živnostenský rejstřík,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cs-CZ" sz="22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Registr smluv,……….</a:t>
            </a:r>
          </a:p>
          <a:p>
            <a:endParaRPr lang="cs-CZ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9903" y="141891"/>
            <a:ext cx="11414235" cy="977461"/>
          </a:xfrm>
        </p:spPr>
        <p:txBody>
          <a:bodyPr/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Zdroje dat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82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9903" y="141891"/>
            <a:ext cx="11414235" cy="977461"/>
          </a:xfrm>
        </p:spPr>
        <p:txBody>
          <a:bodyPr/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Vybraná data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2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9903" y="141891"/>
            <a:ext cx="11414235" cy="977461"/>
          </a:xfrm>
        </p:spPr>
        <p:txBody>
          <a:bodyPr/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Počty </a:t>
            </a:r>
            <a:r>
              <a:rPr lang="cs-CZ" b="1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NNO v ČR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077" y="349002"/>
            <a:ext cx="4679414" cy="5497992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5193" y="1119351"/>
            <a:ext cx="5650907" cy="472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4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9903" y="987155"/>
            <a:ext cx="11414235" cy="537604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endParaRPr lang="cs-CZ" sz="2200" b="1" dirty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9903" y="123418"/>
            <a:ext cx="11414235" cy="977461"/>
          </a:xfrm>
        </p:spPr>
        <p:txBody>
          <a:bodyPr/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Počty, podíly, finance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900" y="1009015"/>
            <a:ext cx="6678341" cy="4589143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754" y="2176856"/>
            <a:ext cx="4501215" cy="234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27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839200" y="1119353"/>
            <a:ext cx="2984938" cy="4570247"/>
          </a:xfrm>
        </p:spPr>
        <p:txBody>
          <a:bodyPr/>
          <a:lstStyle/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Právní a statistické formy NNO v ČR</a:t>
            </a:r>
            <a:endParaRPr lang="cs-CZ" b="1" dirty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186057" y="141891"/>
            <a:ext cx="3638081" cy="977461"/>
          </a:xfrm>
        </p:spPr>
        <p:txBody>
          <a:bodyPr/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Formy NNO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312" y="141891"/>
            <a:ext cx="6938983" cy="577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5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432" y="84438"/>
            <a:ext cx="9406168" cy="5605161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24571" y="1119353"/>
            <a:ext cx="2351315" cy="4570246"/>
          </a:xfrm>
        </p:spPr>
        <p:txBody>
          <a:bodyPr/>
          <a:lstStyle/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Účel</a:t>
            </a:r>
          </a:p>
          <a:p>
            <a:r>
              <a:rPr lang="cs-CZ" b="1" dirty="0" smtClean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Předmět činnosti</a:t>
            </a:r>
            <a:endParaRPr lang="cs-CZ" b="1" dirty="0">
              <a:solidFill>
                <a:schemeClr val="bg2">
                  <a:lumMod val="2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cs-CZ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972301" y="506940"/>
            <a:ext cx="4571999" cy="612412"/>
          </a:xfrm>
        </p:spPr>
        <p:txBody>
          <a:bodyPr>
            <a:normAutofit fontScale="90000"/>
          </a:bodyPr>
          <a:lstStyle/>
          <a:p>
            <a:pPr algn="r"/>
            <a:r>
              <a:rPr lang="cs-CZ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Činnosti NNO</a:t>
            </a:r>
            <a:endParaRPr lang="cs-CZ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3"/>
          <a:srcRect l="15000" t="49524" r="26587" b="34359"/>
          <a:stretch/>
        </p:blipFill>
        <p:spPr>
          <a:xfrm>
            <a:off x="42041" y="5994400"/>
            <a:ext cx="5778268" cy="8636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5868390"/>
            <a:ext cx="4354286" cy="98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1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451</Words>
  <Application>Microsoft Office PowerPoint</Application>
  <PresentationFormat>Širokoúhlá obrazovka</PresentationFormat>
  <Paragraphs>171</Paragraphs>
  <Slides>20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Motiv Office</vt:lpstr>
      <vt:lpstr>Interaktivní mapa neziskového sektoru Vladimír Hyánek Vilém Pařil</vt:lpstr>
      <vt:lpstr>MU ESF CVNS </vt:lpstr>
      <vt:lpstr>Vyústění aktivit CVNS</vt:lpstr>
      <vt:lpstr>Zdroje dat</vt:lpstr>
      <vt:lpstr>Vybraná data</vt:lpstr>
      <vt:lpstr>Počty NNO v ČR</vt:lpstr>
      <vt:lpstr>Počty, podíly, finance</vt:lpstr>
      <vt:lpstr>Formy NNO</vt:lpstr>
      <vt:lpstr>Činnosti NNO</vt:lpstr>
      <vt:lpstr>Dynamika změny neziskového sektoru</vt:lpstr>
      <vt:lpstr>Role obcí ve financování NNO</vt:lpstr>
      <vt:lpstr>Role obcí ve financování NNO</vt:lpstr>
      <vt:lpstr>Role obcí ve financování NNO</vt:lpstr>
      <vt:lpstr>Rozmístění NNO v ČR</vt:lpstr>
      <vt:lpstr>Náboženství</vt:lpstr>
      <vt:lpstr>Náboženství</vt:lpstr>
      <vt:lpstr>Církev</vt:lpstr>
      <vt:lpstr>Odkazy</vt:lpstr>
      <vt:lpstr>Náměty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Pařil Vilém (50030)</dc:creator>
  <cp:lastModifiedBy>Vladimír Hyánek</cp:lastModifiedBy>
  <cp:revision>169</cp:revision>
  <dcterms:created xsi:type="dcterms:W3CDTF">2016-12-18T07:31:47Z</dcterms:created>
  <dcterms:modified xsi:type="dcterms:W3CDTF">2018-11-26T16:00:50Z</dcterms:modified>
</cp:coreProperties>
</file>