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256" r:id="rId5"/>
    <p:sldId id="266" r:id="rId6"/>
    <p:sldId id="265" r:id="rId7"/>
    <p:sldId id="257" r:id="rId8"/>
    <p:sldId id="267" r:id="rId9"/>
    <p:sldId id="258" r:id="rId10"/>
    <p:sldId id="268" r:id="rId11"/>
    <p:sldId id="264" r:id="rId12"/>
    <p:sldId id="263" r:id="rId13"/>
    <p:sldId id="269" r:id="rId14"/>
    <p:sldId id="271" r:id="rId15"/>
    <p:sldId id="259" r:id="rId16"/>
    <p:sldId id="272" r:id="rId17"/>
    <p:sldId id="262" r:id="rId18"/>
    <p:sldId id="270" r:id="rId19"/>
    <p:sldId id="273" r:id="rId20"/>
    <p:sldId id="261" r:id="rId21"/>
    <p:sldId id="275" r:id="rId22"/>
    <p:sldId id="274" r:id="rId2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0027C-A686-4E3D-A212-71B0552158CD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9C28D-9046-41D1-AB98-0E22CA1D0F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954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985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2853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729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3574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650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66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3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592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928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409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6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F44ED-D90C-4D86-98B5-7172D545B93F}" type="datetimeFigureOut">
              <a:rPr lang="cs-CZ" smtClean="0"/>
              <a:t>28.11.2018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DEE4E-12AC-4D0A-A1DF-5983505A2B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31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nackaspolehlivosti.cz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jpg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jpg"/><Relationship Id="rId17" Type="http://schemas.openxmlformats.org/officeDocument/2006/relationships/image" Target="../media/image40.jpg"/><Relationship Id="rId2" Type="http://schemas.openxmlformats.org/officeDocument/2006/relationships/image" Target="../media/image25.gif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https://gallery.mailchimp.com/5797ff7915394752cdfd69d4c/images/8198efcb-7e19-4604-9393-2f5622a0c258.png" TargetMode="External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Relationship Id="rId14" Type="http://schemas.openxmlformats.org/officeDocument/2006/relationships/image" Target="../media/image37.jpeg"/><Relationship Id="rId22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78971" y="1965279"/>
            <a:ext cx="9144000" cy="2784142"/>
          </a:xfrm>
        </p:spPr>
        <p:txBody>
          <a:bodyPr>
            <a:normAutofit/>
          </a:bodyPr>
          <a:lstStyle/>
          <a:p>
            <a:pPr algn="l"/>
            <a:r>
              <a:rPr lang="cs-CZ" sz="4000" b="1" dirty="0">
                <a:latin typeface="+mn-lt"/>
              </a:rPr>
              <a:t>Z</a:t>
            </a:r>
            <a:r>
              <a:rPr lang="cs-CZ" sz="4000" b="1" dirty="0" smtClean="0">
                <a:latin typeface="+mn-lt"/>
              </a:rPr>
              <a:t>NAČKA SPOLEHLIVOSTI</a:t>
            </a:r>
            <a:br>
              <a:rPr lang="cs-CZ" sz="4000" b="1" dirty="0" smtClean="0">
                <a:latin typeface="+mn-lt"/>
              </a:rPr>
            </a:br>
            <a:r>
              <a:rPr lang="cs-CZ" sz="4000" b="1" dirty="0" smtClean="0">
                <a:latin typeface="+mn-lt"/>
              </a:rPr>
              <a:t/>
            </a:r>
            <a:br>
              <a:rPr lang="cs-CZ" sz="4000" b="1" dirty="0" smtClean="0">
                <a:latin typeface="+mn-lt"/>
              </a:rPr>
            </a:br>
            <a:r>
              <a:rPr lang="cs-CZ" sz="3600" b="1" dirty="0" smtClean="0">
                <a:latin typeface="+mn-lt"/>
              </a:rPr>
              <a:t>Nástroj pro rozvoj neziskových organizací a podporu dárcovství</a:t>
            </a:r>
            <a:endParaRPr lang="cs-CZ" sz="3600" b="1" dirty="0">
              <a:latin typeface="+mn-lt"/>
            </a:endParaRPr>
          </a:p>
        </p:txBody>
      </p:sp>
      <p:pic>
        <p:nvPicPr>
          <p:cNvPr id="1028" name="Picture 4" descr="ZnaÄka spolehlivos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" y="501979"/>
            <a:ext cx="2667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VPO ÄR ZnaÄka spolehlivost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5596">
            <a:off x="7185953" y="1115820"/>
            <a:ext cx="4558315" cy="247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24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KRITIZOVÁNÍ NEZISKOVEK JE V MÓDĚ </a:t>
            </a:r>
            <a:endParaRPr lang="cs-CZ" sz="4000" dirty="0">
              <a:latin typeface="+mn-lt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2308" y="1769415"/>
            <a:ext cx="6195848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Schillerová chce ušetřit na </a:t>
            </a:r>
            <a:r>
              <a:rPr lang="cs-CZ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neziskovkách</a:t>
            </a:r>
            <a:endParaRPr lang="cs-CZ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932787" y="4232519"/>
            <a:ext cx="542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Neziskovky jako „pijavice“? Vláda jim chce sebrat </a:t>
            </a:r>
            <a:r>
              <a:rPr lang="pl-PL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miliardy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/>
          <a:srcRect l="4451" t="51035" r="42583" b="41149"/>
          <a:stretch/>
        </p:blipFill>
        <p:spPr>
          <a:xfrm rot="349538">
            <a:off x="5615285" y="2478841"/>
            <a:ext cx="6410077" cy="756743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903076" y="1338116"/>
            <a:ext cx="714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Neziskovky? Jsou to normální firmy, jenže bez svědomí.</a:t>
            </a:r>
            <a:endParaRPr lang="cs-CZ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 rot="209869">
            <a:off x="6269420" y="5483919"/>
            <a:ext cx="5746531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bg1"/>
                </a:solidFill>
                <a:latin typeface="Arial Black" panose="020B0A04020102020204" pitchFamily="34" charset="0"/>
              </a:rPr>
              <a:t>Jsou to zemští škůdci, pijavice a paraziti rozkládající národ, které musíme odstřihnout od zdrojů</a:t>
            </a:r>
            <a:r>
              <a:rPr lang="cs-CZ" sz="2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cs-CZ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 rot="1216006">
            <a:off x="5356719" y="3933078"/>
            <a:ext cx="681070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Calibri Light" panose="020F0302020204030204" pitchFamily="34" charset="0"/>
              </a:rPr>
              <a:t>Prospěšné neziskovky ve stínu těch škodlivých</a:t>
            </a:r>
            <a:endParaRPr lang="cs-CZ" sz="2800" dirty="0">
              <a:latin typeface="Calibri Light" panose="020F0302020204030204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3"/>
          <a:srcRect l="6659" t="33793" r="39824" b="55632"/>
          <a:stretch/>
        </p:blipFill>
        <p:spPr>
          <a:xfrm rot="21172238">
            <a:off x="471220" y="5627222"/>
            <a:ext cx="4587766" cy="88722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4"/>
          <a:srcRect l="3166" t="70575" r="35777" b="21839"/>
          <a:stretch/>
        </p:blipFill>
        <p:spPr>
          <a:xfrm>
            <a:off x="29688" y="2521844"/>
            <a:ext cx="5234152" cy="520261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 rotWithShape="1">
          <a:blip r:embed="rId5"/>
          <a:srcRect l="10705" t="55862" r="43134" b="31494"/>
          <a:stretch/>
        </p:blipFill>
        <p:spPr>
          <a:xfrm rot="20566434">
            <a:off x="46989" y="3528710"/>
            <a:ext cx="4690626" cy="102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5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cs-CZ" sz="4000" b="1" dirty="0" smtClean="0">
                <a:latin typeface="+mn-lt"/>
              </a:rPr>
              <a:t>HÁJÍME DOBROU POVĚST A ZÁJMY DRŽITELŮ ZNAČKY</a:t>
            </a:r>
            <a:endParaRPr lang="cs-CZ" sz="4000" dirty="0">
              <a:latin typeface="+mn-lt"/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286" t="31208" r="12425" b="56733"/>
          <a:stretch/>
        </p:blipFill>
        <p:spPr>
          <a:xfrm>
            <a:off x="215761" y="3734187"/>
            <a:ext cx="5222412" cy="82204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/>
          <a:srcRect l="26705" t="32414" r="7088" b="53333"/>
          <a:stretch/>
        </p:blipFill>
        <p:spPr>
          <a:xfrm>
            <a:off x="5912069" y="3319272"/>
            <a:ext cx="5675587" cy="977462"/>
          </a:xfrm>
          <a:prstGeom prst="rect">
            <a:avLst/>
          </a:prstGeom>
        </p:spPr>
      </p:pic>
      <p:pic>
        <p:nvPicPr>
          <p:cNvPr id="3074" name="Picture 2" descr="Image result for ÄeskÃ¡ televize,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8" b="25345"/>
          <a:stretch/>
        </p:blipFill>
        <p:spPr bwMode="auto">
          <a:xfrm>
            <a:off x="334114" y="1790274"/>
            <a:ext cx="3373958" cy="105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ÄeskÃ½ rozhla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49" b="39746"/>
          <a:stretch/>
        </p:blipFill>
        <p:spPr bwMode="auto">
          <a:xfrm>
            <a:off x="8069975" y="2020374"/>
            <a:ext cx="3517681" cy="91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vlÃ¡da Är,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9" y="5030993"/>
            <a:ext cx="4195708" cy="145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poslaneckÃ¡ snÄmovna, log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8" b="16444"/>
          <a:stretch/>
        </p:blipFill>
        <p:spPr bwMode="auto">
          <a:xfrm>
            <a:off x="3905661" y="1497477"/>
            <a:ext cx="3769135" cy="193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senÃ¡t parlamentu,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778" y="4742427"/>
            <a:ext cx="3391665" cy="16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84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… ZAJIŠŤUJEME JIM PROSTOR V MÉDIÍCH</a:t>
            </a:r>
            <a:endParaRPr lang="cs-CZ" sz="40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710" y="1560786"/>
            <a:ext cx="11256579" cy="414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Celkem 18 držitelů Značky spolehlivosti se již představilo na stránkách </a:t>
            </a:r>
          </a:p>
          <a:p>
            <a:pPr marL="0" indent="0">
              <a:buNone/>
            </a:pPr>
            <a:r>
              <a:rPr lang="cs-CZ" dirty="0" smtClean="0"/>
              <a:t>deníku Blesk.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2061" t="26437" r="1755" b="30574"/>
          <a:stretch/>
        </p:blipFill>
        <p:spPr>
          <a:xfrm>
            <a:off x="467711" y="2731679"/>
            <a:ext cx="11256578" cy="412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… DÁVÁME JIM DO RUKOU ARGUMENTY</a:t>
            </a:r>
            <a:endParaRPr lang="cs-CZ" sz="4000" dirty="0">
              <a:latin typeface="+mn-lt"/>
            </a:endParaRPr>
          </a:p>
        </p:txBody>
      </p:sp>
      <p:sp>
        <p:nvSpPr>
          <p:cNvPr id="4" name="Ovál 3"/>
          <p:cNvSpPr/>
          <p:nvPr/>
        </p:nvSpPr>
        <p:spPr>
          <a:xfrm>
            <a:off x="346636" y="1529255"/>
            <a:ext cx="5187061" cy="5029202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2601310" y="3894083"/>
            <a:ext cx="2451435" cy="231753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45931" y="2786087"/>
            <a:ext cx="18760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dirty="0" smtClean="0"/>
              <a:t>78 % </a:t>
            </a:r>
            <a:endParaRPr lang="cs-CZ" sz="66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2940166" y="4498850"/>
            <a:ext cx="1891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dirty="0" smtClean="0">
                <a:solidFill>
                  <a:srgbClr val="FFC000"/>
                </a:solidFill>
              </a:rPr>
              <a:t>22 %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872553" y="1529255"/>
            <a:ext cx="604617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Výsledky hodnocení ukazují, že držitelé Značky spolehlivosti vynaloží na naplňování svého </a:t>
            </a:r>
            <a:r>
              <a:rPr lang="cs-CZ" sz="3200" b="1" dirty="0" smtClean="0"/>
              <a:t>poslání</a:t>
            </a:r>
            <a:r>
              <a:rPr lang="cs-CZ" sz="3200" dirty="0" smtClean="0"/>
              <a:t> 78 % nákladů. Jen 22 % utratí za </a:t>
            </a:r>
            <a:r>
              <a:rPr lang="cs-CZ" sz="3200" b="1" dirty="0" smtClean="0"/>
              <a:t>správu, propagaci a </a:t>
            </a:r>
            <a:r>
              <a:rPr lang="cs-CZ" sz="3200" b="1" dirty="0" err="1" smtClean="0"/>
              <a:t>fundraising</a:t>
            </a:r>
            <a:r>
              <a:rPr lang="cs-CZ" sz="3200" dirty="0" smtClean="0"/>
              <a:t>.</a:t>
            </a:r>
          </a:p>
          <a:p>
            <a:endParaRPr lang="cs-CZ" sz="3200" dirty="0" smtClean="0"/>
          </a:p>
          <a:p>
            <a:endParaRPr lang="cs-CZ" sz="3200" dirty="0"/>
          </a:p>
          <a:p>
            <a:r>
              <a:rPr lang="cs-CZ" sz="2400" i="1" dirty="0" smtClean="0"/>
              <a:t>Metodika pro vyčíslení poměru nákladů je volně dostupná na </a:t>
            </a:r>
            <a:r>
              <a:rPr lang="cs-CZ" sz="2400" i="1" dirty="0" smtClean="0">
                <a:hlinkClick r:id="rId2"/>
              </a:rPr>
              <a:t>www.znackaspolehlivosti.cz</a:t>
            </a:r>
            <a:r>
              <a:rPr lang="cs-CZ" sz="2400" i="1" dirty="0" smtClean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45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NEJDE JEN O ZNAČKU SAMOTNOU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325563"/>
            <a:ext cx="3373821" cy="5532437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endParaRPr lang="cs-CZ" sz="3200" dirty="0" smtClean="0"/>
          </a:p>
          <a:p>
            <a:pPr marL="0" indent="0">
              <a:buNone/>
            </a:pPr>
            <a:endParaRPr lang="cs-CZ" sz="3200" dirty="0"/>
          </a:p>
          <a:p>
            <a:pPr marL="0" indent="0">
              <a:buNone/>
            </a:pPr>
            <a:endParaRPr lang="cs-CZ" sz="3200" dirty="0" smtClean="0"/>
          </a:p>
          <a:p>
            <a:pPr marL="0" indent="0">
              <a:buNone/>
            </a:pPr>
            <a:r>
              <a:rPr lang="cs-CZ" sz="3200" dirty="0" smtClean="0"/>
              <a:t>  Neziskovky</a:t>
            </a:r>
          </a:p>
          <a:p>
            <a:pPr marL="0" indent="0">
              <a:buNone/>
            </a:pPr>
            <a:r>
              <a:rPr lang="cs-CZ" sz="3200" dirty="0"/>
              <a:t> </a:t>
            </a:r>
            <a:r>
              <a:rPr lang="cs-CZ" sz="3200" dirty="0" smtClean="0"/>
              <a:t> hodnotíme</a:t>
            </a:r>
          </a:p>
          <a:p>
            <a:pPr marL="0" indent="0">
              <a:buNone/>
            </a:pPr>
            <a:r>
              <a:rPr lang="cs-CZ" sz="3200" dirty="0"/>
              <a:t> </a:t>
            </a:r>
            <a:r>
              <a:rPr lang="cs-CZ" sz="3200" dirty="0" smtClean="0"/>
              <a:t> různých pohledů.</a:t>
            </a:r>
            <a:endParaRPr lang="cs-CZ" sz="3200" dirty="0"/>
          </a:p>
        </p:txBody>
      </p:sp>
      <p:pic>
        <p:nvPicPr>
          <p:cNvPr id="5122" name="Picture 2" descr="Image result for magnifying glass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00104">
            <a:off x="8845180" y="2830143"/>
            <a:ext cx="3136077" cy="313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3563007" y="1635557"/>
            <a:ext cx="79458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i="1" dirty="0" smtClean="0"/>
              <a:t>Poslání, cíle a hodnoty</a:t>
            </a:r>
          </a:p>
          <a:p>
            <a:endParaRPr lang="cs-CZ" sz="32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i="1" dirty="0" smtClean="0"/>
              <a:t>Správa, řízení a vnitřní kontrola</a:t>
            </a:r>
          </a:p>
          <a:p>
            <a:endParaRPr lang="cs-CZ" sz="32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i="1" dirty="0" err="1" smtClean="0"/>
              <a:t>Fundraising</a:t>
            </a:r>
            <a:r>
              <a:rPr lang="cs-CZ" sz="3200" i="1" dirty="0" smtClean="0"/>
              <a:t> a vztahy s </a:t>
            </a:r>
            <a:r>
              <a:rPr lang="cs-CZ" sz="3200" i="1" dirty="0" err="1" smtClean="0"/>
              <a:t>veřejno</a:t>
            </a:r>
            <a:endParaRPr lang="cs-CZ" sz="3200" i="1" dirty="0" smtClean="0"/>
          </a:p>
          <a:p>
            <a:endParaRPr lang="cs-CZ" sz="32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i="1" dirty="0" smtClean="0"/>
              <a:t>Finanční řízení a hospodaření</a:t>
            </a:r>
          </a:p>
          <a:p>
            <a:endParaRPr lang="cs-CZ" sz="32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i="1" dirty="0" smtClean="0"/>
              <a:t>Transparentnost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144000" y="3290186"/>
            <a:ext cx="1111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stí</a:t>
            </a:r>
            <a:endParaRPr lang="cs-CZ" sz="20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DRŽITELÉ ZNAČKY SPOLEHLIVOSTI JSOU ÚSPĚŠNÍ</a:t>
            </a:r>
            <a:endParaRPr lang="cs-CZ" sz="40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66898" y="2317530"/>
            <a:ext cx="10486901" cy="40345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dirty="0" smtClean="0"/>
              <a:t>Celkem 8 držitelů značky už získalo titul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098" name="Picture 2" descr="Image result for neziskovka roku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752" y="2147202"/>
            <a:ext cx="3429000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993228" y="4004441"/>
            <a:ext cx="101845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Držitelé značky bodují také v akceleračních a rozvojových programech, úspěšně navazují nová partnerství, vyhrávají grantová řízení …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3175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NEJSME NA TO SAMI</a:t>
            </a:r>
            <a:endParaRPr lang="cs-CZ" sz="40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66898" y="1860331"/>
            <a:ext cx="10486901" cy="44917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AVPO ČR je členem asociace ICFO, která sdružuje správce značek spolehlivosti z 20 zemí celého světa.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		21 členských organizací ICFO zastupuje 					tisíce držitelů značek, kterým dárci 						každoročně svěřují miliardy USD.</a:t>
            </a:r>
            <a:endParaRPr lang="cs-CZ" dirty="0"/>
          </a:p>
        </p:txBody>
      </p:sp>
      <p:pic>
        <p:nvPicPr>
          <p:cNvPr id="7170" name="Picture 2" descr="Image result for icfo.org log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5" r="24907" b="80302"/>
          <a:stretch/>
        </p:blipFill>
        <p:spPr bwMode="auto">
          <a:xfrm>
            <a:off x="866898" y="3412517"/>
            <a:ext cx="3769963" cy="192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27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" y="389745"/>
            <a:ext cx="12194400" cy="605384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92" y="1937459"/>
            <a:ext cx="432088" cy="51850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518" y="1037692"/>
            <a:ext cx="610548" cy="61298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507" y="4021310"/>
            <a:ext cx="984217" cy="25917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40" y="1451985"/>
            <a:ext cx="522870" cy="525607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809" y="2264929"/>
            <a:ext cx="573107" cy="38207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51" y="2770377"/>
            <a:ext cx="882550" cy="485744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381" y="2813272"/>
            <a:ext cx="1262496" cy="254457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37" y="2196712"/>
            <a:ext cx="914402" cy="295657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359" y="408127"/>
            <a:ext cx="1122568" cy="280642"/>
          </a:xfrm>
          <a:prstGeom prst="rect">
            <a:avLst/>
          </a:prstGeom>
        </p:spPr>
      </p:pic>
      <p:cxnSp>
        <p:nvCxnSpPr>
          <p:cNvPr id="16" name="Přímá spojnice 15"/>
          <p:cNvCxnSpPr/>
          <p:nvPr/>
        </p:nvCxnSpPr>
        <p:spPr>
          <a:xfrm flipV="1">
            <a:off x="5510151" y="700644"/>
            <a:ext cx="843148" cy="463138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29" y="595331"/>
            <a:ext cx="434258" cy="657967"/>
          </a:xfrm>
          <a:prstGeom prst="rect">
            <a:avLst/>
          </a:prstGeom>
        </p:spPr>
      </p:pic>
      <p:cxnSp>
        <p:nvCxnSpPr>
          <p:cNvPr id="19" name="Přímá spojnice 18"/>
          <p:cNvCxnSpPr>
            <a:stCxn id="17" idx="2"/>
          </p:cNvCxnSpPr>
          <p:nvPr/>
        </p:nvCxnSpPr>
        <p:spPr>
          <a:xfrm>
            <a:off x="4939958" y="1253298"/>
            <a:ext cx="356437" cy="3973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brázek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255" y="963242"/>
            <a:ext cx="456087" cy="456087"/>
          </a:xfrm>
          <a:prstGeom prst="rect">
            <a:avLst/>
          </a:prstGeom>
        </p:spPr>
      </p:pic>
      <p:cxnSp>
        <p:nvCxnSpPr>
          <p:cNvPr id="23" name="Přímá spojnice 22"/>
          <p:cNvCxnSpPr>
            <a:endCxn id="21" idx="2"/>
          </p:cNvCxnSpPr>
          <p:nvPr/>
        </p:nvCxnSpPr>
        <p:spPr>
          <a:xfrm flipV="1">
            <a:off x="5931725" y="1419329"/>
            <a:ext cx="421574" cy="2892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ázek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10" y="1342530"/>
            <a:ext cx="531459" cy="531459"/>
          </a:xfrm>
          <a:prstGeom prst="rect">
            <a:avLst/>
          </a:prstGeom>
        </p:spPr>
      </p:pic>
      <p:cxnSp>
        <p:nvCxnSpPr>
          <p:cNvPr id="27" name="Přímá spojnice 26"/>
          <p:cNvCxnSpPr>
            <a:endCxn id="25" idx="3"/>
          </p:cNvCxnSpPr>
          <p:nvPr/>
        </p:nvCxnSpPr>
        <p:spPr>
          <a:xfrm flipH="1" flipV="1">
            <a:off x="4671569" y="1608260"/>
            <a:ext cx="506072" cy="1003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ázek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395" y="2264929"/>
            <a:ext cx="540888" cy="507345"/>
          </a:xfrm>
          <a:prstGeom prst="rect">
            <a:avLst/>
          </a:prstGeom>
        </p:spPr>
      </p:pic>
      <p:cxnSp>
        <p:nvCxnSpPr>
          <p:cNvPr id="31" name="Přímá spojnice 30"/>
          <p:cNvCxnSpPr>
            <a:endCxn id="28" idx="0"/>
          </p:cNvCxnSpPr>
          <p:nvPr/>
        </p:nvCxnSpPr>
        <p:spPr>
          <a:xfrm>
            <a:off x="5379522" y="1971428"/>
            <a:ext cx="187317" cy="2935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Obrázek 3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50" y="1502344"/>
            <a:ext cx="634482" cy="3246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Obrázek 32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" t="7663" r="6365" b="6652"/>
          <a:stretch/>
        </p:blipFill>
        <p:spPr>
          <a:xfrm>
            <a:off x="5157087" y="414564"/>
            <a:ext cx="581891" cy="475013"/>
          </a:xfrm>
          <a:prstGeom prst="rect">
            <a:avLst/>
          </a:prstGeom>
        </p:spPr>
      </p:pic>
      <p:cxnSp>
        <p:nvCxnSpPr>
          <p:cNvPr id="40" name="Přímá spojnice 39"/>
          <p:cNvCxnSpPr>
            <a:endCxn id="33" idx="2"/>
          </p:cNvCxnSpPr>
          <p:nvPr/>
        </p:nvCxnSpPr>
        <p:spPr>
          <a:xfrm flipV="1">
            <a:off x="5296395" y="889577"/>
            <a:ext cx="151638" cy="4529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Obrázek 4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894" y="1971428"/>
            <a:ext cx="762002" cy="487681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3" name="Přímá spojnice 42"/>
          <p:cNvCxnSpPr>
            <a:endCxn id="41" idx="3"/>
          </p:cNvCxnSpPr>
          <p:nvPr/>
        </p:nvCxnSpPr>
        <p:spPr>
          <a:xfrm flipH="1">
            <a:off x="4609896" y="1873989"/>
            <a:ext cx="448992" cy="3412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Obrázek 4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016" y="2278911"/>
            <a:ext cx="571894" cy="571894"/>
          </a:xfrm>
          <a:prstGeom prst="rect">
            <a:avLst/>
          </a:prstGeom>
        </p:spPr>
      </p:pic>
      <p:cxnSp>
        <p:nvCxnSpPr>
          <p:cNvPr id="46" name="Přímá spojnice 45"/>
          <p:cNvCxnSpPr>
            <a:endCxn id="44" idx="0"/>
          </p:cNvCxnSpPr>
          <p:nvPr/>
        </p:nvCxnSpPr>
        <p:spPr>
          <a:xfrm flipH="1">
            <a:off x="5052963" y="1811976"/>
            <a:ext cx="241432" cy="4669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Obrázek 4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6" t="10237" r="9574" b="8298"/>
          <a:stretch/>
        </p:blipFill>
        <p:spPr>
          <a:xfrm>
            <a:off x="5914670" y="2190663"/>
            <a:ext cx="567240" cy="562035"/>
          </a:xfrm>
          <a:prstGeom prst="rect">
            <a:avLst/>
          </a:prstGeom>
        </p:spPr>
      </p:pic>
      <p:cxnSp>
        <p:nvCxnSpPr>
          <p:cNvPr id="49" name="Přímá spojnice 48"/>
          <p:cNvCxnSpPr>
            <a:endCxn id="47" idx="0"/>
          </p:cNvCxnSpPr>
          <p:nvPr/>
        </p:nvCxnSpPr>
        <p:spPr>
          <a:xfrm>
            <a:off x="5476903" y="1811976"/>
            <a:ext cx="721387" cy="3786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Obrázek 4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475" y="3002080"/>
            <a:ext cx="1105566" cy="41458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1" name="Obrázek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565" y="963242"/>
            <a:ext cx="734205" cy="328303"/>
          </a:xfrm>
          <a:prstGeom prst="rect">
            <a:avLst/>
          </a:prstGeom>
        </p:spPr>
      </p:pic>
      <p:cxnSp>
        <p:nvCxnSpPr>
          <p:cNvPr id="54" name="Přímá spojnice 53"/>
          <p:cNvCxnSpPr/>
          <p:nvPr/>
        </p:nvCxnSpPr>
        <p:spPr>
          <a:xfrm flipH="1" flipV="1">
            <a:off x="4605073" y="1253298"/>
            <a:ext cx="568607" cy="3549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8" name="Obrázek 5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427" y="2630308"/>
            <a:ext cx="1228896" cy="152421"/>
          </a:xfrm>
          <a:prstGeom prst="rect">
            <a:avLst/>
          </a:prstGeom>
        </p:spPr>
      </p:pic>
      <p:cxnSp>
        <p:nvCxnSpPr>
          <p:cNvPr id="60" name="Přímá spojnice 59"/>
          <p:cNvCxnSpPr/>
          <p:nvPr/>
        </p:nvCxnSpPr>
        <p:spPr>
          <a:xfrm flipH="1">
            <a:off x="4405839" y="2118178"/>
            <a:ext cx="483537" cy="5121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ICFO.org"/>
          <p:cNvPicPr>
            <a:picLocks noChangeAspect="1" noChangeArrowheads="1"/>
          </p:cNvPicPr>
          <p:nvPr/>
        </p:nvPicPr>
        <p:blipFill>
          <a:blip r:link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05363"/>
            <a:ext cx="5715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2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l="1" t="9871" r="1126" b="18961"/>
          <a:stretch/>
        </p:blipFill>
        <p:spPr>
          <a:xfrm>
            <a:off x="154379" y="0"/>
            <a:ext cx="11543187" cy="664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2806262"/>
            <a:ext cx="10515600" cy="167114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b="1" dirty="0" smtClean="0">
                <a:latin typeface="+mn-lt"/>
              </a:rPr>
              <a:t>DĚKUJI ZA POZORNOST!</a:t>
            </a:r>
            <a:r>
              <a:rPr lang="cs-CZ" b="1" dirty="0" smtClean="0">
                <a:latin typeface="+mn-lt"/>
              </a:rPr>
              <a:t/>
            </a:r>
            <a:br>
              <a:rPr lang="cs-CZ" b="1" dirty="0" smtClean="0">
                <a:latin typeface="+mn-lt"/>
              </a:rPr>
            </a:br>
            <a:r>
              <a:rPr lang="cs-CZ" b="1" dirty="0">
                <a:latin typeface="+mn-lt"/>
              </a:rPr>
              <a:t/>
            </a:r>
            <a:br>
              <a:rPr lang="cs-CZ" b="1" dirty="0">
                <a:latin typeface="+mn-lt"/>
              </a:rPr>
            </a:br>
            <a:endParaRPr lang="cs-CZ" sz="4000" b="1" dirty="0">
              <a:latin typeface="+mn-lt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6" y="339746"/>
            <a:ext cx="3187689" cy="8899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875" y="0"/>
            <a:ext cx="3966125" cy="2040351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11" name="TextovéPole 10"/>
          <p:cNvSpPr txBox="1"/>
          <p:nvPr/>
        </p:nvSpPr>
        <p:spPr>
          <a:xfrm>
            <a:off x="7591861" y="5903893"/>
            <a:ext cx="5234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www.znackaspolehlivosti.cz</a:t>
            </a:r>
          </a:p>
          <a:p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592877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77006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CO JE ZNAČKA SPOLEHLIVOSTI?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8858" y="2012170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200" dirty="0" smtClean="0"/>
              <a:t>Záruka pro dárce</a:t>
            </a:r>
          </a:p>
          <a:p>
            <a:pPr marL="0" indent="0">
              <a:buNone/>
            </a:pPr>
            <a:endParaRPr lang="cs-CZ" sz="3200" dirty="0"/>
          </a:p>
          <a:p>
            <a:pPr marL="0" indent="0">
              <a:buNone/>
            </a:pPr>
            <a:r>
              <a:rPr lang="cs-CZ" sz="3200" dirty="0" smtClean="0"/>
              <a:t>Prostředek pro budování prestiže </a:t>
            </a:r>
          </a:p>
          <a:p>
            <a:pPr marL="0" indent="0">
              <a:buNone/>
            </a:pPr>
            <a:r>
              <a:rPr lang="cs-CZ" sz="3200" dirty="0" smtClean="0"/>
              <a:t>neziskového sektoru</a:t>
            </a:r>
          </a:p>
          <a:p>
            <a:pPr marL="0" indent="0">
              <a:buNone/>
            </a:pPr>
            <a:endParaRPr lang="cs-CZ" sz="3200" dirty="0"/>
          </a:p>
          <a:p>
            <a:pPr marL="0" indent="0">
              <a:buNone/>
            </a:pPr>
            <a:r>
              <a:rPr lang="cs-CZ" sz="3200" dirty="0" smtClean="0"/>
              <a:t>Nástroj pro rozvoj neziskových organizací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800" dirty="0" smtClean="0"/>
              <a:t>                                       </a:t>
            </a:r>
            <a:endParaRPr lang="cs-CZ" sz="8000" b="1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800" dirty="0" smtClean="0"/>
              <a:t>                 </a:t>
            </a:r>
            <a:endParaRPr lang="cs-CZ" sz="5800" dirty="0"/>
          </a:p>
        </p:txBody>
      </p:sp>
      <p:pic>
        <p:nvPicPr>
          <p:cNvPr id="1026" name="Picture 2" descr="AVPO ÄR - ZnaÄka spolehlivos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968" y="165538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22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77006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>
                <a:latin typeface="+mn-lt"/>
              </a:rPr>
              <a:t>	</a:t>
            </a:r>
            <a:r>
              <a:rPr lang="cs-CZ" sz="4000" b="1" dirty="0" smtClean="0">
                <a:latin typeface="+mn-lt"/>
              </a:rPr>
              <a:t>POPTÁVKA DÁRCŮ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19806" y="2017986"/>
            <a:ext cx="10444651" cy="47081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200" dirty="0" smtClean="0"/>
              <a:t>Průzkumy firemního i individuálního dárcovství ukazují, že dárci stojí o informace, kde najít spolehlivé a prověřené neziskovky.</a:t>
            </a:r>
          </a:p>
          <a:p>
            <a:pPr marL="0" indent="0">
              <a:buNone/>
            </a:pPr>
            <a:endParaRPr lang="cs-CZ" sz="3200" dirty="0"/>
          </a:p>
          <a:p>
            <a:pPr marL="0" indent="0">
              <a:buNone/>
            </a:pPr>
            <a:r>
              <a:rPr lang="cs-CZ" sz="3200" dirty="0" smtClean="0"/>
              <a:t>Pokusy o zavedení </a:t>
            </a:r>
            <a:r>
              <a:rPr lang="cs-CZ" sz="3200" b="1" dirty="0" smtClean="0"/>
              <a:t>statusu veřejné prospěšnosti selhaly</a:t>
            </a:r>
            <a:r>
              <a:rPr lang="cs-CZ" sz="3200" dirty="0" smtClean="0"/>
              <a:t>. Roste tak význam samoregulačních nástrojů.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			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endParaRPr lang="cs-CZ" dirty="0"/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sz="5800" b="1" dirty="0" smtClean="0"/>
              <a:t>                                      </a:t>
            </a:r>
            <a:endParaRPr lang="cs-CZ" sz="8000" b="1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800" dirty="0" smtClean="0"/>
              <a:t>                 </a:t>
            </a:r>
            <a:endParaRPr lang="cs-CZ" sz="5800" dirty="0"/>
          </a:p>
        </p:txBody>
      </p:sp>
    </p:spTree>
    <p:extLst>
      <p:ext uri="{BB962C8B-B14F-4D97-AF65-F5344CB8AC3E}">
        <p14:creationId xmlns:p14="http://schemas.microsoft.com/office/powerpoint/2010/main" val="22509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77006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cs-CZ" sz="4000" b="1" dirty="0" smtClean="0">
                <a:latin typeface="+mn-lt"/>
              </a:rPr>
              <a:t>AKTUÁLNÍ INORMACE O ZNAČCE SPOLEHLIVOSTI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8858" y="2012170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6700" dirty="0" smtClean="0"/>
              <a:t>Aktuální počet držitelů:      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800" dirty="0" smtClean="0"/>
              <a:t>                                       </a:t>
            </a:r>
            <a:endParaRPr lang="cs-CZ" sz="8000" b="1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5800" dirty="0" smtClean="0"/>
              <a:t>                 </a:t>
            </a:r>
          </a:p>
          <a:p>
            <a:pPr marL="0" indent="0" algn="r">
              <a:buNone/>
            </a:pPr>
            <a:r>
              <a:rPr lang="cs-CZ" sz="5800" dirty="0"/>
              <a:t> </a:t>
            </a:r>
            <a:r>
              <a:rPr lang="cs-CZ" sz="5800" dirty="0" smtClean="0"/>
              <a:t>              			Většina držitelů značku obnovuje.</a:t>
            </a:r>
            <a:endParaRPr lang="cs-CZ" sz="5800" dirty="0"/>
          </a:p>
        </p:txBody>
      </p:sp>
      <p:sp>
        <p:nvSpPr>
          <p:cNvPr id="5" name="Ovál 4"/>
          <p:cNvSpPr/>
          <p:nvPr/>
        </p:nvSpPr>
        <p:spPr>
          <a:xfrm>
            <a:off x="7437634" y="2012169"/>
            <a:ext cx="2300133" cy="2120443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051672" y="2452822"/>
            <a:ext cx="107205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800" b="1" dirty="0" smtClean="0"/>
              <a:t>26</a:t>
            </a:r>
            <a:endParaRPr lang="cs-CZ" sz="6800" b="1" dirty="0"/>
          </a:p>
        </p:txBody>
      </p:sp>
      <p:pic>
        <p:nvPicPr>
          <p:cNvPr id="2050" name="Picture 2" descr="AVPO ÄR - znaÄka spolehlivos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54214">
            <a:off x="1332789" y="3116758"/>
            <a:ext cx="2909749" cy="306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9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77006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POPTÁVKA DÁRCŮ</a:t>
            </a:r>
            <a:endParaRPr lang="cs-CZ" sz="4000" b="1" dirty="0">
              <a:latin typeface="+mn-lt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225159" y="3487359"/>
            <a:ext cx="73624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/>
              <a:t>r</a:t>
            </a:r>
            <a:r>
              <a:rPr lang="cs-CZ" sz="3200" dirty="0" smtClean="0"/>
              <a:t>espondentů z řad české internetové veřejnosti uvedlo, že nezávislé hodnocení je pro ně důležité při rozhodování, koho podpoří.</a:t>
            </a:r>
            <a:endParaRPr lang="cs-CZ" sz="32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3" t="19540" r="24840" b="20000"/>
          <a:stretch/>
        </p:blipFill>
        <p:spPr>
          <a:xfrm>
            <a:off x="540941" y="2049516"/>
            <a:ext cx="3526561" cy="349994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315310" y="6337738"/>
            <a:ext cx="8339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/>
              <a:t>Zdroj: Průzkum agentury ADISON zpracovaný pro AVPO ČR 2017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19658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8161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PŘÍNOSY ZNAČKY SPOLEHLIVOSTI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5"/>
            <a:ext cx="1043414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dirty="0" smtClean="0"/>
              <a:t>Držitelé značky získali v roce 2017 ze soukromých zdrojů celkem: </a:t>
            </a:r>
            <a:r>
              <a:rPr lang="cs-CZ" sz="4000" b="1" u="sng" dirty="0" smtClean="0"/>
              <a:t>175 873 828 Kč</a:t>
            </a:r>
          </a:p>
          <a:p>
            <a:pPr marL="0" indent="0">
              <a:buNone/>
            </a:pPr>
            <a:endParaRPr lang="cs-CZ" sz="3200" dirty="0" smtClean="0"/>
          </a:p>
          <a:p>
            <a:pPr marL="0" indent="0">
              <a:buNone/>
            </a:pPr>
            <a:r>
              <a:rPr lang="cs-CZ" sz="3200" dirty="0" smtClean="0"/>
              <a:t>Nárůst oproti roku 2016 činil: </a:t>
            </a:r>
          </a:p>
          <a:p>
            <a:pPr marL="0" indent="0">
              <a:buNone/>
            </a:pPr>
            <a:r>
              <a:rPr lang="cs-CZ" sz="4000" b="1" u="sng" dirty="0" smtClean="0"/>
              <a:t>16 343 823 Kč</a:t>
            </a:r>
          </a:p>
          <a:p>
            <a:pPr marL="0" indent="0">
              <a:buNone/>
            </a:pPr>
            <a:r>
              <a:rPr lang="cs-CZ" sz="3200" dirty="0" smtClean="0"/>
              <a:t>				     Vyjádřeno v procentech:        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9333184" y="4001295"/>
            <a:ext cx="1939159" cy="187297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577549" y="4506896"/>
            <a:ext cx="145042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000" b="1" dirty="0" smtClean="0"/>
              <a:t>15 %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17771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18161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PŘÍNOSY ZNAČKY SPOLEHLIVOSTI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75138" y="1778329"/>
            <a:ext cx="1043414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75138" y="1655379"/>
            <a:ext cx="104341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Síla značky je v jejích držitelích.</a:t>
            </a:r>
          </a:p>
          <a:p>
            <a:endParaRPr lang="cs-CZ" sz="3200" dirty="0"/>
          </a:p>
          <a:p>
            <a:endParaRPr lang="cs-CZ" sz="3200" dirty="0" smtClean="0"/>
          </a:p>
          <a:p>
            <a:endParaRPr lang="cs-CZ" sz="3200" dirty="0"/>
          </a:p>
          <a:p>
            <a:endParaRPr lang="cs-CZ" sz="3200" dirty="0" smtClean="0"/>
          </a:p>
          <a:p>
            <a:endParaRPr lang="cs-CZ" sz="3200" dirty="0"/>
          </a:p>
          <a:p>
            <a:endParaRPr lang="cs-CZ" sz="3200" dirty="0" smtClean="0"/>
          </a:p>
          <a:p>
            <a:endParaRPr lang="cs-CZ" sz="3200" dirty="0" smtClean="0"/>
          </a:p>
          <a:p>
            <a:endParaRPr lang="cs-CZ" sz="3200" dirty="0"/>
          </a:p>
          <a:p>
            <a:pPr algn="r"/>
            <a:r>
              <a:rPr lang="cs-CZ" sz="3200" dirty="0" smtClean="0"/>
              <a:t>Největší přínosy má pro toho, kdo s ní nejvíce pracuje.</a:t>
            </a:r>
            <a:endParaRPr lang="cs-CZ" sz="3200" dirty="0"/>
          </a:p>
        </p:txBody>
      </p:sp>
      <p:pic>
        <p:nvPicPr>
          <p:cNvPr id="2050" name="Picture 2" descr="Image result for chai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" t="634"/>
          <a:stretch/>
        </p:blipFill>
        <p:spPr bwMode="auto">
          <a:xfrm>
            <a:off x="1876097" y="2528778"/>
            <a:ext cx="7914289" cy="29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9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252" y="-17443"/>
            <a:ext cx="9072748" cy="6875443"/>
          </a:xfrm>
        </p:spPr>
      </p:pic>
      <p:sp>
        <p:nvSpPr>
          <p:cNvPr id="5" name="TextovéPole 4"/>
          <p:cNvSpPr txBox="1"/>
          <p:nvPr/>
        </p:nvSpPr>
        <p:spPr>
          <a:xfrm>
            <a:off x="1" y="0"/>
            <a:ext cx="3119252" cy="661719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cs-CZ" sz="6600" b="1" dirty="0" smtClean="0"/>
          </a:p>
          <a:p>
            <a:pPr algn="ctr"/>
            <a:r>
              <a:rPr lang="cs-CZ" sz="6600" b="1" dirty="0" smtClean="0"/>
              <a:t>MAKE</a:t>
            </a:r>
          </a:p>
          <a:p>
            <a:pPr algn="ctr"/>
            <a:r>
              <a:rPr lang="cs-CZ" sz="6600" b="1" dirty="0" smtClean="0"/>
              <a:t>IT</a:t>
            </a:r>
          </a:p>
          <a:p>
            <a:pPr algn="ctr"/>
            <a:r>
              <a:rPr lang="cs-CZ" sz="6600" b="1" dirty="0" smtClean="0"/>
              <a:t>RAIN</a:t>
            </a:r>
          </a:p>
          <a:p>
            <a:pPr algn="ctr"/>
            <a:r>
              <a:rPr lang="cs-CZ" sz="6600" b="1" dirty="0" smtClean="0"/>
              <a:t>!!!</a:t>
            </a:r>
          </a:p>
          <a:p>
            <a:pPr algn="ctr"/>
            <a:endParaRPr lang="cs-CZ" sz="6600" b="1" dirty="0" smtClean="0"/>
          </a:p>
          <a:p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157642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	NEZISKOVÝ SEKTOR BOJUJE O SVOJI POVĚST</a:t>
            </a:r>
            <a:endParaRPr lang="cs-CZ" sz="40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66898" y="1623847"/>
            <a:ext cx="10486901" cy="44444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Průzkumy ukazují, že velká část veřejnosti nemá k neziskovkám důvěru.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165" y="2297245"/>
            <a:ext cx="3742494" cy="373642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13" y="2297245"/>
            <a:ext cx="3730252" cy="3736428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103501" y="6033783"/>
            <a:ext cx="376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/>
              <a:t>CVVM, březen 2018, široká veřejnost.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7346732" y="6033673"/>
            <a:ext cx="356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err="1" smtClean="0"/>
              <a:t>Adison</a:t>
            </a:r>
            <a:r>
              <a:rPr lang="cs-CZ" i="1" dirty="0" smtClean="0"/>
              <a:t> 2017, Internetová veřejnost.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166310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5084DF35EAB340B32143EF530E9A08" ma:contentTypeVersion="6" ma:contentTypeDescription="Vytvoří nový dokument" ma:contentTypeScope="" ma:versionID="40d3642786496c2e4577017c7254a410">
  <xsd:schema xmlns:xsd="http://www.w3.org/2001/XMLSchema" xmlns:xs="http://www.w3.org/2001/XMLSchema" xmlns:p="http://schemas.microsoft.com/office/2006/metadata/properties" xmlns:ns2="8003dcaf-a3d8-4807-aa77-10163fd4b245" targetNamespace="http://schemas.microsoft.com/office/2006/metadata/properties" ma:root="true" ma:fieldsID="6f62bb5a73ecdd357debcb5e8c704742" ns2:_="">
    <xsd:import namespace="8003dcaf-a3d8-4807-aa77-10163fd4b24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03dcaf-a3d8-4807-aa77-10163fd4b2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0709DF-4C85-479C-886A-2F2AA96925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03dcaf-a3d8-4807-aa77-10163fd4b2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019CD4-CC95-4C2F-ADAF-A293E07B75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281E9D-0407-41DD-8A29-18CEAE40EE59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8003dcaf-a3d8-4807-aa77-10163fd4b24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3290</TotalTime>
  <Words>363</Words>
  <Application>Microsoft Office PowerPoint</Application>
  <PresentationFormat>Širokoúhlá obrazovka</PresentationFormat>
  <Paragraphs>118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Motiv Office</vt:lpstr>
      <vt:lpstr>ZNAČKA SPOLEHLIVOSTI  Nástroj pro rozvoj neziskových organizací a podporu dárcovství</vt:lpstr>
      <vt:lpstr> CO JE ZNAČKA SPOLEHLIVOSTI?</vt:lpstr>
      <vt:lpstr> POPTÁVKA DÁRCŮ</vt:lpstr>
      <vt:lpstr>AKTUÁLNÍ INORMACE O ZNAČCE SPOLEHLIVOSTI</vt:lpstr>
      <vt:lpstr> POPTÁVKA DÁRCŮ</vt:lpstr>
      <vt:lpstr> PŘÍNOSY ZNAČKY SPOLEHLIVOSTI</vt:lpstr>
      <vt:lpstr> PŘÍNOSY ZNAČKY SPOLEHLIVOSTI</vt:lpstr>
      <vt:lpstr>Prezentace aplikace PowerPoint</vt:lpstr>
      <vt:lpstr> NEZISKOVÝ SEKTOR BOJUJE O SVOJI POVĚST</vt:lpstr>
      <vt:lpstr> KRITIZOVÁNÍ NEZISKOVEK JE V MÓDĚ </vt:lpstr>
      <vt:lpstr>HÁJÍME DOBROU POVĚST A ZÁJMY DRŽITELŮ ZNAČKY</vt:lpstr>
      <vt:lpstr> … ZAJIŠŤUJEME JIM PROSTOR V MÉDIÍCH</vt:lpstr>
      <vt:lpstr> … DÁVÁME JIM DO RUKOU ARGUMENTY</vt:lpstr>
      <vt:lpstr> NEJDE JEN O ZNAČKU SAMOTNOU</vt:lpstr>
      <vt:lpstr> DRŽITELÉ ZNAČKY SPOLEHLIVOSTI JSOU ÚSPĚŠNÍ</vt:lpstr>
      <vt:lpstr> NEJSME NA TO SAMI</vt:lpstr>
      <vt:lpstr>Prezentace aplikace PowerPoint</vt:lpstr>
      <vt:lpstr>Prezentace aplikace PowerPoint</vt:lpstr>
      <vt:lpstr>DĚKUJI ZA POZORNOST!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 ZASEDÁNÍ RADY PRO HODNOCENÍ SPOLEHLIVOSTI</dc:title>
  <dc:creator>Aleš Mrázek</dc:creator>
  <cp:lastModifiedBy>Aleš Mrázek</cp:lastModifiedBy>
  <cp:revision>66</cp:revision>
  <dcterms:created xsi:type="dcterms:W3CDTF">2018-11-12T08:44:40Z</dcterms:created>
  <dcterms:modified xsi:type="dcterms:W3CDTF">2018-11-28T13:17:55Z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0x0101005B5084DF35EAB340B32143EF530E9A08</vt:lpwstr>
  </property>
</Properties>
</file>