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672" r:id="rId5"/>
  </p:sldMasterIdLst>
  <p:notesMasterIdLst>
    <p:notesMasterId r:id="rId11"/>
  </p:notesMasterIdLst>
  <p:handoutMasterIdLst>
    <p:handoutMasterId r:id="rId12"/>
  </p:handoutMasterIdLst>
  <p:sldIdLst>
    <p:sldId id="264" r:id="rId6"/>
    <p:sldId id="294" r:id="rId7"/>
    <p:sldId id="303" r:id="rId8"/>
    <p:sldId id="304" r:id="rId9"/>
    <p:sldId id="302" r:id="rId10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03C0"/>
    <a:srgbClr val="FC30DF"/>
    <a:srgbClr val="000000"/>
    <a:srgbClr val="2CFC10"/>
    <a:srgbClr val="1DDF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229" autoAdjust="0"/>
  </p:normalViewPr>
  <p:slideViewPr>
    <p:cSldViewPr>
      <p:cViewPr varScale="1">
        <p:scale>
          <a:sx n="63" d="100"/>
          <a:sy n="63" d="100"/>
        </p:scale>
        <p:origin x="159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E3DCB-E8C2-44D5-9CA5-37B5091DA8B3}" type="datetimeFigureOut">
              <a:rPr lang="cs-CZ" smtClean="0"/>
              <a:t>29. 11. 2018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7DDBC-AD8E-4FFD-933F-1A8893BAB1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79682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1944F7-9D6C-49BA-ABED-4077FC678CC6}" type="datetimeFigureOut">
              <a:rPr lang="cs-CZ" smtClean="0"/>
              <a:t>29. 11. 2018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9716BB-E283-47CA-89A1-BCCAA7DC6B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8578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>
                <a:solidFill>
                  <a:prstClr val="black"/>
                </a:solidFill>
              </a:rPr>
              <a:pPr/>
              <a:t>1</a:t>
            </a:fld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6" name="Zástupný symbol pro datum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dirty="0">
                <a:solidFill>
                  <a:prstClr val="black"/>
                </a:solidFill>
              </a:rPr>
              <a:t>28.5.2015</a:t>
            </a:r>
          </a:p>
        </p:txBody>
      </p:sp>
    </p:spTree>
    <p:extLst>
      <p:ext uri="{BB962C8B-B14F-4D97-AF65-F5344CB8AC3E}">
        <p14:creationId xmlns:p14="http://schemas.microsoft.com/office/powerpoint/2010/main" val="1354962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>
                <a:solidFill>
                  <a:prstClr val="black"/>
                </a:solidFill>
              </a:rPr>
              <a:pPr/>
              <a:t>2</a:t>
            </a:fld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6" name="Zástupný symbol pro datum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dirty="0">
                <a:solidFill>
                  <a:prstClr val="black"/>
                </a:solidFill>
              </a:rPr>
              <a:t>28.5.2015</a:t>
            </a:r>
          </a:p>
        </p:txBody>
      </p:sp>
    </p:spTree>
    <p:extLst>
      <p:ext uri="{BB962C8B-B14F-4D97-AF65-F5344CB8AC3E}">
        <p14:creationId xmlns:p14="http://schemas.microsoft.com/office/powerpoint/2010/main" val="1425472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>
                <a:solidFill>
                  <a:prstClr val="black"/>
                </a:solidFill>
              </a:rPr>
              <a:pPr/>
              <a:t>3</a:t>
            </a:fld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6" name="Zástupný symbol pro datum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dirty="0">
                <a:solidFill>
                  <a:prstClr val="black"/>
                </a:solidFill>
              </a:rPr>
              <a:t>28.5.2015</a:t>
            </a:r>
          </a:p>
        </p:txBody>
      </p:sp>
    </p:spTree>
    <p:extLst>
      <p:ext uri="{BB962C8B-B14F-4D97-AF65-F5344CB8AC3E}">
        <p14:creationId xmlns:p14="http://schemas.microsoft.com/office/powerpoint/2010/main" val="1425472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>
                <a:solidFill>
                  <a:prstClr val="black"/>
                </a:solidFill>
              </a:rPr>
              <a:pPr/>
              <a:t>4</a:t>
            </a:fld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6" name="Zástupný symbol pro datum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cs-CZ" dirty="0">
                <a:solidFill>
                  <a:prstClr val="black"/>
                </a:solidFill>
              </a:rPr>
              <a:t>28.5.2015</a:t>
            </a:r>
          </a:p>
        </p:txBody>
      </p:sp>
    </p:spTree>
    <p:extLst>
      <p:ext uri="{BB962C8B-B14F-4D97-AF65-F5344CB8AC3E}">
        <p14:creationId xmlns:p14="http://schemas.microsoft.com/office/powerpoint/2010/main" val="1425472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31FA-E905-4016-9D4B-970DF0C7EE08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8273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5F5F5"/>
              </a:solidFill>
            </a:endParaRPr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1224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511299" y="40896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/>
              <a:t>Kliknutím vložíte jméno</a:t>
            </a:r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14" hasCustomPrompt="1"/>
          </p:nvPr>
        </p:nvSpPr>
        <p:spPr>
          <a:xfrm>
            <a:off x="1512000" y="48852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/>
              <a:t>Kliknutím vložíte datum a místo</a:t>
            </a:r>
          </a:p>
        </p:txBody>
      </p:sp>
      <p:sp>
        <p:nvSpPr>
          <p:cNvPr id="5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4" name="Zástupný symbol pro obrázek 4"/>
          <p:cNvSpPr>
            <a:spLocks noGrp="1" noChangeAspect="1"/>
          </p:cNvSpPr>
          <p:nvPr>
            <p:ph type="pic" sz="quarter" idx="16"/>
          </p:nvPr>
        </p:nvSpPr>
        <p:spPr>
          <a:xfrm>
            <a:off x="846000" y="40896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6" name="Zástupný symbol pro obrázek 4"/>
          <p:cNvSpPr>
            <a:spLocks noGrp="1" noChangeAspect="1"/>
          </p:cNvSpPr>
          <p:nvPr>
            <p:ph type="pic" sz="quarter" idx="17"/>
          </p:nvPr>
        </p:nvSpPr>
        <p:spPr>
          <a:xfrm>
            <a:off x="846000" y="48852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20" name="Obdélník 19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5F5F5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8" name="Přímá spojnice 17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8503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2412000"/>
            <a:ext cx="8064000" cy="3744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3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8" name="Zástupný symbol pro text 5"/>
          <p:cNvSpPr>
            <a:spLocks noGrp="1"/>
          </p:cNvSpPr>
          <p:nvPr>
            <p:ph type="body" sz="quarter" idx="14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13883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5F5F5"/>
              </a:solidFill>
            </a:endParaRPr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1224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511299" y="40896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/>
              <a:t>Kliknutím vložíte jméno</a:t>
            </a:r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14" hasCustomPrompt="1"/>
          </p:nvPr>
        </p:nvSpPr>
        <p:spPr>
          <a:xfrm>
            <a:off x="1512000" y="48852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/>
              <a:t>Kliknutím vložíte datum a místo</a:t>
            </a:r>
          </a:p>
        </p:txBody>
      </p:sp>
      <p:sp>
        <p:nvSpPr>
          <p:cNvPr id="5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4" name="Zástupný symbol pro obrázek 4"/>
          <p:cNvSpPr>
            <a:spLocks noGrp="1" noChangeAspect="1"/>
          </p:cNvSpPr>
          <p:nvPr>
            <p:ph type="pic" sz="quarter" idx="16"/>
          </p:nvPr>
        </p:nvSpPr>
        <p:spPr>
          <a:xfrm>
            <a:off x="846000" y="40896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6" name="Zástupný symbol pro obrázek 4"/>
          <p:cNvSpPr>
            <a:spLocks noGrp="1" noChangeAspect="1"/>
          </p:cNvSpPr>
          <p:nvPr>
            <p:ph type="pic" sz="quarter" idx="17"/>
          </p:nvPr>
        </p:nvSpPr>
        <p:spPr>
          <a:xfrm>
            <a:off x="846000" y="48852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20" name="Obdélník 19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5F5F5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8" name="Přímá spojnice 17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2174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079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44000" y="1800000"/>
            <a:ext cx="3960000" cy="4320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789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4032000"/>
            <a:ext cx="8064000" cy="2088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7663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2412000"/>
            <a:ext cx="8064000" cy="3744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1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2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6013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0" y="0"/>
            <a:ext cx="9144000" cy="67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5F5F5"/>
              </a:solidFill>
            </a:endParaRPr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3240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9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7" name="Obdélník 6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5F5F5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2" name="Přímá spojnice 11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2248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3896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7" name="Zástupný symbol pro obsah 2"/>
          <p:cNvSpPr>
            <a:spLocks noGrp="1"/>
          </p:cNvSpPr>
          <p:nvPr>
            <p:ph idx="13"/>
          </p:nvPr>
        </p:nvSpPr>
        <p:spPr>
          <a:xfrm>
            <a:off x="4644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08059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8" name="Zástupný symbol pro obsah 2"/>
          <p:cNvSpPr>
            <a:spLocks noGrp="1"/>
          </p:cNvSpPr>
          <p:nvPr>
            <p:ph idx="13"/>
          </p:nvPr>
        </p:nvSpPr>
        <p:spPr>
          <a:xfrm>
            <a:off x="540000" y="4032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1688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4332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2412000"/>
            <a:ext cx="8064000" cy="3744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3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8" name="Zástupný symbol pro text 5"/>
          <p:cNvSpPr>
            <a:spLocks noGrp="1"/>
          </p:cNvSpPr>
          <p:nvPr>
            <p:ph type="body" sz="quarter" idx="14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123019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44000" y="1800000"/>
            <a:ext cx="3960000" cy="4320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087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4032000"/>
            <a:ext cx="8064000" cy="2088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725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2412000"/>
            <a:ext cx="8064000" cy="3744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1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2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964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0" y="0"/>
            <a:ext cx="9144000" cy="67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5F5F5"/>
              </a:solidFill>
            </a:endParaRPr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3240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9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7" name="Obdélník 6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5F5F5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2" name="Přímá spojnice 11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4752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206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7" name="Zástupný symbol pro obsah 2"/>
          <p:cNvSpPr>
            <a:spLocks noGrp="1"/>
          </p:cNvSpPr>
          <p:nvPr>
            <p:ph idx="13"/>
          </p:nvPr>
        </p:nvSpPr>
        <p:spPr>
          <a:xfrm>
            <a:off x="4644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299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8" name="Zástupný symbol pro obsah 2"/>
          <p:cNvSpPr>
            <a:spLocks noGrp="1"/>
          </p:cNvSpPr>
          <p:nvPr>
            <p:ph idx="13"/>
          </p:nvPr>
        </p:nvSpPr>
        <p:spPr>
          <a:xfrm>
            <a:off x="540000" y="4032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3926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/>
          <p:nvPr/>
        </p:nvSpPr>
        <p:spPr>
          <a:xfrm>
            <a:off x="0" y="1080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AFDDFA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44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5F5F5"/>
              </a:solidFill>
            </a:endParaRPr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60000" y="0"/>
            <a:ext cx="8424000" cy="1080000"/>
          </a:xfrm>
          <a:prstGeom prst="rect">
            <a:avLst/>
          </a:prstGeom>
        </p:spPr>
        <p:txBody>
          <a:bodyPr vert="horz" lIns="36000" tIns="0" rIns="36000" bIns="0" rtlCol="0" anchor="ctr" anchorCtr="0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0000" y="1800000"/>
            <a:ext cx="80640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40000" y="6516000"/>
            <a:ext cx="1116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692000" y="6516000"/>
            <a:ext cx="691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40000" y="6516000"/>
            <a:ext cx="468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50" b="1">
                <a:solidFill>
                  <a:schemeClr val="tx1"/>
                </a:solidFill>
              </a:defRPr>
            </a:lvl1pPr>
          </a:lstStyle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0" y="6732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736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32000" indent="-432000" algn="l" defTabSz="914400" rtl="0" eaLnBrk="1" latinLnBrk="0" hangingPunct="1">
        <a:lnSpc>
          <a:spcPts val="2880"/>
        </a:lnSpc>
        <a:spcBef>
          <a:spcPts val="600"/>
        </a:spcBef>
        <a:spcAft>
          <a:spcPts val="600"/>
        </a:spcAft>
        <a:buClr>
          <a:schemeClr val="accent2"/>
        </a:buClr>
        <a:buSzPct val="100000"/>
        <a:buFont typeface="Wingdings" panose="05000000000000000000" pitchFamily="2" charset="2"/>
        <a:buChar char=""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66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8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70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lang="cs-CZ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422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/>
          <p:nvPr/>
        </p:nvSpPr>
        <p:spPr>
          <a:xfrm>
            <a:off x="0" y="1080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AFDDFA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44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5F5F5"/>
              </a:solidFill>
            </a:endParaRPr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60000" y="0"/>
            <a:ext cx="8424000" cy="1080000"/>
          </a:xfrm>
          <a:prstGeom prst="rect">
            <a:avLst/>
          </a:prstGeom>
        </p:spPr>
        <p:txBody>
          <a:bodyPr vert="horz" lIns="36000" tIns="0" rIns="36000" bIns="0" rtlCol="0" anchor="ctr" anchorCtr="0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0000" y="1800000"/>
            <a:ext cx="80640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40000" y="6516000"/>
            <a:ext cx="1116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692000" y="6516000"/>
            <a:ext cx="691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40000" y="6516000"/>
            <a:ext cx="468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50" b="1">
                <a:solidFill>
                  <a:schemeClr val="tx1"/>
                </a:solidFill>
              </a:defRPr>
            </a:lvl1pPr>
          </a:lstStyle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‹#›</a:t>
            </a:fld>
            <a:endParaRPr lang="cs-CZ" dirty="0">
              <a:solidFill>
                <a:srgbClr val="084A8B"/>
              </a:solidFill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0" y="6732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32000" indent="-432000" algn="l" defTabSz="914400" rtl="0" eaLnBrk="1" latinLnBrk="0" hangingPunct="1">
        <a:lnSpc>
          <a:spcPts val="2880"/>
        </a:lnSpc>
        <a:spcBef>
          <a:spcPts val="600"/>
        </a:spcBef>
        <a:spcAft>
          <a:spcPts val="600"/>
        </a:spcAft>
        <a:buClr>
          <a:schemeClr val="accent2"/>
        </a:buClr>
        <a:buSzPct val="100000"/>
        <a:buFont typeface="Wingdings" panose="05000000000000000000" pitchFamily="2" charset="2"/>
        <a:buChar char=""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66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8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70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lang="cs-CZ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422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marketa.pechouckova@mpsv.cz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Neziskový sektor 2019</a:t>
            </a:r>
            <a:br>
              <a:rPr lang="cs-CZ" dirty="0"/>
            </a:br>
            <a:r>
              <a:rPr lang="cs-CZ" sz="3200" dirty="0"/>
              <a:t>Sociální inovace OPZ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cs-CZ" dirty="0"/>
              <a:t>29. listopadu 2018</a:t>
            </a:r>
          </a:p>
        </p:txBody>
      </p:sp>
      <p:pic>
        <p:nvPicPr>
          <p:cNvPr id="14" name="Zástupný symbol pro obrázek 13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36473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Sociální inovace v PO3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340768"/>
            <a:ext cx="8352928" cy="5040560"/>
          </a:xfrm>
          <a:noFill/>
        </p:spPr>
        <p:txBody>
          <a:bodyPr/>
          <a:lstStyle/>
          <a:p>
            <a:pPr marL="0" indent="0" algn="ctr">
              <a:lnSpc>
                <a:spcPts val="2400"/>
              </a:lnSpc>
              <a:spcAft>
                <a:spcPts val="0"/>
              </a:spcAft>
              <a:buNone/>
            </a:pPr>
            <a:r>
              <a:rPr lang="cs-CZ" sz="2000" dirty="0"/>
              <a:t>C</a:t>
            </a:r>
            <a:r>
              <a:rPr lang="cs-CZ" sz="2000" dirty="0">
                <a:solidFill>
                  <a:srgbClr val="FF33CC"/>
                </a:solidFill>
              </a:rPr>
              <a:t>h</a:t>
            </a:r>
            <a:r>
              <a:rPr lang="cs-CZ" sz="2000" dirty="0"/>
              <a:t>ceme (veřejné) slu</a:t>
            </a:r>
            <a:r>
              <a:rPr lang="cs-CZ" sz="2000" dirty="0">
                <a:solidFill>
                  <a:srgbClr val="00B0F0"/>
                </a:solidFill>
              </a:rPr>
              <a:t>ž</a:t>
            </a:r>
            <a:r>
              <a:rPr lang="cs-CZ" sz="2000" dirty="0"/>
              <a:t>by a veřejnou správu, na kterou by byli lidé pyšní, která by poskytovala kvalitní skvělé služby za rozumný roz</a:t>
            </a:r>
            <a:r>
              <a:rPr lang="cs-CZ" sz="2000" dirty="0">
                <a:solidFill>
                  <a:srgbClr val="66FF33"/>
                </a:solidFill>
              </a:rPr>
              <a:t>p</a:t>
            </a:r>
            <a:r>
              <a:rPr lang="cs-CZ" sz="2000" dirty="0"/>
              <a:t>očet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endParaRPr lang="cs-CZ" sz="2000" dirty="0"/>
          </a:p>
          <a:p>
            <a:pPr marL="0" indent="0" algn="ctr">
              <a:lnSpc>
                <a:spcPts val="2400"/>
              </a:lnSpc>
              <a:spcAft>
                <a:spcPts val="0"/>
              </a:spcAft>
              <a:buNone/>
            </a:pPr>
            <a:r>
              <a:rPr lang="cs-CZ" sz="2000" b="1" dirty="0"/>
              <a:t>Podporujeme ře</a:t>
            </a:r>
            <a:r>
              <a:rPr lang="cs-CZ" sz="2000" dirty="0">
                <a:solidFill>
                  <a:srgbClr val="00B0F0"/>
                </a:solidFill>
              </a:rPr>
              <a:t>š</a:t>
            </a:r>
            <a:r>
              <a:rPr lang="cs-CZ" sz="2000" b="1" dirty="0"/>
              <a:t>ení, která mají potenciál zlepšit situaci cílové skupiny, jsou levnější než dostupné altern</a:t>
            </a:r>
            <a:r>
              <a:rPr lang="cs-CZ" sz="2000" b="1" dirty="0">
                <a:solidFill>
                  <a:srgbClr val="FC30DF"/>
                </a:solidFill>
              </a:rPr>
              <a:t>a</a:t>
            </a:r>
            <a:r>
              <a:rPr lang="cs-CZ" sz="2000" b="1" dirty="0"/>
              <a:t>tivy a jsou postavené na přesvědčivých teoretických základech </a:t>
            </a:r>
          </a:p>
          <a:p>
            <a:pPr marL="0" indent="0">
              <a:lnSpc>
                <a:spcPts val="24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cs-CZ" sz="2000" dirty="0"/>
              <a:t>	</a:t>
            </a:r>
          </a:p>
          <a:p>
            <a:pPr marL="0" indent="0">
              <a:lnSpc>
                <a:spcPts val="24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lang="cs-CZ" sz="2000" dirty="0"/>
          </a:p>
          <a:p>
            <a:pPr marL="0" indent="0" algn="ctr">
              <a:lnSpc>
                <a:spcPts val="2400"/>
              </a:lnSpc>
              <a:spcAft>
                <a:spcPts val="0"/>
              </a:spcAft>
              <a:buNone/>
            </a:pPr>
            <a:r>
              <a:rPr lang="cs-CZ" sz="2000" b="1" dirty="0">
                <a:solidFill>
                  <a:srgbClr val="00B0F0"/>
                </a:solidFill>
              </a:rPr>
              <a:t>NNO by měly znát: </a:t>
            </a:r>
            <a:r>
              <a:rPr lang="cs-CZ" sz="2000" b="1" dirty="0">
                <a:solidFill>
                  <a:srgbClr val="DF03C0"/>
                </a:solidFill>
              </a:rPr>
              <a:t>problém (který chtějí řešit), jeho příčiny, motivaci cílové skupiny, alternativy svého řešení, klíčové </a:t>
            </a:r>
            <a:r>
              <a:rPr lang="cs-CZ" sz="2000" b="1" dirty="0" err="1">
                <a:solidFill>
                  <a:srgbClr val="DF03C0"/>
                </a:solidFill>
              </a:rPr>
              <a:t>stakeholdery</a:t>
            </a:r>
            <a:r>
              <a:rPr lang="cs-CZ" sz="2000" b="1" dirty="0">
                <a:solidFill>
                  <a:srgbClr val="DF03C0"/>
                </a:solidFill>
              </a:rPr>
              <a:t> a mít promyšlenou teorii změny</a:t>
            </a:r>
          </a:p>
          <a:p>
            <a:pPr>
              <a:lnSpc>
                <a:spcPts val="2400"/>
              </a:lnSpc>
            </a:pPr>
            <a:endParaRPr lang="cs-CZ" sz="2000" dirty="0"/>
          </a:p>
          <a:p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2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654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NNO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340768"/>
            <a:ext cx="8352928" cy="5040560"/>
          </a:xfrm>
          <a:noFill/>
        </p:spPr>
        <p:txBody>
          <a:bodyPr/>
          <a:lstStyle/>
          <a:p>
            <a:pPr marL="0" indent="0">
              <a:lnSpc>
                <a:spcPts val="2400"/>
              </a:lnSpc>
              <a:buNone/>
            </a:pPr>
            <a:r>
              <a:rPr lang="cs-CZ" sz="2000" dirty="0"/>
              <a:t>	neustále se u</a:t>
            </a:r>
            <a:r>
              <a:rPr lang="cs-CZ" sz="2000" dirty="0">
                <a:solidFill>
                  <a:srgbClr val="FC30DF"/>
                </a:solidFill>
              </a:rPr>
              <a:t>č</a:t>
            </a:r>
            <a:r>
              <a:rPr lang="cs-CZ" sz="2000" dirty="0"/>
              <a:t>it 		  neust</a:t>
            </a:r>
            <a:r>
              <a:rPr lang="cs-CZ" sz="2000" dirty="0">
                <a:solidFill>
                  <a:srgbClr val="00B0F0"/>
                </a:solidFill>
              </a:rPr>
              <a:t>á</a:t>
            </a:r>
            <a:r>
              <a:rPr lang="cs-CZ" sz="2000" dirty="0"/>
              <a:t>le se zlepšovat</a:t>
            </a:r>
          </a:p>
          <a:p>
            <a:pPr marL="0" indent="0" algn="ctr">
              <a:lnSpc>
                <a:spcPts val="2400"/>
              </a:lnSpc>
              <a:buNone/>
            </a:pPr>
            <a:endParaRPr lang="cs-CZ" sz="2000" dirty="0"/>
          </a:p>
          <a:p>
            <a:pPr marL="0" indent="0" algn="ctr">
              <a:lnSpc>
                <a:spcPts val="2400"/>
              </a:lnSpc>
              <a:buNone/>
            </a:pPr>
            <a:r>
              <a:rPr lang="cs-CZ" sz="2000" dirty="0"/>
              <a:t>kriticky zp</a:t>
            </a:r>
            <a:r>
              <a:rPr lang="cs-CZ" sz="2000" dirty="0">
                <a:solidFill>
                  <a:srgbClr val="2CFC10"/>
                </a:solidFill>
              </a:rPr>
              <a:t>o</a:t>
            </a:r>
            <a:r>
              <a:rPr lang="cs-CZ" sz="2000" dirty="0"/>
              <a:t>chybňovat, zda to, co děláte, zlepšuje </a:t>
            </a:r>
            <a:r>
              <a:rPr lang="cs-CZ" sz="2000" dirty="0">
                <a:solidFill>
                  <a:srgbClr val="FC30DF"/>
                </a:solidFill>
              </a:rPr>
              <a:t>ž</a:t>
            </a:r>
            <a:r>
              <a:rPr lang="cs-CZ" sz="2000" dirty="0"/>
              <a:t>ivot cílové skupiny</a:t>
            </a:r>
          </a:p>
          <a:p>
            <a:pPr marL="0" indent="0" algn="ctr">
              <a:lnSpc>
                <a:spcPts val="2400"/>
              </a:lnSpc>
              <a:buNone/>
            </a:pPr>
            <a:r>
              <a:rPr lang="cs-CZ" sz="2000" dirty="0"/>
              <a:t>věd</a:t>
            </a:r>
            <a:r>
              <a:rPr lang="cs-CZ" sz="2000" dirty="0">
                <a:solidFill>
                  <a:srgbClr val="FC30DF"/>
                </a:solidFill>
              </a:rPr>
              <a:t>ě</a:t>
            </a:r>
            <a:r>
              <a:rPr lang="cs-CZ" sz="2000" dirty="0"/>
              <a:t>t, zda to, co děláte, opravdu fungu</a:t>
            </a:r>
            <a:r>
              <a:rPr lang="cs-CZ" sz="2000" dirty="0">
                <a:solidFill>
                  <a:srgbClr val="00B0F0"/>
                </a:solidFill>
              </a:rPr>
              <a:t>j</a:t>
            </a:r>
            <a:r>
              <a:rPr lang="cs-CZ" sz="2000" dirty="0"/>
              <a:t>e</a:t>
            </a:r>
          </a:p>
          <a:p>
            <a:pPr marL="0" indent="0" algn="ctr">
              <a:lnSpc>
                <a:spcPts val="2400"/>
              </a:lnSpc>
              <a:buNone/>
            </a:pPr>
            <a:r>
              <a:rPr lang="cs-CZ" sz="2000" dirty="0"/>
              <a:t>um</a:t>
            </a:r>
            <a:r>
              <a:rPr lang="cs-CZ" sz="2000" dirty="0">
                <a:solidFill>
                  <a:srgbClr val="00B0F0"/>
                </a:solidFill>
              </a:rPr>
              <a:t>ě</a:t>
            </a:r>
            <a:r>
              <a:rPr lang="cs-CZ" sz="2000" dirty="0"/>
              <a:t>t poznat, že to, co dělám nef</a:t>
            </a:r>
            <a:r>
              <a:rPr lang="cs-CZ" sz="2000" dirty="0">
                <a:solidFill>
                  <a:srgbClr val="2CFC10"/>
                </a:solidFill>
              </a:rPr>
              <a:t>u</a:t>
            </a:r>
            <a:r>
              <a:rPr lang="cs-CZ" sz="2000" dirty="0"/>
              <a:t>nguje a mít schopnost se změnit</a:t>
            </a:r>
          </a:p>
          <a:p>
            <a:pPr marL="0" indent="0" algn="ctr">
              <a:lnSpc>
                <a:spcPts val="2400"/>
              </a:lnSpc>
              <a:buNone/>
            </a:pPr>
            <a:endParaRPr lang="cs-CZ" sz="2000" dirty="0"/>
          </a:p>
          <a:p>
            <a:pPr marL="0" indent="0" algn="ctr">
              <a:lnSpc>
                <a:spcPts val="2400"/>
              </a:lnSpc>
              <a:buNone/>
            </a:pPr>
            <a:r>
              <a:rPr lang="cs-CZ" sz="2000" dirty="0">
                <a:solidFill>
                  <a:srgbClr val="00B0F0"/>
                </a:solidFill>
              </a:rPr>
              <a:t>Být orientovaní na výsledky/dopad</a:t>
            </a:r>
          </a:p>
          <a:p>
            <a:pPr marL="0" indent="0" algn="ctr">
              <a:buNone/>
            </a:pPr>
            <a:r>
              <a:rPr lang="cs-CZ" sz="2000" b="1" dirty="0">
                <a:solidFill>
                  <a:srgbClr val="FC30DF"/>
                </a:solidFill>
              </a:rPr>
              <a:t>Být učící se organizací</a:t>
            </a:r>
            <a:r>
              <a:rPr lang="cs-CZ" sz="2000" b="1" dirty="0"/>
              <a:t> </a:t>
            </a:r>
          </a:p>
          <a:p>
            <a:pPr marL="0" indent="0" algn="ctr">
              <a:buNone/>
            </a:pPr>
            <a:r>
              <a:rPr lang="cs-CZ" sz="2000" dirty="0">
                <a:solidFill>
                  <a:srgbClr val="1DDF03"/>
                </a:solidFill>
              </a:rPr>
              <a:t>Umět to komunikovat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3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624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Donoři / veřejnost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340768"/>
            <a:ext cx="8352928" cy="5040560"/>
          </a:xfrm>
          <a:noFill/>
        </p:spPr>
        <p:txBody>
          <a:bodyPr/>
          <a:lstStyle/>
          <a:p>
            <a:pPr marL="0" indent="0">
              <a:lnSpc>
                <a:spcPts val="2400"/>
              </a:lnSpc>
              <a:buNone/>
            </a:pPr>
            <a:r>
              <a:rPr lang="cs-CZ" sz="2000" dirty="0"/>
              <a:t>         </a:t>
            </a:r>
          </a:p>
          <a:p>
            <a:pPr marL="0" indent="0" algn="ctr">
              <a:lnSpc>
                <a:spcPts val="2400"/>
              </a:lnSpc>
              <a:buNone/>
            </a:pPr>
            <a:r>
              <a:rPr lang="cs-CZ" sz="2000" dirty="0"/>
              <a:t>NNO pak nedělají zbytečné / zbytné aktivity, které nevedou k cíli</a:t>
            </a:r>
          </a:p>
          <a:p>
            <a:pPr marL="0" indent="0" algn="ctr">
              <a:lnSpc>
                <a:spcPts val="2400"/>
              </a:lnSpc>
              <a:buNone/>
            </a:pPr>
            <a:endParaRPr lang="cs-CZ" sz="2000" dirty="0"/>
          </a:p>
          <a:p>
            <a:pPr marL="0" indent="0" algn="ctr">
              <a:lnSpc>
                <a:spcPts val="2400"/>
              </a:lnSpc>
              <a:buNone/>
            </a:pPr>
            <a:r>
              <a:rPr lang="cs-CZ" sz="2000" dirty="0"/>
              <a:t>Donoři i veřejnost budou vědět, že jejich peníze cílové skupině opravdu pomáhají </a:t>
            </a:r>
          </a:p>
          <a:p>
            <a:pPr marL="0" indent="0" algn="ctr">
              <a:lnSpc>
                <a:spcPts val="2400"/>
              </a:lnSpc>
              <a:buNone/>
            </a:pPr>
            <a:endParaRPr lang="cs-CZ" sz="2000" dirty="0"/>
          </a:p>
          <a:p>
            <a:pPr marL="0" indent="0" algn="ctr">
              <a:lnSpc>
                <a:spcPts val="2400"/>
              </a:lnSpc>
              <a:buNone/>
            </a:pPr>
            <a:r>
              <a:rPr lang="cs-CZ" sz="2000" i="1" dirty="0" err="1"/>
              <a:t>Podm</a:t>
            </a:r>
            <a:r>
              <a:rPr lang="cs-CZ" sz="2000" i="1" dirty="0"/>
              <a:t>: donoři tomu sami rozumějí (např. </a:t>
            </a:r>
            <a:r>
              <a:rPr lang="cs-CZ" sz="2000" i="1" dirty="0" err="1"/>
              <a:t>Impact</a:t>
            </a:r>
            <a:r>
              <a:rPr lang="cs-CZ" sz="2000" i="1" dirty="0"/>
              <a:t> </a:t>
            </a:r>
            <a:r>
              <a:rPr lang="cs-CZ" sz="2000" i="1" dirty="0" err="1"/>
              <a:t>Academy</a:t>
            </a:r>
            <a:r>
              <a:rPr lang="cs-CZ" sz="2000" i="1" dirty="0"/>
              <a:t>), veřejnost má důvěru (např. Značka spolehlivosti)</a:t>
            </a:r>
            <a:r>
              <a:rPr lang="cs-CZ" sz="2000" dirty="0"/>
              <a:t> </a:t>
            </a:r>
          </a:p>
          <a:p>
            <a:pPr marL="0" indent="0" algn="ctr">
              <a:lnSpc>
                <a:spcPts val="2400"/>
              </a:lnSpc>
              <a:buNone/>
            </a:pPr>
            <a:r>
              <a:rPr lang="cs-CZ" sz="2000" i="1" dirty="0"/>
              <a:t>Bylo by dobré, aby donoři pomáhali ještě více zlepšovat pozitivní obraz </a:t>
            </a:r>
            <a:r>
              <a:rPr lang="cs-CZ" sz="2000" i="1" dirty="0" err="1"/>
              <a:t>nezisku</a:t>
            </a:r>
            <a:endParaRPr lang="cs-CZ" sz="2000" i="1" dirty="0"/>
          </a:p>
          <a:p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>
                <a:solidFill>
                  <a:srgbClr val="084A8B"/>
                </a:solidFill>
              </a:rPr>
              <a:pPr/>
              <a:t>4</a:t>
            </a:fld>
            <a:endParaRPr lang="cs-CZ" dirty="0">
              <a:solidFill>
                <a:srgbClr val="084A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58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827584" y="1700808"/>
            <a:ext cx="7956416" cy="4149192"/>
          </a:xfrm>
        </p:spPr>
        <p:txBody>
          <a:bodyPr>
            <a:normAutofit/>
          </a:bodyPr>
          <a:lstStyle/>
          <a:p>
            <a:pPr lvl="0" algn="ctr" defTabSz="449263" fontAlgn="base">
              <a:spcBef>
                <a:spcPts val="500"/>
              </a:spcBef>
              <a:spcAft>
                <a:spcPct val="0"/>
              </a:spcAft>
            </a:pPr>
            <a:r>
              <a:rPr lang="cs-CZ" altLang="cs-CZ" sz="2400" dirty="0">
                <a:solidFill>
                  <a:srgbClr val="14407E"/>
                </a:solidFill>
              </a:rPr>
              <a:t>     Díky za pozornost a pokud budete mít nějaký dotaz ozvěte se</a:t>
            </a:r>
            <a:br>
              <a:rPr lang="cs-CZ" altLang="cs-CZ" sz="2400" dirty="0">
                <a:solidFill>
                  <a:srgbClr val="14407E"/>
                </a:solidFill>
              </a:rPr>
            </a:br>
            <a:br>
              <a:rPr lang="cs-CZ" altLang="cs-CZ" sz="2000" cap="none" dirty="0">
                <a:solidFill>
                  <a:srgbClr val="14407E"/>
                </a:solidFill>
              </a:rPr>
            </a:br>
            <a:r>
              <a:rPr lang="cs-CZ" altLang="cs-CZ" sz="2000" b="0" kern="1200" cap="none" dirty="0">
                <a:solidFill>
                  <a:srgbClr val="333399"/>
                </a:solidFill>
                <a:latin typeface="Arial" charset="0"/>
                <a:ea typeface="Microsoft YaHei" charset="-122"/>
                <a:cs typeface="+mn-cs"/>
                <a:hlinkClick r:id="rId3"/>
              </a:rPr>
              <a:t>marketa.pechouckova@mpsv.cz</a:t>
            </a:r>
            <a:br>
              <a:rPr lang="cs-CZ" altLang="cs-CZ" sz="2000" b="0" kern="1200" cap="none" dirty="0">
                <a:solidFill>
                  <a:srgbClr val="333399"/>
                </a:solidFill>
                <a:latin typeface="Arial" charset="0"/>
                <a:ea typeface="Microsoft YaHei" charset="-122"/>
                <a:cs typeface="+mn-cs"/>
              </a:rPr>
            </a:br>
            <a:br>
              <a:rPr lang="cs-CZ" altLang="cs-CZ" sz="2200" b="0" kern="1200" cap="none" dirty="0">
                <a:solidFill>
                  <a:srgbClr val="333399"/>
                </a:solidFill>
                <a:latin typeface="Arial" charset="0"/>
                <a:ea typeface="Microsoft YaHei" charset="-122"/>
                <a:cs typeface="+mn-cs"/>
              </a:rPr>
            </a:br>
            <a:br>
              <a:rPr lang="cs-CZ" altLang="cs-CZ" sz="2200" b="0" kern="1200" cap="none" dirty="0">
                <a:solidFill>
                  <a:srgbClr val="333399"/>
                </a:solidFill>
                <a:latin typeface="Arial" charset="0"/>
                <a:ea typeface="Microsoft YaHei" charset="-122"/>
                <a:cs typeface="+mn-cs"/>
              </a:rPr>
            </a:br>
            <a:br>
              <a:rPr lang="cs-CZ" altLang="cs-CZ" sz="2000" b="0" kern="1200" cap="none" dirty="0">
                <a:solidFill>
                  <a:srgbClr val="333399"/>
                </a:solidFill>
                <a:latin typeface="Arial" charset="0"/>
                <a:ea typeface="Microsoft YaHei" charset="-122"/>
                <a:cs typeface="+mn-cs"/>
              </a:rPr>
            </a:br>
            <a:br>
              <a:rPr lang="cs-CZ" altLang="cs-CZ" sz="2400" dirty="0">
                <a:solidFill>
                  <a:srgbClr val="14407E"/>
                </a:solidFill>
              </a:rPr>
            </a:br>
            <a:endParaRPr lang="cs-CZ" altLang="cs-CZ" sz="2400" dirty="0">
              <a:solidFill>
                <a:srgbClr val="14407E"/>
              </a:solidFill>
            </a:endParaRPr>
          </a:p>
        </p:txBody>
      </p:sp>
      <p:pic>
        <p:nvPicPr>
          <p:cNvPr id="2050" name="Picture 2" descr="C:\Users\petra.kottova\Desktop\příprava prezentace pro SI\obrázky\tvurciKVA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469881"/>
            <a:ext cx="4192215" cy="3059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234173"/>
      </p:ext>
    </p:extLst>
  </p:cSld>
  <p:clrMapOvr>
    <a:masterClrMapping/>
  </p:clrMapOvr>
</p:sld>
</file>

<file path=ppt/theme/theme1.xml><?xml version="1.0" encoding="utf-8"?>
<a:theme xmlns:a="http://schemas.openxmlformats.org/drawingml/2006/main" name="prezentace">
  <a:themeElements>
    <a:clrScheme name="šablona OPZ">
      <a:dk1>
        <a:srgbClr val="084A8B"/>
      </a:dk1>
      <a:lt1>
        <a:srgbClr val="F5F5F5"/>
      </a:lt1>
      <a:dk2>
        <a:srgbClr val="AFDDFA"/>
      </a:dk2>
      <a:lt2>
        <a:srgbClr val="F5F5F5"/>
      </a:lt2>
      <a:accent1>
        <a:srgbClr val="084A8B"/>
      </a:accent1>
      <a:accent2>
        <a:srgbClr val="5FBBF5"/>
      </a:accent2>
      <a:accent3>
        <a:srgbClr val="D7EEFC"/>
      </a:accent3>
      <a:accent4>
        <a:srgbClr val="FFCC00"/>
      </a:accent4>
      <a:accent5>
        <a:srgbClr val="AFDDFA"/>
      </a:accent5>
      <a:accent6>
        <a:srgbClr val="AF0100"/>
      </a:accent6>
      <a:hlink>
        <a:srgbClr val="084A8B"/>
      </a:hlink>
      <a:folHlink>
        <a:srgbClr val="084A8B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rezentace">
  <a:themeElements>
    <a:clrScheme name="MPSV">
      <a:dk1>
        <a:srgbClr val="084A8B"/>
      </a:dk1>
      <a:lt1>
        <a:srgbClr val="F5F5F5"/>
      </a:lt1>
      <a:dk2>
        <a:srgbClr val="AFDDFA"/>
      </a:dk2>
      <a:lt2>
        <a:srgbClr val="F5F5F5"/>
      </a:lt2>
      <a:accent1>
        <a:srgbClr val="084A8B"/>
      </a:accent1>
      <a:accent2>
        <a:srgbClr val="5FBBF5"/>
      </a:accent2>
      <a:accent3>
        <a:srgbClr val="D7EEFC"/>
      </a:accent3>
      <a:accent4>
        <a:srgbClr val="FFCC00"/>
      </a:accent4>
      <a:accent5>
        <a:srgbClr val="AFDDFA"/>
      </a:accent5>
      <a:accent6>
        <a:srgbClr val="AF0100"/>
      </a:accent6>
      <a:hlink>
        <a:srgbClr val="084A8B"/>
      </a:hlink>
      <a:folHlink>
        <a:srgbClr val="084A8B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291D2CAF791D449809C1371BC5FAF2A" ma:contentTypeVersion="1" ma:contentTypeDescription="Vytvoří nový dokument" ma:contentTypeScope="" ma:versionID="26fd20a5b6d8decbe06b7f1b12531c89">
  <xsd:schema xmlns:xsd="http://www.w3.org/2001/XMLSchema" xmlns:xs="http://www.w3.org/2001/XMLSchema" xmlns:p="http://schemas.microsoft.com/office/2006/metadata/properties" xmlns:ns2="7c48c8a8-2045-474d-b0fb-3ee17ecadba0" targetNamespace="http://schemas.microsoft.com/office/2006/metadata/properties" ma:root="true" ma:fieldsID="ff450026467c3fdb36efcce3adb619a7" ns2:_="">
    <xsd:import namespace="7c48c8a8-2045-474d-b0fb-3ee17ecadba0"/>
    <xsd:element name="properties">
      <xsd:complexType>
        <xsd:sequence>
          <xsd:element name="documentManagement">
            <xsd:complexType>
              <xsd:all>
                <xsd:element ref="ns2:AC_OriginalFileNa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48c8a8-2045-474d-b0fb-3ee17ecadba0" elementFormDefault="qualified">
    <xsd:import namespace="http://schemas.microsoft.com/office/2006/documentManagement/types"/>
    <xsd:import namespace="http://schemas.microsoft.com/office/infopath/2007/PartnerControls"/>
    <xsd:element name="AC_OriginalFileName" ma:index="8" nillable="true" ma:displayName="Original File Name" ma:internalName="AC_OriginalFileNam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C_OriginalFileName xmlns="7c48c8a8-2045-474d-b0fb-3ee17ecadba0">U:\3_SOC_INOVACE_A_MEZIN_SPOLUPRÁCE\ADMIN\PPP pro NM o PO 3 III..pptx</AC_OriginalFileName>
  </documentManagement>
</p:properties>
</file>

<file path=customXml/itemProps1.xml><?xml version="1.0" encoding="utf-8"?>
<ds:datastoreItem xmlns:ds="http://schemas.openxmlformats.org/officeDocument/2006/customXml" ds:itemID="{D67A2F62-81AC-471F-9669-EBDADC0DAF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c48c8a8-2045-474d-b0fb-3ee17ecadb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161E0C7-6D83-4F69-A719-98B2B2FFED3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E1ADE0A-FA5D-43A7-9E05-412C00CAED68}">
  <ds:schemaRefs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7c48c8a8-2045-474d-b0fb-3ee17ecadba0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2049</TotalTime>
  <Words>147</Words>
  <Application>Microsoft Office PowerPoint</Application>
  <PresentationFormat>Předvádění na obrazovce (4:3)</PresentationFormat>
  <Paragraphs>40</Paragraphs>
  <Slides>5</Slides>
  <Notes>5</Notes>
  <HiddenSlides>1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5</vt:i4>
      </vt:variant>
    </vt:vector>
  </HeadingPairs>
  <TitlesOfParts>
    <vt:vector size="12" baseType="lpstr">
      <vt:lpstr>Microsoft YaHei</vt:lpstr>
      <vt:lpstr>Arial</vt:lpstr>
      <vt:lpstr>Calibri</vt:lpstr>
      <vt:lpstr>Wingdings</vt:lpstr>
      <vt:lpstr>Wingdings 3</vt:lpstr>
      <vt:lpstr>prezentace</vt:lpstr>
      <vt:lpstr>1_prezentace</vt:lpstr>
      <vt:lpstr>Neziskový sektor 2019 Sociální inovace OPZ</vt:lpstr>
      <vt:lpstr>Sociální inovace v PO3</vt:lpstr>
      <vt:lpstr>NNO</vt:lpstr>
      <vt:lpstr>Donoři / veřejnost</vt:lpstr>
      <vt:lpstr>     Díky za pozornost a pokud budete mít nějaký dotaz ozvěte se  marketa.pechouckova@mpsv.cz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Sociální inovace v PO3 OPZ</dc:title>
  <dc:creator>Pěchoučková Markéta, Mgr. (MPSV)</dc:creator>
  <cp:lastModifiedBy>Admin</cp:lastModifiedBy>
  <cp:revision>67</cp:revision>
  <cp:lastPrinted>2016-05-03T18:10:00Z</cp:lastPrinted>
  <dcterms:created xsi:type="dcterms:W3CDTF">2016-05-03T18:00:38Z</dcterms:created>
  <dcterms:modified xsi:type="dcterms:W3CDTF">2018-11-29T12:53:35Z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0x010100F291D2CAF791D449809C1371BC5FAF2A</vt:lpwstr>
  </property>
</Properties>
</file>