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92" r:id="rId3"/>
    <p:sldId id="293" r:id="rId4"/>
    <p:sldId id="257" r:id="rId5"/>
    <p:sldId id="272" r:id="rId6"/>
    <p:sldId id="274" r:id="rId7"/>
    <p:sldId id="279" r:id="rId8"/>
    <p:sldId id="303" r:id="rId9"/>
    <p:sldId id="305" r:id="rId10"/>
    <p:sldId id="306" r:id="rId11"/>
    <p:sldId id="295" r:id="rId12"/>
    <p:sldId id="308" r:id="rId13"/>
    <p:sldId id="307" r:id="rId14"/>
    <p:sldId id="309" r:id="rId15"/>
    <p:sldId id="271" r:id="rId16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9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2" autoAdjust="0"/>
    <p:restoredTop sz="94639" autoAdjust="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BE4AF1-2CEC-4A56-A949-B15873DF80AE}" type="datetimeFigureOut">
              <a:rPr lang="cs-CZ" smtClean="0"/>
              <a:t>28.11.2018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37EB9B-43C7-4CCB-BB85-FA21632C85A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090042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200" dirty="0" smtClean="0"/>
              <a:t>Recidiva: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200" dirty="0" smtClean="0"/>
              <a:t>V roce 2015 mírný pokles podílu recidivistů na 52 %, v rámci majetkové </a:t>
            </a:r>
            <a:r>
              <a:rPr lang="cs-CZ" sz="1200" dirty="0" err="1" smtClean="0"/>
              <a:t>tr</a:t>
            </a:r>
            <a:r>
              <a:rPr lang="cs-CZ" sz="1200" dirty="0" smtClean="0"/>
              <a:t>. činnosti ale zvýšení na 67 %.</a:t>
            </a:r>
          </a:p>
          <a:p>
            <a:r>
              <a:rPr lang="cs-CZ" dirty="0" smtClean="0"/>
              <a:t>Dva úhly</a:t>
            </a:r>
            <a:r>
              <a:rPr lang="cs-CZ" baseline="0" dirty="0" smtClean="0"/>
              <a:t> pohledu: 1) pozitivní – klesá zastoupení </a:t>
            </a:r>
            <a:r>
              <a:rPr lang="cs-CZ" baseline="0" dirty="0" err="1" smtClean="0"/>
              <a:t>prvopachatelů</a:t>
            </a:r>
            <a:r>
              <a:rPr lang="cs-CZ" baseline="0" dirty="0" smtClean="0"/>
              <a:t>, ustálila se určitá skupina pachatelů, kteří páchají trestnou činnost opakovaně, situace je předvídatelnější. 2) negativní – protože neklesal (nebo klesal jen velmi mírně) absolutní počet recidivistů jako pachatelů trestné činnosti, svědčí to o nefunkčnosti systému trestních sankcí a práce s pachateli trestné činnosti (jak v rámci </a:t>
            </a:r>
            <a:r>
              <a:rPr lang="cs-CZ" baseline="0" dirty="0" err="1" smtClean="0"/>
              <a:t>penitenciární</a:t>
            </a:r>
            <a:r>
              <a:rPr lang="cs-CZ" baseline="0" dirty="0" smtClean="0"/>
              <a:t>, tak i </a:t>
            </a:r>
            <a:r>
              <a:rPr lang="cs-CZ" baseline="0" dirty="0" err="1" smtClean="0"/>
              <a:t>postpenitenciární</a:t>
            </a:r>
            <a:r>
              <a:rPr lang="cs-CZ" baseline="0" dirty="0" smtClean="0"/>
              <a:t> péče).</a:t>
            </a:r>
          </a:p>
          <a:p>
            <a:endParaRPr lang="cs-CZ" baseline="0" dirty="0" smtClean="0"/>
          </a:p>
          <a:p>
            <a:r>
              <a:rPr lang="cs-CZ" baseline="0" dirty="0" smtClean="0"/>
              <a:t>Drogová kriminalita: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Významný nárůst je zapříčiněn zejména nárůstem Policií ČR aktivně vyhledané drogové kriminality. V roce 2015 byla zaznamenána stagnace</a:t>
            </a:r>
            <a:r>
              <a:rPr lang="cs-CZ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 oblasti drogové kriminality.</a:t>
            </a:r>
            <a:endParaRPr lang="cs-CZ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37EB9B-43C7-4CCB-BB85-FA21632C85A1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798196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42844" y="1428736"/>
            <a:ext cx="7772400" cy="1470025"/>
          </a:xfrm>
        </p:spPr>
        <p:txBody>
          <a:bodyPr/>
          <a:lstStyle>
            <a:lvl1pPr algn="l">
              <a:defRPr>
                <a:solidFill>
                  <a:srgbClr val="00A9E2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2844" y="3857628"/>
            <a:ext cx="6400800" cy="1752600"/>
          </a:xfrm>
        </p:spPr>
        <p:txBody>
          <a:bodyPr>
            <a:normAutofit/>
          </a:bodyPr>
          <a:lstStyle>
            <a:lvl1pPr marL="0" indent="0" algn="l"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142844" y="6357958"/>
            <a:ext cx="21336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28.11.2018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857488" y="274638"/>
            <a:ext cx="5829312" cy="1143000"/>
          </a:xfr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285720" y="1600200"/>
            <a:ext cx="8401080" cy="4525963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214282" y="6357958"/>
            <a:ext cx="21336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28.11.2018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285720" y="1285860"/>
            <a:ext cx="6191280" cy="4840303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214282" y="6357958"/>
            <a:ext cx="21336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28.11.2018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857488" y="274638"/>
            <a:ext cx="5829312" cy="1143000"/>
          </a:xfr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14282" y="1600200"/>
            <a:ext cx="8472518" cy="4525963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214282" y="6357958"/>
            <a:ext cx="21336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28.11.2018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14282" y="4357694"/>
            <a:ext cx="7772400" cy="1362075"/>
          </a:xfrm>
        </p:spPr>
        <p:txBody>
          <a:bodyPr anchor="t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14282" y="2857496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214282" y="6357958"/>
            <a:ext cx="21336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28.11.2018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857488" y="274638"/>
            <a:ext cx="5829312" cy="1143000"/>
          </a:xfr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214282" y="157161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214282" y="6357958"/>
            <a:ext cx="21336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28.11.2018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857488" y="274638"/>
            <a:ext cx="5829312" cy="1143000"/>
          </a:xfr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14282" y="150335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214282" y="2143116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>
          <a:xfrm>
            <a:off x="214282" y="6324591"/>
            <a:ext cx="21336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28.11.2018</a:t>
            </a:fld>
            <a:endParaRPr lang="cs-CZ" dirty="0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857488" y="274638"/>
            <a:ext cx="5829312" cy="1143000"/>
          </a:xfr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>
          <a:xfrm>
            <a:off x="214282" y="6357958"/>
            <a:ext cx="21336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28.11.2018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>
          <a:xfrm>
            <a:off x="214282" y="6357958"/>
            <a:ext cx="2133600" cy="365125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7516EB83-090E-473B-B959-92A4B5275361}" type="datetimeFigureOut">
              <a:rPr lang="cs-CZ" smtClean="0"/>
              <a:pPr/>
              <a:t>28.11.2018</a:t>
            </a:fld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14282" y="1142984"/>
            <a:ext cx="3294065" cy="1285884"/>
          </a:xfrm>
        </p:spPr>
        <p:txBody>
          <a:bodyPr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cs-CZ" sz="28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214282" y="2500306"/>
            <a:ext cx="3251231" cy="362585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214282" y="6357958"/>
            <a:ext cx="21336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28.11.2018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214282" y="6357958"/>
            <a:ext cx="21336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28.11.2018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 descr="velkybubli_CJ_1502_1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1522"/>
            <a:ext cx="9144000" cy="6854956"/>
          </a:xfrm>
          <a:prstGeom prst="rect">
            <a:avLst/>
          </a:prstGeom>
        </p:spPr>
      </p:pic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2857488" y="274638"/>
            <a:ext cx="582931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cs-CZ" dirty="0" smtClean="0"/>
              <a:t>Klepnutím lze upravit styl předlohy nadpisů.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14282" y="157161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 smtClean="0"/>
              <a:t>Klepnutím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214282" y="635795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7516EB83-090E-473B-B959-92A4B5275361}" type="datetimeFigureOut">
              <a:rPr lang="cs-CZ" smtClean="0"/>
              <a:pPr/>
              <a:t>28.11.2018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spcBef>
          <a:spcPct val="0"/>
        </a:spcBef>
        <a:buNone/>
        <a:defRPr lang="cs-CZ" sz="3600" kern="1200" dirty="0">
          <a:solidFill>
            <a:srgbClr val="00A9E2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mailto:michal.barborik@mvcr.cz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79512" y="1628800"/>
            <a:ext cx="8821644" cy="1485985"/>
          </a:xfrm>
        </p:spPr>
        <p:txBody>
          <a:bodyPr/>
          <a:lstStyle/>
          <a:p>
            <a:pPr algn="ctr">
              <a:spcAft>
                <a:spcPts val="1800"/>
              </a:spcAft>
            </a:pPr>
            <a:r>
              <a:rPr lang="cs-CZ" sz="4400" b="1" dirty="0" smtClean="0"/>
              <a:t>Rozvoj dobrovolnictví</a:t>
            </a:r>
            <a:br>
              <a:rPr lang="cs-CZ" sz="4400" b="1" dirty="0" smtClean="0"/>
            </a:br>
            <a:r>
              <a:rPr lang="cs-CZ" sz="2000" b="1" dirty="0" smtClean="0"/>
              <a:t> </a:t>
            </a:r>
            <a:r>
              <a:rPr lang="cs-CZ" sz="4400" b="1" dirty="0" smtClean="0"/>
              <a:t/>
            </a:r>
            <a:br>
              <a:rPr lang="cs-CZ" sz="4400" b="1" dirty="0" smtClean="0"/>
            </a:br>
            <a:r>
              <a:rPr lang="cs-CZ" sz="4400" b="1" dirty="0" smtClean="0"/>
              <a:t>v České republice</a:t>
            </a:r>
            <a:endParaRPr lang="cs-CZ" sz="4400" b="1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31640" y="4797152"/>
            <a:ext cx="6400800" cy="1752600"/>
          </a:xfrm>
        </p:spPr>
        <p:txBody>
          <a:bodyPr/>
          <a:lstStyle/>
          <a:p>
            <a:pPr algn="ctr"/>
            <a:r>
              <a:rPr lang="cs-CZ" dirty="0" smtClean="0"/>
              <a:t>Neziskový sektor 2019</a:t>
            </a:r>
          </a:p>
          <a:p>
            <a:pPr algn="ctr"/>
            <a:r>
              <a:rPr lang="cs-CZ" dirty="0" smtClean="0"/>
              <a:t>Praha, 29. 11. 2018</a:t>
            </a:r>
            <a:endParaRPr lang="cs-CZ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339752" y="116632"/>
            <a:ext cx="6804248" cy="1152128"/>
          </a:xfrm>
        </p:spPr>
        <p:txBody>
          <a:bodyPr/>
          <a:lstStyle/>
          <a:p>
            <a:pPr marL="571500" indent="-571500"/>
            <a:r>
              <a:rPr lang="cs-CZ" sz="2600" b="1" dirty="0" smtClean="0"/>
              <a:t>III. Projekt </a:t>
            </a:r>
            <a:r>
              <a:rPr lang="cs-CZ" sz="2600" b="1" dirty="0"/>
              <a:t>„Rozvoj dobrovolnictví v ČR“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1196752"/>
            <a:ext cx="8472518" cy="5400600"/>
          </a:xfrm>
        </p:spPr>
        <p:txBody>
          <a:bodyPr>
            <a:normAutofit lnSpcReduction="10000"/>
          </a:bodyPr>
          <a:lstStyle/>
          <a:p>
            <a:pPr marL="0" lvl="0" indent="0">
              <a:buNone/>
            </a:pPr>
            <a:r>
              <a:rPr lang="cs-CZ" sz="2600" b="1" dirty="0" smtClean="0"/>
              <a:t>Aktivity projektu:</a:t>
            </a:r>
          </a:p>
          <a:p>
            <a:pPr marL="0" lvl="0" indent="0">
              <a:buNone/>
            </a:pPr>
            <a:endParaRPr lang="cs-CZ" sz="1200" dirty="0"/>
          </a:p>
          <a:p>
            <a:pPr marL="457200" lvl="0" indent="-457200">
              <a:buFont typeface="+mj-lt"/>
              <a:buAutoNum type="arabicPeriod"/>
            </a:pPr>
            <a:r>
              <a:rPr lang="cs-CZ" sz="2400" dirty="0" err="1" smtClean="0"/>
              <a:t>Analyticko</a:t>
            </a:r>
            <a:r>
              <a:rPr lang="cs-CZ" sz="2400" dirty="0" smtClean="0"/>
              <a:t> – koncepční část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cs-CZ" sz="2000" dirty="0" smtClean="0"/>
              <a:t>analýza situace v oblasti dobrovolnictví v ČR a zahraničí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cs-CZ" sz="2000" dirty="0" smtClean="0"/>
              <a:t>příklady dobré praxe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cs-CZ" sz="2000" dirty="0" smtClean="0"/>
              <a:t>návrh „Koncepce rozvoje dobrovolnictví v ČR“</a:t>
            </a:r>
          </a:p>
          <a:p>
            <a:pPr marL="457200" lvl="1" indent="0">
              <a:buNone/>
            </a:pPr>
            <a:r>
              <a:rPr lang="cs-CZ" sz="2000" dirty="0" smtClean="0"/>
              <a:t>Dokončeno – červen 2018</a:t>
            </a:r>
          </a:p>
          <a:p>
            <a:pPr marL="0" lvl="0" indent="0">
              <a:buNone/>
            </a:pPr>
            <a:endParaRPr lang="cs-CZ" sz="1200" dirty="0" smtClean="0"/>
          </a:p>
          <a:p>
            <a:pPr marL="457200" lvl="0" indent="-457200">
              <a:buFont typeface="+mj-lt"/>
              <a:buAutoNum type="arabicPeriod" startAt="2"/>
            </a:pPr>
            <a:r>
              <a:rPr lang="cs-CZ" sz="2400" dirty="0" smtClean="0"/>
              <a:t>Pilotní projekt cílené podpory regionálních dobrovolnických center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cs-CZ" sz="2000" dirty="0" smtClean="0"/>
              <a:t>existence </a:t>
            </a:r>
            <a:r>
              <a:rPr lang="cs-CZ" sz="2000" dirty="0"/>
              <a:t>regionálních dobrovolnických </a:t>
            </a:r>
            <a:r>
              <a:rPr lang="cs-CZ" sz="2000" dirty="0" smtClean="0"/>
              <a:t>center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cs-CZ" sz="2000" dirty="0" smtClean="0"/>
              <a:t>evaluační zpráva včetně statisticko-sociologického šetření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cs-CZ" sz="2000" dirty="0" smtClean="0"/>
              <a:t>metodika realizace a podpory </a:t>
            </a:r>
            <a:r>
              <a:rPr lang="cs-CZ" sz="2000" dirty="0"/>
              <a:t>regionálních dobrovolnických center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cs-CZ" sz="2000" dirty="0" smtClean="0"/>
              <a:t>doporučený obsah vzdělávání </a:t>
            </a:r>
            <a:r>
              <a:rPr lang="cs-CZ" sz="2000" dirty="0" smtClean="0"/>
              <a:t>pracovníků </a:t>
            </a:r>
            <a:r>
              <a:rPr lang="cs-CZ" sz="2000" dirty="0"/>
              <a:t>regionálních dobrovolnických </a:t>
            </a:r>
            <a:r>
              <a:rPr lang="cs-CZ" sz="2000" dirty="0" smtClean="0"/>
              <a:t>center, dobrovolnických organizací a dobrovolníků</a:t>
            </a:r>
          </a:p>
          <a:p>
            <a:pPr marL="457200" lvl="1" indent="0">
              <a:buNone/>
            </a:pPr>
            <a:r>
              <a:rPr lang="cs-CZ" sz="2000" dirty="0" smtClean="0"/>
              <a:t>Probíhá příprava veřejné zakázky – odhad realizace od 9/2019</a:t>
            </a:r>
            <a:endParaRPr lang="cs-CZ" sz="2000" dirty="0"/>
          </a:p>
          <a:p>
            <a:pPr lvl="1">
              <a:buFont typeface="Arial" panose="020B0604020202020204" pitchFamily="34" charset="0"/>
              <a:buChar char="•"/>
            </a:pPr>
            <a:endParaRPr lang="cs-CZ" sz="2000" dirty="0" smtClean="0"/>
          </a:p>
          <a:p>
            <a:pPr marL="0" lvl="0" indent="0">
              <a:buNone/>
            </a:pPr>
            <a:endParaRPr lang="cs-CZ" sz="1200" dirty="0" smtClean="0"/>
          </a:p>
          <a:p>
            <a:pPr marL="457200" lvl="1" indent="0">
              <a:buNone/>
            </a:pPr>
            <a:endParaRPr lang="cs-CZ" sz="2400" dirty="0"/>
          </a:p>
          <a:p>
            <a:pPr marL="0" lvl="0" indent="0">
              <a:buNone/>
            </a:pPr>
            <a:endParaRPr lang="cs-CZ" sz="2800" dirty="0"/>
          </a:p>
          <a:p>
            <a:pPr marL="0" indent="0">
              <a:lnSpc>
                <a:spcPct val="200000"/>
              </a:lnSpc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13383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339752" y="188640"/>
            <a:ext cx="6804248" cy="792088"/>
          </a:xfrm>
        </p:spPr>
        <p:txBody>
          <a:bodyPr/>
          <a:lstStyle/>
          <a:p>
            <a:r>
              <a:rPr lang="cs-CZ" sz="2600" b="1" dirty="0" smtClean="0"/>
              <a:t/>
            </a:r>
            <a:br>
              <a:rPr lang="cs-CZ" sz="2600" b="1" dirty="0" smtClean="0"/>
            </a:br>
            <a:r>
              <a:rPr lang="cs-CZ" sz="2600" b="1" dirty="0" smtClean="0"/>
              <a:t>IV</a:t>
            </a:r>
            <a:r>
              <a:rPr lang="cs-CZ" sz="2600" b="1" dirty="0"/>
              <a:t>. Koncepce rozvoje dobrovolnictví v ČR</a:t>
            </a:r>
            <a:r>
              <a:rPr lang="cs-CZ" sz="2600" dirty="0"/>
              <a:t/>
            </a:r>
            <a:br>
              <a:rPr lang="cs-CZ" sz="2600" dirty="0"/>
            </a:br>
            <a:endParaRPr lang="cs-CZ" sz="2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1412776"/>
            <a:ext cx="8472518" cy="4752528"/>
          </a:xfrm>
        </p:spPr>
        <p:txBody>
          <a:bodyPr>
            <a:normAutofit/>
          </a:bodyPr>
          <a:lstStyle/>
          <a:p>
            <a:pPr lvl="0"/>
            <a:r>
              <a:rPr lang="cs-CZ" sz="2400" dirty="0" smtClean="0"/>
              <a:t>historicky první koncepce rozvoje dobrovolnictví v ČR</a:t>
            </a:r>
          </a:p>
          <a:p>
            <a:pPr marL="0" lvl="0" indent="0">
              <a:buNone/>
            </a:pPr>
            <a:endParaRPr lang="cs-CZ" sz="600" dirty="0" smtClean="0"/>
          </a:p>
          <a:p>
            <a:pPr lvl="0"/>
            <a:r>
              <a:rPr lang="cs-CZ" sz="2400" dirty="0" smtClean="0"/>
              <a:t>schvalování vládou ČR</a:t>
            </a:r>
          </a:p>
          <a:p>
            <a:pPr marL="0" lvl="0" indent="0">
              <a:buNone/>
            </a:pPr>
            <a:endParaRPr lang="cs-CZ" sz="600" dirty="0" smtClean="0"/>
          </a:p>
          <a:p>
            <a:pPr lvl="0"/>
            <a:r>
              <a:rPr lang="cs-CZ" sz="2400" dirty="0" smtClean="0"/>
              <a:t>meziresortní a mezioborová pracovní skupina</a:t>
            </a:r>
          </a:p>
          <a:p>
            <a:pPr marL="0" lvl="0" indent="0">
              <a:buNone/>
            </a:pPr>
            <a:endParaRPr lang="cs-CZ" sz="600" dirty="0" smtClean="0"/>
          </a:p>
          <a:p>
            <a:pPr lvl="0"/>
            <a:r>
              <a:rPr lang="cs-CZ" sz="2400" dirty="0" smtClean="0"/>
              <a:t>primárně nelegislativní opatření, v případě potřeby </a:t>
            </a:r>
            <a:r>
              <a:rPr lang="cs-CZ" sz="2400" dirty="0" smtClean="0"/>
              <a:t>            i </a:t>
            </a:r>
            <a:r>
              <a:rPr lang="cs-CZ" sz="2400" dirty="0" smtClean="0"/>
              <a:t>legislativní návrhy</a:t>
            </a:r>
          </a:p>
          <a:p>
            <a:pPr marL="0" lvl="0" indent="0">
              <a:buNone/>
            </a:pPr>
            <a:endParaRPr lang="cs-CZ" sz="600" dirty="0" smtClean="0"/>
          </a:p>
          <a:p>
            <a:pPr lvl="0"/>
            <a:r>
              <a:rPr lang="cs-CZ" sz="2400" dirty="0" smtClean="0"/>
              <a:t>podkladem výstupy z projektu Rozvoj dobrovolnictví v ČR</a:t>
            </a:r>
          </a:p>
          <a:p>
            <a:pPr marL="0" lvl="0" indent="0">
              <a:buNone/>
            </a:pPr>
            <a:endParaRPr lang="cs-CZ" sz="1000" dirty="0" smtClean="0"/>
          </a:p>
          <a:p>
            <a:pPr>
              <a:lnSpc>
                <a:spcPct val="120000"/>
              </a:lnSpc>
            </a:pPr>
            <a:endParaRPr lang="cs-CZ" dirty="0" smtClean="0"/>
          </a:p>
          <a:p>
            <a:pPr marL="514350" indent="-514350">
              <a:lnSpc>
                <a:spcPct val="200000"/>
              </a:lnSpc>
              <a:buFont typeface="+mj-lt"/>
              <a:buAutoNum type="arabicPeriod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36450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339752" y="188640"/>
            <a:ext cx="6804248" cy="792088"/>
          </a:xfrm>
        </p:spPr>
        <p:txBody>
          <a:bodyPr/>
          <a:lstStyle/>
          <a:p>
            <a:r>
              <a:rPr lang="cs-CZ" sz="2600" b="1" dirty="0" smtClean="0"/>
              <a:t/>
            </a:r>
            <a:br>
              <a:rPr lang="cs-CZ" sz="2600" b="1" dirty="0" smtClean="0"/>
            </a:br>
            <a:r>
              <a:rPr lang="cs-CZ" sz="2600" b="1" dirty="0" smtClean="0"/>
              <a:t>IV</a:t>
            </a:r>
            <a:r>
              <a:rPr lang="cs-CZ" sz="2600" b="1" dirty="0"/>
              <a:t>. Koncepce rozvoje dobrovolnictví v ČR</a:t>
            </a:r>
            <a:r>
              <a:rPr lang="cs-CZ" sz="2600" dirty="0"/>
              <a:t/>
            </a:r>
            <a:br>
              <a:rPr lang="cs-CZ" sz="2600" dirty="0"/>
            </a:br>
            <a:endParaRPr lang="cs-CZ" sz="2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1196752"/>
            <a:ext cx="8472518" cy="5040560"/>
          </a:xfrm>
        </p:spPr>
        <p:txBody>
          <a:bodyPr>
            <a:normAutofit fontScale="77500" lnSpcReduction="20000"/>
          </a:bodyPr>
          <a:lstStyle/>
          <a:p>
            <a:pPr marL="0" lvl="0" indent="0">
              <a:buNone/>
            </a:pPr>
            <a:endParaRPr lang="cs-CZ" sz="1000" dirty="0" smtClean="0"/>
          </a:p>
          <a:p>
            <a:pPr marL="0" lvl="0" indent="0">
              <a:buNone/>
            </a:pPr>
            <a:r>
              <a:rPr lang="cs-CZ" sz="3100" b="1" dirty="0" smtClean="0"/>
              <a:t>Cílem je podpora rozvoje</a:t>
            </a:r>
            <a:r>
              <a:rPr lang="cs-CZ" sz="3100" dirty="0" smtClean="0"/>
              <a:t>:</a:t>
            </a:r>
          </a:p>
          <a:p>
            <a:pPr lvl="1"/>
            <a:r>
              <a:rPr lang="cs-CZ" sz="2900" dirty="0" smtClean="0"/>
              <a:t>dobrovolnické služby i obecného dobrovolnictví</a:t>
            </a:r>
          </a:p>
          <a:p>
            <a:pPr lvl="1"/>
            <a:r>
              <a:rPr lang="cs-CZ" sz="2900" dirty="0" smtClean="0"/>
              <a:t>nových prvků v oblasti dobrovolnictví - osvědčených modelů ze zahraničí i z ČR ke koordinovanější spolupráci a podpoře dobrovolnictví</a:t>
            </a:r>
          </a:p>
          <a:p>
            <a:pPr lvl="1"/>
            <a:r>
              <a:rPr lang="cs-CZ" sz="2900" dirty="0" smtClean="0"/>
              <a:t>nadále i </a:t>
            </a:r>
            <a:r>
              <a:rPr lang="cs-CZ" sz="2900" dirty="0"/>
              <a:t>stávajících dobrovolnických </a:t>
            </a:r>
            <a:r>
              <a:rPr lang="cs-CZ" sz="2900" dirty="0" smtClean="0"/>
              <a:t>struktur</a:t>
            </a:r>
          </a:p>
          <a:p>
            <a:pPr marL="457200" lvl="1" indent="0">
              <a:buNone/>
            </a:pPr>
            <a:endParaRPr lang="cs-CZ" sz="1000" dirty="0"/>
          </a:p>
          <a:p>
            <a:pPr marL="0" lvl="0" indent="0">
              <a:buNone/>
            </a:pPr>
            <a:r>
              <a:rPr lang="cs-CZ" sz="3100" b="1" dirty="0" smtClean="0"/>
              <a:t>Cílem není</a:t>
            </a:r>
            <a:r>
              <a:rPr lang="cs-CZ" sz="3100" dirty="0" smtClean="0"/>
              <a:t>:</a:t>
            </a:r>
            <a:endParaRPr lang="cs-CZ" sz="3100" dirty="0"/>
          </a:p>
          <a:p>
            <a:pPr lvl="1"/>
            <a:r>
              <a:rPr lang="cs-CZ" sz="2900" dirty="0" smtClean="0"/>
              <a:t>zasahovat do suverenity dobrovolnických organizací</a:t>
            </a:r>
          </a:p>
          <a:p>
            <a:pPr lvl="1"/>
            <a:r>
              <a:rPr lang="cs-CZ" sz="2900" dirty="0" smtClean="0"/>
              <a:t>nahradit stávající dobrovolnictví novými formami – spíše doplnit o nové již osvědčené prvky</a:t>
            </a:r>
          </a:p>
          <a:p>
            <a:pPr lvl="1"/>
            <a:r>
              <a:rPr lang="cs-CZ" sz="2900" dirty="0" smtClean="0"/>
              <a:t>nutit kohokoli do nových prvků v oblasti dobrovolnictví</a:t>
            </a:r>
          </a:p>
          <a:p>
            <a:pPr lvl="1"/>
            <a:r>
              <a:rPr lang="cs-CZ" sz="2900" dirty="0" smtClean="0"/>
              <a:t>podmiňovat stávající podporu dobrovolnických organizací zapojením do nových prvků</a:t>
            </a:r>
            <a:endParaRPr lang="cs-CZ" sz="2900" dirty="0"/>
          </a:p>
          <a:p>
            <a:pPr>
              <a:lnSpc>
                <a:spcPct val="120000"/>
              </a:lnSpc>
            </a:pPr>
            <a:endParaRPr lang="cs-CZ" dirty="0" smtClean="0"/>
          </a:p>
          <a:p>
            <a:pPr marL="514350" indent="-514350">
              <a:lnSpc>
                <a:spcPct val="200000"/>
              </a:lnSpc>
              <a:buFont typeface="+mj-lt"/>
              <a:buAutoNum type="arabicPeriod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16697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339752" y="188640"/>
            <a:ext cx="6804248" cy="792088"/>
          </a:xfrm>
        </p:spPr>
        <p:txBody>
          <a:bodyPr/>
          <a:lstStyle/>
          <a:p>
            <a:r>
              <a:rPr lang="cs-CZ" sz="2600" b="1" dirty="0" smtClean="0"/>
              <a:t/>
            </a:r>
            <a:br>
              <a:rPr lang="cs-CZ" sz="2600" b="1" dirty="0" smtClean="0"/>
            </a:br>
            <a:r>
              <a:rPr lang="cs-CZ" sz="2600" b="1" dirty="0" smtClean="0"/>
              <a:t>IV</a:t>
            </a:r>
            <a:r>
              <a:rPr lang="cs-CZ" sz="2600" b="1" dirty="0"/>
              <a:t>. Koncepce rozvoje dobrovolnictví v ČR</a:t>
            </a:r>
            <a:r>
              <a:rPr lang="cs-CZ" sz="2600" dirty="0"/>
              <a:t/>
            </a:r>
            <a:br>
              <a:rPr lang="cs-CZ" sz="2600" dirty="0"/>
            </a:br>
            <a:endParaRPr lang="cs-CZ" sz="2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1556792"/>
            <a:ext cx="8472518" cy="4248472"/>
          </a:xfrm>
        </p:spPr>
        <p:txBody>
          <a:bodyPr>
            <a:normAutofit fontScale="55000" lnSpcReduction="20000"/>
          </a:bodyPr>
          <a:lstStyle/>
          <a:p>
            <a:pPr marL="0" lvl="0" indent="0">
              <a:buNone/>
            </a:pPr>
            <a:r>
              <a:rPr lang="cs-CZ" sz="4400" b="1" dirty="0" smtClean="0"/>
              <a:t>Oblasti doporučení z návrhu Koncepce:</a:t>
            </a:r>
          </a:p>
          <a:p>
            <a:pPr marL="0" lvl="0" indent="0">
              <a:buNone/>
            </a:pPr>
            <a:endParaRPr lang="cs-CZ" sz="2500" dirty="0" smtClean="0"/>
          </a:p>
          <a:p>
            <a:r>
              <a:rPr lang="cs-CZ" sz="3600" dirty="0" smtClean="0"/>
              <a:t>Rozdělení rolí a odpovědností na národní – regionální – lokální úrovni</a:t>
            </a:r>
          </a:p>
          <a:p>
            <a:pPr lvl="1"/>
            <a:r>
              <a:rPr lang="cs-CZ" sz="3300" dirty="0" smtClean="0"/>
              <a:t>národní: Rada dobrovolnictví - MV – oborová ministerstva + Národní platforma dobrovolnictví, neformální síť zástupců regionálních dobrovolnických center</a:t>
            </a:r>
          </a:p>
          <a:p>
            <a:pPr lvl="1"/>
            <a:r>
              <a:rPr lang="cs-CZ" sz="3300" dirty="0" smtClean="0"/>
              <a:t>regionální: – kraje + regionální dobrovolnická centra</a:t>
            </a:r>
          </a:p>
          <a:p>
            <a:pPr lvl="1"/>
            <a:r>
              <a:rPr lang="cs-CZ" sz="3300" dirty="0" smtClean="0"/>
              <a:t>lokální: obce + lokální dobrovolnická centra, dobrovolnické organizace  </a:t>
            </a:r>
            <a:endParaRPr lang="cs-CZ" sz="3300" dirty="0"/>
          </a:p>
          <a:p>
            <a:pPr marL="0" lvl="0" indent="0">
              <a:buNone/>
            </a:pPr>
            <a:endParaRPr lang="cs-CZ" sz="1300" dirty="0" smtClean="0"/>
          </a:p>
          <a:p>
            <a:r>
              <a:rPr lang="cs-CZ" sz="3600" dirty="0"/>
              <a:t>Podpora stávajícího systému </a:t>
            </a:r>
            <a:r>
              <a:rPr lang="cs-CZ" sz="3600" dirty="0" smtClean="0"/>
              <a:t>dobrovolnictví</a:t>
            </a:r>
          </a:p>
          <a:p>
            <a:pPr lvl="1"/>
            <a:r>
              <a:rPr lang="cs-CZ" sz="3300" dirty="0" smtClean="0"/>
              <a:t>akreditace, navýšení dotací, rozšíření možnosti kofinancovat vlastní podíl na dotaci dobrovolnickou činností</a:t>
            </a:r>
          </a:p>
          <a:p>
            <a:pPr lvl="1"/>
            <a:endParaRPr lang="cs-CZ" sz="1100" dirty="0" smtClean="0"/>
          </a:p>
          <a:p>
            <a:r>
              <a:rPr lang="cs-CZ" sz="3600" dirty="0"/>
              <a:t>Podpora oborového dobrovolnictví</a:t>
            </a:r>
          </a:p>
          <a:p>
            <a:pPr lvl="1"/>
            <a:r>
              <a:rPr lang="cs-CZ" sz="3300" dirty="0"/>
              <a:t>v gescích jednotlivých resortů</a:t>
            </a:r>
          </a:p>
          <a:p>
            <a:pPr marL="457200" lvl="1" indent="0">
              <a:buNone/>
            </a:pPr>
            <a:endParaRPr lang="cs-CZ" sz="5600" dirty="0" smtClean="0"/>
          </a:p>
          <a:p>
            <a:pPr marL="457200" lvl="1" indent="0">
              <a:buNone/>
            </a:pPr>
            <a:endParaRPr lang="cs-CZ" sz="1300" dirty="0"/>
          </a:p>
          <a:p>
            <a:pPr marL="457200" lvl="1" indent="0">
              <a:buNone/>
            </a:pPr>
            <a:endParaRPr lang="cs-CZ" sz="2400" dirty="0" smtClean="0"/>
          </a:p>
          <a:p>
            <a:pPr marL="457200" lvl="1" indent="0">
              <a:buNone/>
            </a:pPr>
            <a:endParaRPr lang="cs-CZ" sz="3800" dirty="0"/>
          </a:p>
          <a:p>
            <a:pPr marL="457200" lvl="1" indent="0">
              <a:buNone/>
            </a:pPr>
            <a:endParaRPr lang="cs-CZ" sz="3800" dirty="0"/>
          </a:p>
          <a:p>
            <a:pPr marL="457200" lvl="1" indent="0">
              <a:buNone/>
            </a:pPr>
            <a:endParaRPr lang="cs-CZ" sz="3800" dirty="0"/>
          </a:p>
          <a:p>
            <a:pPr marL="514350" indent="-514350">
              <a:lnSpc>
                <a:spcPct val="200000"/>
              </a:lnSpc>
              <a:buFont typeface="+mj-lt"/>
              <a:buAutoNum type="arabicPeriod" startAt="2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04148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339752" y="188640"/>
            <a:ext cx="6804248" cy="792088"/>
          </a:xfrm>
        </p:spPr>
        <p:txBody>
          <a:bodyPr/>
          <a:lstStyle/>
          <a:p>
            <a:r>
              <a:rPr lang="cs-CZ" sz="2600" b="1" dirty="0" smtClean="0"/>
              <a:t/>
            </a:r>
            <a:br>
              <a:rPr lang="cs-CZ" sz="2600" b="1" dirty="0" smtClean="0"/>
            </a:br>
            <a:r>
              <a:rPr lang="cs-CZ" sz="2600" b="1" dirty="0" smtClean="0"/>
              <a:t>IV</a:t>
            </a:r>
            <a:r>
              <a:rPr lang="cs-CZ" sz="2600" b="1" dirty="0"/>
              <a:t>. Koncepce rozvoje dobrovolnictví v ČR</a:t>
            </a:r>
            <a:r>
              <a:rPr lang="cs-CZ" sz="2600" dirty="0"/>
              <a:t/>
            </a:r>
            <a:br>
              <a:rPr lang="cs-CZ" sz="2600" dirty="0"/>
            </a:br>
            <a:endParaRPr lang="cs-CZ" sz="2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1556792"/>
            <a:ext cx="8472518" cy="4392488"/>
          </a:xfrm>
        </p:spPr>
        <p:txBody>
          <a:bodyPr>
            <a:normAutofit fontScale="40000" lnSpcReduction="20000"/>
          </a:bodyPr>
          <a:lstStyle/>
          <a:p>
            <a:pPr marL="0" lvl="0" indent="0">
              <a:buNone/>
            </a:pPr>
            <a:r>
              <a:rPr lang="cs-CZ" sz="6000" b="1" dirty="0" smtClean="0"/>
              <a:t>Oblasti doporučení z návrhu Koncepce:</a:t>
            </a:r>
          </a:p>
          <a:p>
            <a:pPr marL="0" lvl="0" indent="0">
              <a:buNone/>
            </a:pPr>
            <a:endParaRPr lang="cs-CZ" sz="2500" dirty="0" smtClean="0"/>
          </a:p>
          <a:p>
            <a:r>
              <a:rPr lang="cs-CZ" sz="5000" dirty="0"/>
              <a:t>Efektivní monitoring dobrovolnické činnosti </a:t>
            </a:r>
          </a:p>
          <a:p>
            <a:pPr lvl="1"/>
            <a:r>
              <a:rPr lang="cs-CZ" sz="4500" dirty="0"/>
              <a:t>k prokázání přínosu dobrovolnictví</a:t>
            </a:r>
          </a:p>
          <a:p>
            <a:pPr marL="457200" lvl="0" indent="-457200">
              <a:buFont typeface="+mj-lt"/>
              <a:buAutoNum type="arabicPeriod" startAt="2"/>
            </a:pPr>
            <a:endParaRPr lang="cs-CZ" sz="1300" dirty="0"/>
          </a:p>
          <a:p>
            <a:r>
              <a:rPr lang="cs-CZ" sz="5000" dirty="0"/>
              <a:t>Podpora managementu a profesionalizace dobrovolnictví</a:t>
            </a:r>
          </a:p>
          <a:p>
            <a:pPr lvl="1"/>
            <a:r>
              <a:rPr lang="cs-CZ" sz="4500" dirty="0"/>
              <a:t>metodiky, vzdělávání</a:t>
            </a:r>
          </a:p>
          <a:p>
            <a:pPr marL="457200" lvl="1" indent="0">
              <a:buNone/>
            </a:pPr>
            <a:endParaRPr lang="cs-CZ" sz="1800" dirty="0"/>
          </a:p>
          <a:p>
            <a:r>
              <a:rPr lang="cs-CZ" sz="5000" dirty="0"/>
              <a:t>Propagace dobrovolnictví</a:t>
            </a:r>
          </a:p>
          <a:p>
            <a:pPr lvl="1"/>
            <a:r>
              <a:rPr lang="cs-CZ" sz="4500" dirty="0"/>
              <a:t>národní, krajské, místní dny dobrovolnictví</a:t>
            </a:r>
          </a:p>
          <a:p>
            <a:pPr lvl="1"/>
            <a:r>
              <a:rPr lang="cs-CZ" sz="4500" dirty="0"/>
              <a:t>jednotný web</a:t>
            </a:r>
          </a:p>
          <a:p>
            <a:pPr lvl="1"/>
            <a:r>
              <a:rPr lang="cs-CZ" sz="4500" dirty="0"/>
              <a:t>propagace na podporu </a:t>
            </a:r>
            <a:r>
              <a:rPr lang="cs-CZ" sz="4500" dirty="0" err="1"/>
              <a:t>fundraisingu</a:t>
            </a:r>
            <a:endParaRPr lang="cs-CZ" sz="4500" dirty="0"/>
          </a:p>
          <a:p>
            <a:pPr marL="457200" lvl="1" indent="0">
              <a:buNone/>
            </a:pPr>
            <a:endParaRPr lang="cs-CZ" sz="2400" dirty="0"/>
          </a:p>
          <a:p>
            <a:r>
              <a:rPr lang="cs-CZ" sz="5000" dirty="0"/>
              <a:t>Výchova k dobrovolnictví</a:t>
            </a:r>
          </a:p>
          <a:p>
            <a:pPr lvl="1"/>
            <a:r>
              <a:rPr lang="cs-CZ" sz="4500" dirty="0"/>
              <a:t>vzdělávání na školách</a:t>
            </a:r>
          </a:p>
          <a:p>
            <a:pPr marL="457200" lvl="1" indent="0">
              <a:buNone/>
            </a:pPr>
            <a:endParaRPr lang="cs-CZ" sz="5600" dirty="0" smtClean="0"/>
          </a:p>
          <a:p>
            <a:pPr marL="457200" lvl="1" indent="0">
              <a:buNone/>
            </a:pPr>
            <a:endParaRPr lang="cs-CZ" sz="1300" dirty="0"/>
          </a:p>
          <a:p>
            <a:pPr marL="457200" lvl="1" indent="0">
              <a:buNone/>
            </a:pPr>
            <a:endParaRPr lang="cs-CZ" sz="2400" dirty="0" smtClean="0"/>
          </a:p>
          <a:p>
            <a:pPr marL="457200" lvl="1" indent="0">
              <a:buNone/>
            </a:pPr>
            <a:endParaRPr lang="cs-CZ" sz="3800" dirty="0"/>
          </a:p>
          <a:p>
            <a:pPr marL="457200" lvl="1" indent="0">
              <a:buNone/>
            </a:pPr>
            <a:endParaRPr lang="cs-CZ" sz="3800" dirty="0"/>
          </a:p>
          <a:p>
            <a:pPr marL="457200" lvl="1" indent="0">
              <a:buNone/>
            </a:pPr>
            <a:endParaRPr lang="cs-CZ" sz="3800" dirty="0"/>
          </a:p>
          <a:p>
            <a:pPr marL="514350" indent="-514350">
              <a:lnSpc>
                <a:spcPct val="200000"/>
              </a:lnSpc>
              <a:buFont typeface="+mj-lt"/>
              <a:buAutoNum type="arabicPeriod" startAt="2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87274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755576" y="1124744"/>
            <a:ext cx="7772400" cy="4968552"/>
          </a:xfrm>
        </p:spPr>
        <p:txBody>
          <a:bodyPr/>
          <a:lstStyle/>
          <a:p>
            <a:pPr algn="ctr"/>
            <a:r>
              <a:rPr lang="cs-CZ" sz="4000" b="1" dirty="0" smtClean="0"/>
              <a:t>Děkuji za pozornost!</a:t>
            </a:r>
            <a:br>
              <a:rPr lang="cs-CZ" sz="4000" b="1" dirty="0" smtClean="0"/>
            </a:br>
            <a:r>
              <a:rPr lang="cs-CZ" dirty="0"/>
              <a:t/>
            </a:r>
            <a:br>
              <a:rPr lang="cs-CZ" dirty="0"/>
            </a:br>
            <a:r>
              <a:rPr lang="cs-CZ" sz="2600" dirty="0" smtClean="0"/>
              <a:t>JUDr. Michal </a:t>
            </a:r>
            <a:r>
              <a:rPr lang="cs-CZ" sz="2600" dirty="0" err="1" smtClean="0"/>
              <a:t>Barbořík</a:t>
            </a:r>
            <a:r>
              <a:rPr lang="cs-CZ" sz="3200" dirty="0" smtClean="0"/>
              <a:t/>
            </a:r>
            <a:br>
              <a:rPr lang="cs-CZ" sz="3200" dirty="0" smtClean="0"/>
            </a:br>
            <a:r>
              <a:rPr lang="cs-CZ" sz="2200" dirty="0" smtClean="0"/>
              <a:t>ředitel odboru prevence kriminality</a:t>
            </a:r>
            <a:br>
              <a:rPr lang="cs-CZ" sz="2200" dirty="0" smtClean="0"/>
            </a:br>
            <a:r>
              <a:rPr lang="cs-CZ" sz="2200" dirty="0" smtClean="0"/>
              <a:t>Ministerstvo vnitra ČR</a:t>
            </a:r>
            <a:br>
              <a:rPr lang="cs-CZ" sz="2200" dirty="0" smtClean="0"/>
            </a:br>
            <a:r>
              <a:rPr lang="cs-CZ" sz="2200" dirty="0" smtClean="0">
                <a:hlinkClick r:id="rId2"/>
              </a:rPr>
              <a:t>michal.barborik@mvcr.cz</a:t>
            </a:r>
            <a:r>
              <a:rPr lang="cs-CZ" sz="2200" dirty="0" smtClean="0"/>
              <a:t/>
            </a:r>
            <a:br>
              <a:rPr lang="cs-CZ" sz="2200" dirty="0" smtClean="0"/>
            </a:br>
            <a:r>
              <a:rPr lang="cs-CZ" sz="2600"/>
              <a:t/>
            </a:r>
            <a:br>
              <a:rPr lang="cs-CZ" sz="2600"/>
            </a:br>
            <a:endParaRPr lang="cs-CZ" sz="2600" b="1" dirty="0"/>
          </a:p>
        </p:txBody>
      </p:sp>
    </p:spTree>
    <p:extLst>
      <p:ext uri="{BB962C8B-B14F-4D97-AF65-F5344CB8AC3E}">
        <p14:creationId xmlns:p14="http://schemas.microsoft.com/office/powerpoint/2010/main" val="817235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4400" b="1" dirty="0" smtClean="0"/>
              <a:t>Statistika (ČSÚ, 2015)</a:t>
            </a:r>
            <a:endParaRPr lang="cs-CZ" sz="4400" b="1" dirty="0"/>
          </a:p>
        </p:txBody>
      </p:sp>
      <p:sp>
        <p:nvSpPr>
          <p:cNvPr id="5" name="Zástupný symbol pro obsah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sz="4400" b="1" dirty="0" smtClean="0"/>
              <a:t>26 000</a:t>
            </a:r>
          </a:p>
          <a:p>
            <a:pPr marL="0" indent="0">
              <a:buNone/>
            </a:pPr>
            <a:endParaRPr lang="cs-CZ" sz="2000" b="1" dirty="0" smtClean="0"/>
          </a:p>
          <a:p>
            <a:pPr marL="0" indent="0">
              <a:buNone/>
            </a:pPr>
            <a:r>
              <a:rPr lang="cs-CZ" sz="4400" b="1" dirty="0" smtClean="0"/>
              <a:t>2 000 000</a:t>
            </a:r>
          </a:p>
          <a:p>
            <a:pPr marL="0" indent="0">
              <a:buNone/>
            </a:pPr>
            <a:endParaRPr lang="cs-CZ" sz="2000" b="1" dirty="0" smtClean="0"/>
          </a:p>
          <a:p>
            <a:pPr marL="0" indent="0">
              <a:buNone/>
            </a:pPr>
            <a:r>
              <a:rPr lang="cs-CZ" sz="4400" b="1" dirty="0" smtClean="0"/>
              <a:t>45 000 000</a:t>
            </a:r>
          </a:p>
          <a:p>
            <a:pPr marL="0" indent="0">
              <a:buNone/>
            </a:pPr>
            <a:endParaRPr lang="cs-CZ" sz="2000" b="1" dirty="0" smtClean="0"/>
          </a:p>
          <a:p>
            <a:pPr marL="0" indent="0">
              <a:buNone/>
            </a:pPr>
            <a:r>
              <a:rPr lang="cs-CZ" sz="4400" b="1" dirty="0" smtClean="0"/>
              <a:t>6 000 000 000</a:t>
            </a:r>
            <a:endParaRPr lang="cs-CZ" sz="4400" b="1" dirty="0"/>
          </a:p>
        </p:txBody>
      </p:sp>
      <p:sp>
        <p:nvSpPr>
          <p:cNvPr id="6" name="Zástupný symbol pro obsah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sz="4400" dirty="0" smtClean="0"/>
              <a:t>úvazků</a:t>
            </a:r>
          </a:p>
          <a:p>
            <a:pPr marL="0" indent="0">
              <a:buNone/>
            </a:pPr>
            <a:endParaRPr lang="cs-CZ" sz="2000" dirty="0" smtClean="0"/>
          </a:p>
          <a:p>
            <a:pPr marL="0" indent="0">
              <a:buNone/>
            </a:pPr>
            <a:r>
              <a:rPr lang="cs-CZ" sz="4400" dirty="0"/>
              <a:t>o</a:t>
            </a:r>
            <a:r>
              <a:rPr lang="cs-CZ" sz="4400" dirty="0" smtClean="0"/>
              <a:t>sob </a:t>
            </a:r>
            <a:r>
              <a:rPr lang="cs-CZ" sz="2400" dirty="0" smtClean="0"/>
              <a:t>(ne ČSÚ)</a:t>
            </a:r>
          </a:p>
          <a:p>
            <a:pPr marL="0" indent="0">
              <a:buNone/>
            </a:pPr>
            <a:endParaRPr lang="cs-CZ" sz="2000" dirty="0" smtClean="0"/>
          </a:p>
          <a:p>
            <a:pPr marL="0" indent="0">
              <a:buNone/>
            </a:pPr>
            <a:r>
              <a:rPr lang="cs-CZ" sz="4400" dirty="0"/>
              <a:t>h</a:t>
            </a:r>
            <a:r>
              <a:rPr lang="cs-CZ" sz="4400" dirty="0" smtClean="0"/>
              <a:t>odin</a:t>
            </a:r>
          </a:p>
          <a:p>
            <a:pPr marL="0" indent="0">
              <a:buNone/>
            </a:pPr>
            <a:endParaRPr lang="cs-CZ" sz="2000" dirty="0" smtClean="0"/>
          </a:p>
          <a:p>
            <a:pPr marL="0" indent="0">
              <a:buNone/>
            </a:pPr>
            <a:r>
              <a:rPr lang="cs-CZ" sz="4400" dirty="0"/>
              <a:t>h</a:t>
            </a:r>
            <a:r>
              <a:rPr lang="cs-CZ" sz="4400" dirty="0" smtClean="0"/>
              <a:t>odnota v Kč</a:t>
            </a:r>
          </a:p>
        </p:txBody>
      </p:sp>
    </p:spTree>
    <p:extLst>
      <p:ext uri="{BB962C8B-B14F-4D97-AF65-F5344CB8AC3E}">
        <p14:creationId xmlns:p14="http://schemas.microsoft.com/office/powerpoint/2010/main" val="1026016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obsah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cs-CZ" dirty="0" smtClean="0"/>
          </a:p>
          <a:p>
            <a:pPr marL="0" indent="0" algn="ctr">
              <a:buNone/>
            </a:pPr>
            <a:endParaRPr lang="cs-CZ" dirty="0" smtClean="0"/>
          </a:p>
          <a:p>
            <a:pPr marL="0" indent="0" algn="ctr">
              <a:buNone/>
            </a:pPr>
            <a:r>
              <a:rPr lang="cs-CZ" sz="6600" b="1" dirty="0" smtClean="0"/>
              <a:t>A to se vyplatí!</a:t>
            </a:r>
            <a:endParaRPr lang="cs-CZ" sz="6600" b="1" dirty="0"/>
          </a:p>
        </p:txBody>
      </p:sp>
    </p:spTree>
    <p:extLst>
      <p:ext uri="{BB962C8B-B14F-4D97-AF65-F5344CB8AC3E}">
        <p14:creationId xmlns:p14="http://schemas.microsoft.com/office/powerpoint/2010/main" val="3251336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857488" y="116632"/>
            <a:ext cx="5829312" cy="864096"/>
          </a:xfrm>
        </p:spPr>
        <p:txBody>
          <a:bodyPr/>
          <a:lstStyle/>
          <a:p>
            <a:r>
              <a:rPr lang="cs-CZ" sz="4400" b="1" dirty="0" smtClean="0"/>
              <a:t>Obsah</a:t>
            </a:r>
            <a:endParaRPr lang="cs-CZ" sz="44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79512" y="1268760"/>
            <a:ext cx="8472518" cy="4525963"/>
          </a:xfrm>
        </p:spPr>
        <p:txBody>
          <a:bodyPr>
            <a:normAutofit/>
          </a:bodyPr>
          <a:lstStyle/>
          <a:p>
            <a:pPr marL="571500" indent="-571500">
              <a:buAutoNum type="romanUcPeriod"/>
            </a:pPr>
            <a:r>
              <a:rPr lang="cs-CZ" sz="3400" dirty="0" smtClean="0"/>
              <a:t>Obecně </a:t>
            </a:r>
            <a:r>
              <a:rPr lang="cs-CZ" sz="3400" dirty="0"/>
              <a:t>o </a:t>
            </a:r>
            <a:r>
              <a:rPr lang="cs-CZ" sz="3400" dirty="0" smtClean="0"/>
              <a:t>dobrovolnictví</a:t>
            </a:r>
          </a:p>
          <a:p>
            <a:pPr marL="0" indent="0">
              <a:buNone/>
            </a:pPr>
            <a:endParaRPr lang="cs-CZ" sz="1200" dirty="0"/>
          </a:p>
          <a:p>
            <a:pPr marL="571500" indent="-571500">
              <a:buAutoNum type="romanUcPeriod" startAt="2"/>
            </a:pPr>
            <a:r>
              <a:rPr lang="cs-CZ" sz="3400" dirty="0" smtClean="0"/>
              <a:t>Legislativní změny</a:t>
            </a:r>
          </a:p>
          <a:p>
            <a:pPr marL="0" indent="0">
              <a:buNone/>
            </a:pPr>
            <a:endParaRPr lang="cs-CZ" sz="1200" dirty="0"/>
          </a:p>
          <a:p>
            <a:pPr marL="571500" indent="-571500">
              <a:buAutoNum type="romanUcPeriod" startAt="3"/>
            </a:pPr>
            <a:r>
              <a:rPr lang="cs-CZ" sz="3400" dirty="0" smtClean="0"/>
              <a:t>Projekt „Rozvoj dobrovolnictví v ČR“</a:t>
            </a:r>
          </a:p>
          <a:p>
            <a:pPr marL="0" indent="0">
              <a:buNone/>
            </a:pPr>
            <a:endParaRPr lang="cs-CZ" sz="1200" dirty="0"/>
          </a:p>
          <a:p>
            <a:pPr marL="0" indent="0">
              <a:buNone/>
            </a:pPr>
            <a:r>
              <a:rPr lang="cs-CZ" sz="3400" dirty="0"/>
              <a:t>IV. </a:t>
            </a:r>
            <a:r>
              <a:rPr lang="cs-CZ" sz="3400" dirty="0" smtClean="0"/>
              <a:t>Koncepce rozvoje dobrovolnictví v ČR</a:t>
            </a:r>
            <a:endParaRPr lang="cs-CZ" sz="3400" dirty="0"/>
          </a:p>
          <a:p>
            <a:pPr marL="0" indent="0">
              <a:lnSpc>
                <a:spcPct val="200000"/>
              </a:lnSpc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78418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339752" y="116632"/>
            <a:ext cx="6804248" cy="1152128"/>
          </a:xfrm>
        </p:spPr>
        <p:txBody>
          <a:bodyPr/>
          <a:lstStyle/>
          <a:p>
            <a:r>
              <a:rPr lang="cs-CZ" sz="2600" b="1" dirty="0"/>
              <a:t>I. Obecně o dobrovolnictví</a:t>
            </a:r>
            <a:endParaRPr lang="cs-CZ" sz="2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1556792"/>
            <a:ext cx="8472518" cy="4133056"/>
          </a:xfrm>
        </p:spPr>
        <p:txBody>
          <a:bodyPr>
            <a:normAutofit/>
          </a:bodyPr>
          <a:lstStyle/>
          <a:p>
            <a:pPr lvl="0" algn="just"/>
            <a:r>
              <a:rPr lang="cs-CZ" sz="2800" dirty="0"/>
              <a:t>definice dobrovolnictví – takové aktivity, při nichž dobrovolník poskytuje ve svém volném čase, ze svobodné vůle a bez nároku na odměnu či protislužbu pomoc druhým či společnosti </a:t>
            </a:r>
            <a:r>
              <a:rPr lang="cs-CZ" sz="2800" dirty="0" smtClean="0"/>
              <a:t>obecně</a:t>
            </a:r>
          </a:p>
          <a:p>
            <a:pPr lvl="0" algn="just"/>
            <a:endParaRPr lang="cs-CZ" sz="2800" dirty="0"/>
          </a:p>
          <a:p>
            <a:pPr lvl="0" algn="just"/>
            <a:r>
              <a:rPr lang="cs-CZ" sz="2800" dirty="0"/>
              <a:t>dobrovolnictví x sousedská výpomoc x členství </a:t>
            </a:r>
            <a:r>
              <a:rPr lang="cs-CZ" sz="2800" dirty="0" smtClean="0"/>
              <a:t>    x stáže </a:t>
            </a:r>
            <a:r>
              <a:rPr lang="cs-CZ" sz="2800" dirty="0"/>
              <a:t>x pracovní a jiné poměry x mezinárodní dobrovolnictví </a:t>
            </a:r>
          </a:p>
          <a:p>
            <a:pPr>
              <a:lnSpc>
                <a:spcPct val="120000"/>
              </a:lnSpc>
            </a:pPr>
            <a:endParaRPr lang="cs-CZ" dirty="0" smtClean="0"/>
          </a:p>
          <a:p>
            <a:pPr marL="514350" indent="-514350">
              <a:lnSpc>
                <a:spcPct val="200000"/>
              </a:lnSpc>
              <a:buFont typeface="+mj-lt"/>
              <a:buAutoNum type="arabicPeriod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24846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339752" y="116632"/>
            <a:ext cx="6804248" cy="1152128"/>
          </a:xfrm>
        </p:spPr>
        <p:txBody>
          <a:bodyPr/>
          <a:lstStyle/>
          <a:p>
            <a:r>
              <a:rPr lang="cs-CZ" sz="2600" b="1" dirty="0"/>
              <a:t>I. Obecně o dobrovolnictví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1412776"/>
            <a:ext cx="8472518" cy="4968552"/>
          </a:xfrm>
        </p:spPr>
        <p:txBody>
          <a:bodyPr>
            <a:normAutofit fontScale="40000" lnSpcReduction="20000"/>
          </a:bodyPr>
          <a:lstStyle/>
          <a:p>
            <a:pPr lvl="0"/>
            <a:r>
              <a:rPr lang="cs-CZ" sz="5000" dirty="0"/>
              <a:t>dobrovolnická služba: zákon č. 198/2002 Sb., o dobrovolnické službě a o změně některých zákonů (zákon o dobrovolnické službě), ve znění pozdějších předpisů</a:t>
            </a:r>
          </a:p>
          <a:p>
            <a:pPr lvl="1"/>
            <a:r>
              <a:rPr lang="cs-CZ" sz="4000" dirty="0"/>
              <a:t>kdo může být dobrovolník, postavení dobrovolníků – pojištění, vzdělávání, supervize, osvědčení</a:t>
            </a:r>
          </a:p>
          <a:p>
            <a:pPr lvl="1"/>
            <a:r>
              <a:rPr lang="cs-CZ" sz="4000" dirty="0"/>
              <a:t>vysílající x přijímající osoba</a:t>
            </a:r>
          </a:p>
          <a:p>
            <a:pPr lvl="1"/>
            <a:r>
              <a:rPr lang="cs-CZ" sz="4000" dirty="0"/>
              <a:t>práva a povinnosti, povinné náležitosti smlouvy</a:t>
            </a:r>
          </a:p>
          <a:p>
            <a:pPr lvl="1"/>
            <a:r>
              <a:rPr lang="cs-CZ" sz="4000" dirty="0"/>
              <a:t>proces akreditace</a:t>
            </a:r>
          </a:p>
          <a:p>
            <a:pPr lvl="1"/>
            <a:r>
              <a:rPr lang="cs-CZ" sz="4000" dirty="0"/>
              <a:t>poskytování dotací</a:t>
            </a:r>
          </a:p>
          <a:p>
            <a:pPr lvl="1"/>
            <a:r>
              <a:rPr lang="cs-CZ" sz="4000" dirty="0"/>
              <a:t>cca 20 – 30 tisíc dobrovolníků, zejména „profesionální“ </a:t>
            </a:r>
            <a:r>
              <a:rPr lang="cs-CZ" sz="4000" dirty="0" smtClean="0"/>
              <a:t>dobrovolnictví</a:t>
            </a:r>
          </a:p>
          <a:p>
            <a:pPr marL="457200" lvl="1" indent="0">
              <a:buNone/>
            </a:pPr>
            <a:endParaRPr lang="cs-CZ" sz="2500" dirty="0"/>
          </a:p>
          <a:p>
            <a:pPr lvl="0"/>
            <a:r>
              <a:rPr lang="cs-CZ" sz="5000" dirty="0"/>
              <a:t>obecné dobrovolnictví: zejména soukromoprávní předpisy (např. zákon č. 89/2012, občanský zákoník, ve znění pozdějších předpisů)</a:t>
            </a:r>
          </a:p>
          <a:p>
            <a:pPr lvl="1"/>
            <a:r>
              <a:rPr lang="cs-CZ" sz="4000" dirty="0"/>
              <a:t>oněch až 2 mil. dobrovolníků, jednorázové akce, životní prostředí (různé úklidy), klubová práce s dětmi a mládeží, tříkrálová sbírka, </a:t>
            </a:r>
            <a:r>
              <a:rPr lang="cs-CZ" sz="4000" dirty="0" smtClean="0"/>
              <a:t>…</a:t>
            </a:r>
          </a:p>
          <a:p>
            <a:pPr marL="457200" lvl="1" indent="0">
              <a:buNone/>
            </a:pPr>
            <a:endParaRPr lang="cs-CZ" sz="2500" dirty="0"/>
          </a:p>
          <a:p>
            <a:pPr marL="0" indent="0" algn="just" defTabSz="360000">
              <a:spcAft>
                <a:spcPts val="1200"/>
              </a:spcAft>
              <a:buNone/>
            </a:pPr>
            <a:r>
              <a:rPr lang="cs-CZ" sz="2000" dirty="0" smtClean="0"/>
              <a:t>	</a:t>
            </a:r>
            <a:endParaRPr lang="cs-CZ" dirty="0" smtClean="0"/>
          </a:p>
          <a:p>
            <a:pPr marL="514350" indent="-514350">
              <a:lnSpc>
                <a:spcPct val="200000"/>
              </a:lnSpc>
              <a:buFont typeface="+mj-lt"/>
              <a:buAutoNum type="arabicPeriod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04325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339752" y="116632"/>
            <a:ext cx="6804248" cy="1152128"/>
          </a:xfrm>
        </p:spPr>
        <p:txBody>
          <a:bodyPr/>
          <a:lstStyle/>
          <a:p>
            <a:pPr marL="571500" indent="-571500"/>
            <a:r>
              <a:rPr lang="cs-CZ" sz="2600" b="1" dirty="0"/>
              <a:t>II. Legislativní změny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1124744"/>
            <a:ext cx="8472518" cy="504056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200000"/>
              </a:lnSpc>
            </a:pPr>
            <a:r>
              <a:rPr lang="cs-CZ" sz="3000" dirty="0"/>
              <a:t>poslední novela (zákon č. 86/2014 Sb.)</a:t>
            </a:r>
          </a:p>
          <a:p>
            <a:pPr>
              <a:lnSpc>
                <a:spcPct val="124000"/>
              </a:lnSpc>
            </a:pPr>
            <a:r>
              <a:rPr lang="cs-CZ" sz="3000" dirty="0"/>
              <a:t>příprava nového zákona o dobrovolnictví </a:t>
            </a:r>
            <a:r>
              <a:rPr lang="cs-CZ" sz="3000" dirty="0" smtClean="0"/>
              <a:t>       (</a:t>
            </a:r>
            <a:r>
              <a:rPr lang="cs-CZ" sz="3000" dirty="0"/>
              <a:t>2015 – 2016</a:t>
            </a:r>
            <a:r>
              <a:rPr lang="cs-CZ" sz="3000" dirty="0" smtClean="0"/>
              <a:t>)</a:t>
            </a:r>
          </a:p>
          <a:p>
            <a:pPr marL="0" indent="0">
              <a:lnSpc>
                <a:spcPct val="80000"/>
              </a:lnSpc>
              <a:buNone/>
            </a:pPr>
            <a:endParaRPr lang="cs-CZ" sz="1200" dirty="0" smtClean="0"/>
          </a:p>
          <a:p>
            <a:pPr lvl="1">
              <a:lnSpc>
                <a:spcPct val="80000"/>
              </a:lnSpc>
            </a:pPr>
            <a:r>
              <a:rPr lang="cs-CZ" sz="2400" dirty="0" smtClean="0"/>
              <a:t>Cíle: 	uznat obecný přínos dobrovolnictví, stanovit 			výhody všem dobrovolnickým organizacím</a:t>
            </a:r>
          </a:p>
          <a:p>
            <a:pPr marL="457200" lvl="1" indent="0">
              <a:lnSpc>
                <a:spcPct val="80000"/>
              </a:lnSpc>
              <a:buNone/>
            </a:pPr>
            <a:endParaRPr lang="cs-CZ" sz="1200" dirty="0" smtClean="0"/>
          </a:p>
          <a:p>
            <a:pPr lvl="1">
              <a:lnSpc>
                <a:spcPct val="80000"/>
              </a:lnSpc>
            </a:pPr>
            <a:r>
              <a:rPr lang="cs-CZ" sz="2400" dirty="0" smtClean="0"/>
              <a:t>Rizika: 	navázání volnější soukromoprávní </a:t>
            </a:r>
            <a:r>
              <a:rPr lang="cs-CZ" sz="2400" dirty="0" smtClean="0"/>
              <a:t>úpravy </a:t>
            </a:r>
            <a:r>
              <a:rPr lang="cs-CZ" sz="2400" dirty="0" smtClean="0"/>
              <a:t>na 			úpravu veřejného práva (zákoník práce aj.), 				neúměrná </a:t>
            </a:r>
            <a:r>
              <a:rPr lang="cs-CZ" sz="2400" dirty="0" err="1" smtClean="0"/>
              <a:t>administraitvní</a:t>
            </a:r>
            <a:r>
              <a:rPr lang="cs-CZ" sz="2400" dirty="0" smtClean="0"/>
              <a:t> zátěž,                         			pouze povinnosti x žádné výhody → demotivace</a:t>
            </a:r>
          </a:p>
          <a:p>
            <a:pPr marL="457200" lvl="1" indent="0">
              <a:lnSpc>
                <a:spcPct val="80000"/>
              </a:lnSpc>
              <a:buNone/>
            </a:pPr>
            <a:endParaRPr lang="cs-CZ" sz="1200" dirty="0" smtClean="0"/>
          </a:p>
          <a:p>
            <a:pPr lvl="1">
              <a:lnSpc>
                <a:spcPct val="80000"/>
              </a:lnSpc>
            </a:pPr>
            <a:r>
              <a:rPr lang="cs-CZ" sz="2400" dirty="0" smtClean="0"/>
              <a:t>Závěr: 	zrušení úkolu předložit nový zákon → </a:t>
            </a:r>
          </a:p>
          <a:p>
            <a:pPr marL="457200" lvl="1" indent="0">
              <a:lnSpc>
                <a:spcPct val="80000"/>
              </a:lnSpc>
              <a:buNone/>
            </a:pPr>
            <a:r>
              <a:rPr lang="cs-CZ" sz="2400" dirty="0"/>
              <a:t>	</a:t>
            </a:r>
            <a:r>
              <a:rPr lang="cs-CZ" sz="2400" dirty="0" smtClean="0"/>
              <a:t>	nově projekt „</a:t>
            </a:r>
            <a:r>
              <a:rPr lang="cs-CZ" sz="2400" dirty="0"/>
              <a:t>R</a:t>
            </a:r>
            <a:r>
              <a:rPr lang="cs-CZ" sz="2400" dirty="0" smtClean="0"/>
              <a:t>ozvoj dobrovolnictví v ČR“, </a:t>
            </a:r>
          </a:p>
          <a:p>
            <a:pPr marL="457200" lvl="1" indent="0">
              <a:lnSpc>
                <a:spcPct val="80000"/>
              </a:lnSpc>
              <a:buNone/>
            </a:pPr>
            <a:r>
              <a:rPr lang="cs-CZ" sz="2400" dirty="0"/>
              <a:t>	</a:t>
            </a:r>
            <a:r>
              <a:rPr lang="cs-CZ" sz="2400" dirty="0" smtClean="0"/>
              <a:t>	tvorba „Koncepce rozvoje dobrovolnictví v ČR“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1380396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339752" y="116632"/>
            <a:ext cx="6804248" cy="1152128"/>
          </a:xfrm>
        </p:spPr>
        <p:txBody>
          <a:bodyPr/>
          <a:lstStyle/>
          <a:p>
            <a:pPr marL="571500" indent="-571500"/>
            <a:r>
              <a:rPr lang="cs-CZ" sz="2600" b="1" dirty="0" smtClean="0"/>
              <a:t>III. Projekt </a:t>
            </a:r>
            <a:r>
              <a:rPr lang="cs-CZ" sz="2600" b="1" dirty="0"/>
              <a:t>„Rozvoj dobrovolnictví v ČR“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1556792"/>
            <a:ext cx="8472518" cy="4320480"/>
          </a:xfrm>
        </p:spPr>
        <p:txBody>
          <a:bodyPr>
            <a:normAutofit/>
          </a:bodyPr>
          <a:lstStyle/>
          <a:p>
            <a:pPr lvl="0"/>
            <a:r>
              <a:rPr lang="cs-CZ" sz="2600" dirty="0" smtClean="0"/>
              <a:t>Projekt Koncepce rozvoje dobrovolnictví v ČR            s akcentem na zajištění regionální a oborové dostupnosti dobrovolnictví v podobě dobrovolnických center – financováno z ESF OPZ a státního rozpočtu ČR</a:t>
            </a:r>
            <a:endParaRPr lang="cs-CZ" sz="2600" dirty="0"/>
          </a:p>
          <a:p>
            <a:pPr lvl="0"/>
            <a:r>
              <a:rPr lang="cs-CZ" sz="2800" dirty="0" smtClean="0"/>
              <a:t>Realizován v souladu s usnesením vlády             č. 608/2015 Sb., o Státní politice vůči NNO na léta 2015 až 2020</a:t>
            </a:r>
            <a:endParaRPr lang="cs-CZ" sz="2400" dirty="0"/>
          </a:p>
          <a:p>
            <a:pPr marL="0" lvl="0" indent="0">
              <a:buNone/>
            </a:pPr>
            <a:endParaRPr lang="cs-CZ" sz="2800" dirty="0"/>
          </a:p>
          <a:p>
            <a:pPr marL="0" indent="0">
              <a:lnSpc>
                <a:spcPct val="200000"/>
              </a:lnSpc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417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339752" y="116632"/>
            <a:ext cx="6804248" cy="1152128"/>
          </a:xfrm>
        </p:spPr>
        <p:txBody>
          <a:bodyPr/>
          <a:lstStyle/>
          <a:p>
            <a:pPr marL="571500" indent="-571500"/>
            <a:r>
              <a:rPr lang="cs-CZ" sz="2600" b="1" dirty="0" smtClean="0"/>
              <a:t>III. Projekt </a:t>
            </a:r>
            <a:r>
              <a:rPr lang="cs-CZ" sz="2600" b="1" dirty="0"/>
              <a:t>„Rozvoj dobrovolnictví v ČR“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1196752"/>
            <a:ext cx="8472518" cy="5400600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cs-CZ" sz="2600" b="1" dirty="0" smtClean="0"/>
              <a:t>Cíle projektu:</a:t>
            </a:r>
          </a:p>
          <a:p>
            <a:pPr marL="0" lvl="0" indent="0">
              <a:buNone/>
            </a:pPr>
            <a:endParaRPr lang="cs-CZ" sz="1200" dirty="0"/>
          </a:p>
          <a:p>
            <a:pPr marL="457200" lvl="0" indent="-457200">
              <a:buFont typeface="+mj-lt"/>
              <a:buAutoNum type="arabicPeriod"/>
            </a:pPr>
            <a:r>
              <a:rPr lang="cs-CZ" sz="2400" dirty="0" smtClean="0"/>
              <a:t>Zvýšení dostupnosti dobrovolnictví, profesionalizace a zefektivnění poskytovaných služeb</a:t>
            </a:r>
          </a:p>
          <a:p>
            <a:pPr marL="0" lvl="0" indent="0">
              <a:buNone/>
            </a:pPr>
            <a:endParaRPr lang="cs-CZ" sz="1200" dirty="0" smtClean="0"/>
          </a:p>
          <a:p>
            <a:pPr marL="457200" lvl="0" indent="-457200">
              <a:buFont typeface="+mj-lt"/>
              <a:buAutoNum type="arabicPeriod" startAt="2"/>
            </a:pPr>
            <a:r>
              <a:rPr lang="cs-CZ" sz="2400" dirty="0" smtClean="0"/>
              <a:t>Zkvalitnění práce s dobrovolníky a s pracovníky dobrovolnických organizací a dobrovolnických center</a:t>
            </a:r>
          </a:p>
          <a:p>
            <a:pPr marL="0" lvl="0" indent="0">
              <a:buNone/>
            </a:pPr>
            <a:endParaRPr lang="cs-CZ" sz="1200" dirty="0" smtClean="0"/>
          </a:p>
          <a:p>
            <a:pPr marL="457200" lvl="0" indent="-457200">
              <a:buFont typeface="+mj-lt"/>
              <a:buAutoNum type="arabicPeriod" startAt="3"/>
            </a:pPr>
            <a:r>
              <a:rPr lang="cs-CZ" sz="2400" dirty="0" smtClean="0"/>
              <a:t>Metodicky jednotné a plošné poskytování služeb dobrovolnických center </a:t>
            </a:r>
          </a:p>
          <a:p>
            <a:pPr lvl="1"/>
            <a:endParaRPr lang="cs-CZ" sz="2400" dirty="0"/>
          </a:p>
          <a:p>
            <a:pPr marL="0" lvl="0" indent="0">
              <a:buNone/>
            </a:pPr>
            <a:endParaRPr lang="cs-CZ" sz="2800" dirty="0"/>
          </a:p>
          <a:p>
            <a:pPr marL="0" indent="0">
              <a:lnSpc>
                <a:spcPct val="200000"/>
              </a:lnSpc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97091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V_sablona1_2007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MV_sablona1_2007</Template>
  <TotalTime>969</TotalTime>
  <Words>756</Words>
  <Application>Microsoft Office PowerPoint</Application>
  <PresentationFormat>Předvádění na obrazovce (4:3)</PresentationFormat>
  <Paragraphs>157</Paragraphs>
  <Slides>15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15</vt:i4>
      </vt:variant>
    </vt:vector>
  </HeadingPairs>
  <TitlesOfParts>
    <vt:vector size="16" baseType="lpstr">
      <vt:lpstr>MV_sablona1_2007</vt:lpstr>
      <vt:lpstr>Rozvoj dobrovolnictví   v České republice</vt:lpstr>
      <vt:lpstr>Statistika (ČSÚ, 2015)</vt:lpstr>
      <vt:lpstr>Prezentace aplikace PowerPoint</vt:lpstr>
      <vt:lpstr>Obsah</vt:lpstr>
      <vt:lpstr>I. Obecně o dobrovolnictví</vt:lpstr>
      <vt:lpstr>I. Obecně o dobrovolnictví</vt:lpstr>
      <vt:lpstr>II. Legislativní změny</vt:lpstr>
      <vt:lpstr>III. Projekt „Rozvoj dobrovolnictví v ČR“</vt:lpstr>
      <vt:lpstr>III. Projekt „Rozvoj dobrovolnictví v ČR“</vt:lpstr>
      <vt:lpstr>III. Projekt „Rozvoj dobrovolnictví v ČR“</vt:lpstr>
      <vt:lpstr> IV. Koncepce rozvoje dobrovolnictví v ČR </vt:lpstr>
      <vt:lpstr> IV. Koncepce rozvoje dobrovolnictví v ČR </vt:lpstr>
      <vt:lpstr> IV. Koncepce rozvoje dobrovolnictví v ČR </vt:lpstr>
      <vt:lpstr> IV. Koncepce rozvoje dobrovolnictví v ČR </vt:lpstr>
      <vt:lpstr>Děkuji za pozornost!  JUDr. Michal Barbořík ředitel odboru prevence kriminality Ministerstvo vnitra ČR michal.barborik@mvcr.cz  </vt:lpstr>
    </vt:vector>
  </TitlesOfParts>
  <Company>MV ČR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MVČR Tomáš Johanovský</dc:creator>
  <cp:lastModifiedBy>MV</cp:lastModifiedBy>
  <cp:revision>111</cp:revision>
  <dcterms:created xsi:type="dcterms:W3CDTF">2016-01-21T13:33:40Z</dcterms:created>
  <dcterms:modified xsi:type="dcterms:W3CDTF">2018-11-28T13:46:42Z</dcterms:modified>
</cp:coreProperties>
</file>