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9" r:id="rId16"/>
    <p:sldId id="258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 varScale="1">
        <p:scale>
          <a:sx n="69" d="100"/>
          <a:sy n="69" d="100"/>
        </p:scale>
        <p:origin x="-1146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082675" y="2565401"/>
            <a:ext cx="7518400" cy="2663825"/>
          </a:xfrm>
        </p:spPr>
        <p:txBody>
          <a:bodyPr tIns="0" bIns="0" anchor="ctr"/>
          <a:lstStyle>
            <a:lvl1pPr>
              <a:defRPr sz="3200"/>
            </a:lvl1pPr>
          </a:lstStyle>
          <a:p>
            <a:pPr lvl="0"/>
            <a:r>
              <a:rPr lang="cs-CZ" altLang="cs-CZ" noProof="0" smtClean="0"/>
              <a:t>Kliknutím lze upravit styl.</a:t>
            </a:r>
            <a:endParaRPr lang="cs-CZ" altLang="cs-CZ" noProof="0" dirty="0" smtClean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D44865-E482-4274-BA0A-6D969A5DE30D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90616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7689" y="1125539"/>
            <a:ext cx="1703387" cy="50069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9588" y="1125539"/>
            <a:ext cx="6037861" cy="50069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53075-B133-4825-BEAD-9495BA665D3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5272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9588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4131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152B74-69A5-4C0F-AF65-094CC50B2C3C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0045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34533"/>
            <a:ext cx="8091487" cy="64346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2369" y="2019300"/>
            <a:ext cx="38786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588" y="2915728"/>
            <a:ext cx="3874282" cy="32104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23119" y="2019300"/>
            <a:ext cx="38779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22963" y="2938734"/>
            <a:ext cx="3878113" cy="31911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95CD6F-6F72-494C-9F75-EA7F2E402090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52531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7DA5A4-BFC5-452F-9F43-ADC3A6F1509E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8091487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10002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8" y="1134534"/>
            <a:ext cx="8091487" cy="64346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019300"/>
            <a:ext cx="5026025" cy="41068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2746884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62BE3-FB3A-4F01-A26A-8D36CDF01AD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154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87507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134533"/>
            <a:ext cx="5486400" cy="3874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654246"/>
            <a:ext cx="5486400" cy="4756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68BFBB-FD49-4E22-AEFE-2646EB3E88C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6953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r>
              <a:rPr lang="cs-CZ" altLang="cs-CZ" dirty="0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e-socialni-podnikani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14068" y="6248400"/>
            <a:ext cx="6314536" cy="457200"/>
          </a:xfrm>
        </p:spPr>
        <p:txBody>
          <a:bodyPr/>
          <a:lstStyle/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833113" cy="457200"/>
          </a:xfrm>
        </p:spPr>
        <p:txBody>
          <a:bodyPr/>
          <a:lstStyle/>
          <a:p>
            <a:fld id="{EA4ADC9B-C3B1-4CB1-8B0D-14D528DA44A1}" type="slidenum">
              <a:rPr lang="cs-CZ" altLang="cs-CZ"/>
              <a:pPr/>
              <a:t>1</a:t>
            </a:fld>
            <a:endParaRPr lang="cs-CZ" altLang="cs-CZ" dirty="0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dirty="0" smtClean="0"/>
              <a:t>Sociální podniky při řešení zaměstnanosti znevýhodněných osob na trhu práce</a:t>
            </a:r>
            <a:br>
              <a:rPr lang="cs-CZ" altLang="cs-CZ" dirty="0" smtClean="0"/>
            </a:br>
            <a:r>
              <a:rPr lang="cs-CZ" altLang="cs-CZ" dirty="0"/>
              <a:t/>
            </a:r>
            <a:br>
              <a:rPr lang="cs-CZ" altLang="cs-CZ" dirty="0"/>
            </a:br>
            <a:r>
              <a:rPr lang="cs-CZ" altLang="cs-CZ" sz="2000" dirty="0" smtClean="0"/>
              <a:t>Mirka </a:t>
            </a:r>
            <a:r>
              <a:rPr lang="cs-CZ" altLang="cs-CZ" sz="2000" dirty="0" err="1" smtClean="0"/>
              <a:t>Wildmannová</a:t>
            </a:r>
            <a:r>
              <a:rPr lang="cs-CZ" altLang="cs-CZ" sz="2000" dirty="0" smtClean="0"/>
              <a:t/>
            </a:r>
            <a:br>
              <a:rPr lang="cs-CZ" altLang="cs-CZ" sz="2000" dirty="0" smtClean="0"/>
            </a:br>
            <a:r>
              <a:rPr lang="cs-CZ" altLang="cs-CZ" sz="2000" dirty="0" smtClean="0"/>
              <a:t>Poslanecká sněmovna, Praha</a:t>
            </a:r>
            <a:br>
              <a:rPr lang="cs-CZ" altLang="cs-CZ" sz="2000" dirty="0" smtClean="0"/>
            </a:br>
            <a:r>
              <a:rPr lang="cs-CZ" altLang="cs-CZ" sz="2000" dirty="0" smtClean="0"/>
              <a:t>18.5.2017</a:t>
            </a:r>
            <a:endParaRPr lang="cs-CZ" alt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z výzkumu SP (2015) – organizace P3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422694" y="6165274"/>
            <a:ext cx="6305910" cy="540326"/>
          </a:xfrm>
        </p:spPr>
        <p:txBody>
          <a:bodyPr/>
          <a:lstStyle/>
          <a:p>
            <a:pPr lvl="0"/>
            <a:endParaRPr lang="cs-CZ" altLang="cs-CZ" dirty="0" smtClean="0"/>
          </a:p>
          <a:p>
            <a:pPr lvl="0"/>
            <a:endParaRPr lang="cs-CZ" altLang="cs-CZ" dirty="0"/>
          </a:p>
          <a:p>
            <a:pPr lvl="0"/>
            <a:endParaRPr lang="cs-CZ" altLang="cs-CZ" dirty="0" smtClean="0"/>
          </a:p>
          <a:p>
            <a:pPr lvl="0"/>
            <a:endParaRPr lang="cs-CZ" altLang="cs-CZ" dirty="0"/>
          </a:p>
          <a:p>
            <a:pPr lvl="0"/>
            <a:endParaRPr lang="cs-CZ" altLang="cs-CZ" dirty="0" smtClean="0"/>
          </a:p>
          <a:p>
            <a:pPr lvl="0"/>
            <a:endParaRPr lang="cs-CZ" altLang="cs-CZ" dirty="0"/>
          </a:p>
          <a:p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10</a:t>
            </a:fld>
            <a:endParaRPr lang="cs-CZ" alt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80218"/>
            <a:ext cx="7772400" cy="4579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729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Oblasti podnikatelských aktivit SP podle PS – výzkum 2015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11</a:t>
            </a:fld>
            <a:endParaRPr lang="cs-CZ" alt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84" y="1939637"/>
            <a:ext cx="7779170" cy="372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004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z výzkumu SP – ESF podzim 2014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2014: 202 sociálních podniků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b="1" dirty="0">
                <a:solidFill>
                  <a:srgbClr val="000000"/>
                </a:solidFill>
                <a:latin typeface="Trebuchet MS"/>
              </a:rPr>
              <a:t>Aktivity</a:t>
            </a: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: zahradnictví, úklidové práce, prodej, potravinářská výrova, pohostinství, ubytování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Převaha </a:t>
            </a:r>
            <a:r>
              <a:rPr lang="cs-CZ" altLang="cs-CZ" sz="2800" b="1" dirty="0">
                <a:solidFill>
                  <a:srgbClr val="000000"/>
                </a:solidFill>
                <a:latin typeface="Trebuchet MS"/>
              </a:rPr>
              <a:t>sociálně integračních podniků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b="1" dirty="0">
                <a:solidFill>
                  <a:srgbClr val="000000"/>
                </a:solidFill>
                <a:latin typeface="Trebuchet MS"/>
              </a:rPr>
              <a:t>Cílové skupiny</a:t>
            </a: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: u 135 podniků zdravotně postižení, u 67 podniků dlouhodobě nezaměstnaní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12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50885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Výzva č. 30 – Sociální ekonomika – výsledky výzkumu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eaLnBrk="0" hangingPunct="0">
              <a:spcBef>
                <a:spcPts val="1200"/>
              </a:spcBef>
              <a:spcAft>
                <a:spcPts val="1200"/>
              </a:spcAft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Výběrová skupina:  </a:t>
            </a:r>
            <a:r>
              <a:rPr lang="cs-CZ" altLang="cs-CZ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úspěšní příjemci dotace z EU ve </a:t>
            </a:r>
            <a:r>
              <a:rPr lang="cs-CZ" altLang="cs-CZ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výzvě č. 30 – Sociální ekonomika </a:t>
            </a:r>
            <a:r>
              <a:rPr lang="cs-CZ" altLang="cs-CZ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(OP LZZ), prioritní osa „Sociální integrace a rovné příležitosti“</a:t>
            </a:r>
          </a:p>
          <a:p>
            <a:pPr lvl="0" algn="just" eaLnBrk="0" hangingPunct="0">
              <a:spcBef>
                <a:spcPts val="1200"/>
              </a:spcBef>
              <a:spcAft>
                <a:spcPts val="1200"/>
              </a:spcAft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Cíl:</a:t>
            </a:r>
            <a:r>
              <a:rPr lang="cs-CZ" altLang="cs-CZ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zjistit, kolik bylo vytvořeno pracovních míst a jaký měla dotace finanční dopad na žadatele</a:t>
            </a:r>
            <a:endParaRPr lang="cs-CZ" altLang="cs-CZ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spcBef>
                <a:spcPts val="1200"/>
              </a:spcBef>
              <a:spcAft>
                <a:spcPts val="1200"/>
              </a:spcAft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Metoda</a:t>
            </a:r>
            <a:r>
              <a:rPr lang="cs-CZ" altLang="cs-CZ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dotazníkové šetření  (dotazováni úspěšní žadatelé, únor 2014)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13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04649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 dotazníkového šetření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Návratnost dotazníků: 47% (ze 131 úspěšných žadatelů odpovědělo 62)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Nejvíce odpověděli dle právní formy: s.r.o. (52%), </a:t>
            </a:r>
            <a:r>
              <a:rPr lang="cs-CZ" altLang="cs-CZ" sz="2000" dirty="0" smtClean="0">
                <a:solidFill>
                  <a:srgbClr val="000000"/>
                </a:solidFill>
                <a:latin typeface="Trebuchet MS"/>
              </a:rPr>
              <a:t>o.p.s. 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(19%), fyzické osoby (16%), 4 družstva, 2 církevní instituce, 2 a.s.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70% respondentů by bez výzvy – finanční podpory  sociální podnik nezaložilo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Nejčastěji zaměstnávaná cílová skupina: lidé se </a:t>
            </a:r>
            <a:r>
              <a:rPr lang="cs-CZ" altLang="cs-CZ" sz="2000" dirty="0" smtClean="0">
                <a:solidFill>
                  <a:srgbClr val="000000"/>
                </a:solidFill>
                <a:latin typeface="Trebuchet MS"/>
              </a:rPr>
              <a:t>zdravotním 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postižením (40%), dlouhodobě nezaměstnaní, etnické menšiny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Průměr: vytvořeno jedním sociálním podnikem 4-6 pracovních míst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57 zaměstnavatelů vytvořilo celkem 361 pracovních míst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58% respondentů uvádí, že místa jsou udržitelná i po skončení financování (především podniky na komerční bázi)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14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93017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F1E0D-48A8-445D-BC38-B468E187C867}" type="slidenum">
              <a:rPr lang="cs-CZ" altLang="cs-CZ"/>
              <a:pPr/>
              <a:t>15</a:t>
            </a:fld>
            <a:endParaRPr lang="cs-CZ" altLang="cs-CZ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" y="1163782"/>
            <a:ext cx="7606146" cy="496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Současná bílá místa v sociálním podnikání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udržitelnost nově vytvořených pracovních míst (finance z evropských projektů)</a:t>
            </a:r>
          </a:p>
          <a:p>
            <a:r>
              <a:rPr lang="cs-CZ" dirty="0" smtClean="0"/>
              <a:t>Legislativní ukotvení </a:t>
            </a:r>
          </a:p>
          <a:p>
            <a:r>
              <a:rPr lang="cs-CZ" dirty="0" smtClean="0"/>
              <a:t>Nedostatečná znalost pojmů: SE, solidární ekonomika, sociální podnik</a:t>
            </a:r>
          </a:p>
          <a:p>
            <a:r>
              <a:rPr lang="cs-CZ" dirty="0" smtClean="0"/>
              <a:t>Proč by měl být podnik sociálním, pokud to není „pozitivní signál“?</a:t>
            </a:r>
          </a:p>
          <a:p>
            <a:r>
              <a:rPr lang="cs-CZ" dirty="0" smtClean="0"/>
              <a:t>Sladit mezirezortní problematiku: MPSV, MMR, MPO + další (především) místní </a:t>
            </a:r>
            <a:r>
              <a:rPr lang="cs-CZ" dirty="0" err="1" smtClean="0"/>
              <a:t>stakeholdeři</a:t>
            </a:r>
            <a:endParaRPr lang="cs-CZ" dirty="0" smtClean="0"/>
          </a:p>
          <a:p>
            <a:r>
              <a:rPr lang="cs-CZ" dirty="0" smtClean="0"/>
              <a:t>Nutnost vzniku oficiálního registru sociálních podniků – následná kontrola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28F59-B1F6-4801-94DB-4C8B6157CAC0}" type="slidenum">
              <a:rPr lang="cs-CZ" altLang="cs-CZ"/>
              <a:pPr/>
              <a:t>16</a:t>
            </a:fld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Sociální podnikání (výzvy pro budoucnost)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„praxe nabízející nové nápady pro sociální </a:t>
            </a:r>
            <a:r>
              <a:rPr lang="cs-CZ" i="1" dirty="0" smtClean="0"/>
              <a:t>transformaci, </a:t>
            </a:r>
            <a:r>
              <a:rPr lang="cs-CZ" i="1" dirty="0" smtClean="0"/>
              <a:t>které mohou vytvářet lepší sociální řešení prostřednictvím kapitálově-obchodních postupů“ </a:t>
            </a:r>
            <a:r>
              <a:rPr lang="cs-CZ" dirty="0" smtClean="0"/>
              <a:t>(</a:t>
            </a:r>
            <a:r>
              <a:rPr lang="cs-CZ" dirty="0" err="1" smtClean="0"/>
              <a:t>Abu-Saifan</a:t>
            </a:r>
            <a:r>
              <a:rPr lang="cs-CZ" dirty="0" smtClean="0"/>
              <a:t>, 2012)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Propojení regionální a inovační politiky (úkol pro veřejnou správu)</a:t>
            </a:r>
          </a:p>
          <a:p>
            <a:r>
              <a:rPr lang="cs-CZ" dirty="0" smtClean="0"/>
              <a:t>Sledovat dopady zaměstnávání znevýhodněných osob na trhu práce</a:t>
            </a:r>
          </a:p>
          <a:p>
            <a:r>
              <a:rPr lang="cs-CZ" dirty="0" smtClean="0"/>
              <a:t>„</a:t>
            </a:r>
            <a:r>
              <a:rPr lang="cs-CZ" dirty="0" err="1" smtClean="0"/>
              <a:t>value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money</a:t>
            </a:r>
            <a:r>
              <a:rPr lang="cs-CZ" dirty="0" smtClean="0"/>
              <a:t>, </a:t>
            </a:r>
            <a:r>
              <a:rPr lang="cs-CZ" dirty="0" err="1" smtClean="0"/>
              <a:t>value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many“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17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60535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spcBef>
                <a:spcPts val="672"/>
              </a:spcBef>
              <a:spcAft>
                <a:spcPts val="0"/>
              </a:spcAft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Děkuji za pozornost</a:t>
            </a:r>
            <a:br>
              <a:rPr lang="cs-CZ" altLang="cs-CZ" sz="2800" dirty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cs-CZ" altLang="cs-CZ" sz="280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/>
            </a:r>
            <a:br>
              <a:rPr lang="cs-CZ" altLang="cs-CZ" sz="280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cs-CZ" altLang="cs-CZ" sz="280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/>
            </a:r>
            <a:br>
              <a:rPr lang="cs-CZ" altLang="cs-CZ" sz="280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cs-CZ" altLang="cs-CZ" sz="2000" b="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Ing. Mirka </a:t>
            </a:r>
            <a:r>
              <a:rPr lang="cs-CZ" altLang="cs-CZ" sz="2000" b="0" dirty="0" err="1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Wildmannová</a:t>
            </a:r>
            <a:r>
              <a:rPr lang="cs-CZ" altLang="cs-CZ" sz="2000" b="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, Ph.D., MBA</a:t>
            </a:r>
            <a:br>
              <a:rPr lang="cs-CZ" altLang="cs-CZ" sz="2000" b="0" dirty="0" smtClean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cs-CZ" altLang="cs-CZ" sz="2000" b="0" dirty="0" smtClean="0">
                <a:latin typeface="Trebuchet MS"/>
                <a:ea typeface="+mn-ea"/>
                <a:cs typeface="+mn-cs"/>
              </a:rPr>
              <a:t>mirkaw</a:t>
            </a:r>
            <a:r>
              <a:rPr lang="cs-CZ" sz="2000" b="0" dirty="0" smtClean="0">
                <a:latin typeface="Calibri"/>
                <a:ea typeface="Calibri"/>
                <a:cs typeface="Times New Roman"/>
              </a:rPr>
              <a:t>@econ.muni.cz</a:t>
            </a:r>
            <a:endParaRPr lang="cs-CZ" sz="2000" b="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18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95602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Praha – 2002 – světová konference o sociální ekonomice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dirty="0" smtClean="0"/>
              <a:t>„přestože neexistuje žádná přesná právní definice sociální ekonomiky, je možné shodnout se na třech konstatováních:</a:t>
            </a:r>
          </a:p>
          <a:p>
            <a:r>
              <a:rPr lang="cs-CZ" altLang="cs-CZ" dirty="0" smtClean="0"/>
              <a:t>1. SE není založena na kapitálu, ale na participativní demokracii</a:t>
            </a:r>
          </a:p>
          <a:p>
            <a:r>
              <a:rPr lang="cs-CZ" altLang="cs-CZ" dirty="0" smtClean="0"/>
              <a:t>2. cílem SE není zisk, ale vzájemná solidarita</a:t>
            </a:r>
          </a:p>
          <a:p>
            <a:r>
              <a:rPr lang="cs-CZ" altLang="cs-CZ" dirty="0" smtClean="0"/>
              <a:t>3. SE může významnou měrou přispívat k začleňování znevýhodněných osob do společnosti“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SP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USA – sociální podnikatelská iniciativa (Harvard Business </a:t>
            </a:r>
            <a:r>
              <a:rPr lang="cs-CZ" dirty="0" err="1" smtClean="0"/>
              <a:t>School</a:t>
            </a:r>
            <a:r>
              <a:rPr lang="cs-CZ" dirty="0" smtClean="0"/>
              <a:t>), zaměřena na tržní zdroje</a:t>
            </a:r>
          </a:p>
          <a:p>
            <a:pPr lvl="1"/>
            <a:r>
              <a:rPr lang="cs-CZ" dirty="0" smtClean="0"/>
              <a:t>Průkopník: </a:t>
            </a:r>
            <a:r>
              <a:rPr lang="cs-CZ" dirty="0" err="1" smtClean="0"/>
              <a:t>Ashoka</a:t>
            </a:r>
            <a:r>
              <a:rPr lang="cs-CZ" dirty="0" smtClean="0"/>
              <a:t> (Bill </a:t>
            </a:r>
            <a:r>
              <a:rPr lang="cs-CZ" dirty="0" err="1" smtClean="0"/>
              <a:t>Drayton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r>
              <a:rPr lang="cs-CZ" dirty="0" smtClean="0"/>
              <a:t>Evropa – družstevní hnutí, nahrazení chybějících veřejných služeb, využití veřejných zdrojů (80. léta 19. stol.) např. Itálie (1991- speciální zákon), Velká Británie (2003 : Koalice pro sociální podnikání, Sociálně podnikatelský svaz  pro vzdělávání  populace o sociálním podnikání)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402626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EMES – 2006 – závěrečná zpráva z výzkumu SP v zemích střední a východní Evropy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Existence právních forem subjektů SE = sdružení, nadace, družstva, o.p.s. (platí zde ekonomická a specifická omezení)</a:t>
            </a:r>
          </a:p>
          <a:p>
            <a:r>
              <a:rPr lang="cs-CZ" dirty="0" smtClean="0"/>
              <a:t>Na činnost získávají dotace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4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88751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Iniciativa pro sociální podnikání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Od roku 2011 priorita Evropské komise (SP jako klíčový prvek  evropského sociálního modelu – úspěch strategie Evropa 2020)</a:t>
            </a:r>
          </a:p>
          <a:p>
            <a:r>
              <a:rPr lang="cs-CZ" dirty="0" smtClean="0"/>
              <a:t>Témata:</a:t>
            </a:r>
          </a:p>
          <a:p>
            <a:pPr lvl="1"/>
            <a:r>
              <a:rPr lang="cs-CZ" dirty="0" smtClean="0"/>
              <a:t>Zlepšit přístup sociálních podniků</a:t>
            </a:r>
          </a:p>
          <a:p>
            <a:pPr lvl="1"/>
            <a:r>
              <a:rPr lang="cs-CZ" dirty="0" smtClean="0"/>
              <a:t>Zlepšit viditelnost sociálního podnikání</a:t>
            </a:r>
          </a:p>
          <a:p>
            <a:pPr lvl="1"/>
            <a:r>
              <a:rPr lang="cs-CZ" dirty="0" smtClean="0"/>
              <a:t>Zlepšit právní prostředí pro sociální podnikání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5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510444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Sociální podniky v číslech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Zaměstnávají v EU 14,5 mil. osob, což je 6,5% EAO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Francie: 222 800 organizací a podniků – zaměstnávají 2,3 mil. </a:t>
            </a:r>
            <a:r>
              <a:rPr lang="cs-CZ" altLang="cs-CZ" sz="2800" dirty="0" smtClean="0">
                <a:solidFill>
                  <a:srgbClr val="000000"/>
                </a:solidFill>
                <a:latin typeface="Trebuchet MS"/>
              </a:rPr>
              <a:t>osob</a:t>
            </a:r>
            <a:endParaRPr lang="cs-CZ" altLang="cs-CZ" sz="2800" dirty="0">
              <a:solidFill>
                <a:srgbClr val="000000"/>
              </a:solidFill>
              <a:latin typeface="Trebuchet MS"/>
            </a:endParaRP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>
                <a:solidFill>
                  <a:srgbClr val="000000"/>
                </a:solidFill>
                <a:latin typeface="Trebuchet MS"/>
              </a:rPr>
              <a:t>VB: 70 tis. SP, zaměstnávají 1 mil. </a:t>
            </a:r>
            <a:r>
              <a:rPr lang="cs-CZ" altLang="cs-CZ" sz="2800" dirty="0" smtClean="0">
                <a:solidFill>
                  <a:srgbClr val="000000"/>
                </a:solidFill>
                <a:latin typeface="Trebuchet MS"/>
              </a:rPr>
              <a:t>lidí</a:t>
            </a:r>
          </a:p>
          <a:p>
            <a:pPr lvl="0" eaLnBrk="0" hangingPunct="0">
              <a:buClr>
                <a:srgbClr val="7D1E1E"/>
              </a:buClr>
              <a:buSzTx/>
              <a:buFont typeface="Wingdings" pitchFamily="2" charset="2"/>
              <a:buChar char="n"/>
            </a:pPr>
            <a:r>
              <a:rPr lang="cs-CZ" altLang="cs-CZ" sz="2800" dirty="0" smtClean="0">
                <a:solidFill>
                  <a:srgbClr val="000000"/>
                </a:solidFill>
                <a:latin typeface="Trebuchet MS"/>
              </a:rPr>
              <a:t>Francie, Belgie, Irsko: SE se podílí na 10% zaměstnanosti</a:t>
            </a:r>
            <a:endParaRPr lang="cs-CZ" altLang="cs-CZ" sz="2800" dirty="0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6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13883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Přehled zemí s legislativou sociálního podnikání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3" y="1759388"/>
            <a:ext cx="7886358" cy="497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232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Národní institucionální výzkum sociální </a:t>
            </a:r>
            <a:r>
              <a:rPr lang="cs-CZ" dirty="0" smtClean="0"/>
              <a:t>ekonomiky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7D1E1E"/>
              </a:buClr>
              <a:buSzTx/>
              <a:buNone/>
            </a:pP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2011: </a:t>
            </a:r>
            <a:r>
              <a:rPr lang="cs-CZ" altLang="cs-CZ" sz="2000" i="1" dirty="0">
                <a:solidFill>
                  <a:srgbClr val="000000"/>
                </a:solidFill>
                <a:latin typeface="Trebuchet MS"/>
              </a:rPr>
              <a:t>Strategie mezinárodní  konkurenceschopnosti ČR 2012 – 2020</a:t>
            </a:r>
          </a:p>
          <a:p>
            <a:pPr marL="0" lvl="0" indent="0">
              <a:buClr>
                <a:srgbClr val="7D1E1E"/>
              </a:buClr>
              <a:buSzTx/>
              <a:buNone/>
            </a:pPr>
            <a:r>
              <a:rPr lang="cs-CZ" altLang="cs-CZ" sz="2000" i="1" dirty="0">
                <a:solidFill>
                  <a:srgbClr val="000000"/>
                </a:solidFill>
                <a:latin typeface="Trebuchet MS"/>
              </a:rPr>
              <a:t>Národní program reforem České republiky 2013: růst – konkurenceschopnost – prosperita (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podpora vlády integračním sociálním podnikům  přes systém APZ)</a:t>
            </a:r>
          </a:p>
          <a:p>
            <a:pPr marL="0" lvl="0" indent="0">
              <a:buClr>
                <a:srgbClr val="7D1E1E"/>
              </a:buClr>
              <a:buSzTx/>
              <a:buNone/>
            </a:pPr>
            <a:endParaRPr lang="cs-CZ" altLang="cs-CZ" sz="2000" b="1" dirty="0">
              <a:solidFill>
                <a:srgbClr val="000000"/>
              </a:solidFill>
              <a:latin typeface="Trebuchet MS"/>
            </a:endParaRPr>
          </a:p>
          <a:p>
            <a:pPr marL="0" lvl="0" indent="0">
              <a:buClr>
                <a:srgbClr val="7D1E1E"/>
              </a:buClr>
              <a:buSzTx/>
              <a:buNone/>
            </a:pPr>
            <a:r>
              <a:rPr lang="cs-CZ" altLang="cs-CZ" sz="2000" b="1" dirty="0">
                <a:solidFill>
                  <a:srgbClr val="000000"/>
                </a:solidFill>
                <a:latin typeface="Trebuchet MS"/>
              </a:rPr>
              <a:t>P3 – </a:t>
            </a:r>
            <a:r>
              <a:rPr lang="cs-CZ" altLang="cs-CZ" sz="2000" b="1" dirty="0" err="1">
                <a:solidFill>
                  <a:srgbClr val="000000"/>
                </a:solidFill>
                <a:latin typeface="Trebuchet MS"/>
              </a:rPr>
              <a:t>People</a:t>
            </a:r>
            <a:r>
              <a:rPr lang="cs-CZ" altLang="cs-CZ" sz="2000" b="1" dirty="0">
                <a:solidFill>
                  <a:srgbClr val="000000"/>
                </a:solidFill>
                <a:latin typeface="Trebuchet MS"/>
              </a:rPr>
              <a:t>, Planet, Profit 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(provozování webu 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  <a:hlinkClick r:id="rId2"/>
              </a:rPr>
              <a:t>www.ceske-socialni-</a:t>
            </a:r>
            <a:r>
              <a:rPr lang="cs-CZ" altLang="cs-CZ" sz="2000" u="sng" dirty="0">
                <a:solidFill>
                  <a:srgbClr val="000000"/>
                </a:solidFill>
                <a:latin typeface="Trebuchet MS"/>
                <a:hlinkClick r:id="rId2"/>
              </a:rPr>
              <a:t>podnikani.cz</a:t>
            </a:r>
            <a:r>
              <a:rPr lang="cs-CZ" altLang="cs-CZ" sz="2000" dirty="0">
                <a:solidFill>
                  <a:srgbClr val="000000"/>
                </a:solidFill>
                <a:latin typeface="Trebuchet MS"/>
              </a:rPr>
              <a:t>) – 2012: založení Klubu sociálních podnikatelů (vedoucí pracovníci soc. podniků, asi 165 subjektů), vytvořeny dvě sady rozpoznávacích znaků  (obecný sociální podnik a typ WISE)</a:t>
            </a:r>
          </a:p>
          <a:p>
            <a:pPr marL="0" lvl="0" indent="0">
              <a:buClr>
                <a:srgbClr val="7D1E1E"/>
              </a:buClr>
              <a:buSzTx/>
              <a:buNone/>
            </a:pPr>
            <a:endParaRPr lang="cs-CZ" altLang="cs-CZ" sz="2000" i="1" dirty="0">
              <a:solidFill>
                <a:srgbClr val="000000"/>
              </a:solidFill>
              <a:latin typeface="Trebuchet MS"/>
            </a:endParaRPr>
          </a:p>
          <a:p>
            <a:pPr marL="0" lvl="0" indent="0">
              <a:buClr>
                <a:srgbClr val="7D1E1E"/>
              </a:buClr>
              <a:buSzTx/>
              <a:buNone/>
            </a:pPr>
            <a:r>
              <a:rPr lang="cs-CZ" altLang="cs-CZ" sz="2000" b="1" i="1" dirty="0">
                <a:solidFill>
                  <a:srgbClr val="000000"/>
                </a:solidFill>
                <a:latin typeface="Trebuchet MS"/>
              </a:rPr>
              <a:t>TESSEA</a:t>
            </a:r>
            <a:r>
              <a:rPr lang="cs-CZ" altLang="cs-CZ" sz="2000" i="1" dirty="0">
                <a:solidFill>
                  <a:srgbClr val="000000"/>
                </a:solidFill>
                <a:latin typeface="Trebuchet MS"/>
              </a:rPr>
              <a:t>: publikace Studie infrastruktury sociální ekonomiky v ČR – plná verze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8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367337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Počet sociálních podniků v ČR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422693" y="5915892"/>
            <a:ext cx="7737633" cy="401782"/>
          </a:xfrm>
        </p:spPr>
        <p:txBody>
          <a:bodyPr/>
          <a:lstStyle/>
          <a:p>
            <a:r>
              <a:rPr lang="cs-CZ" altLang="cs-CZ" dirty="0" smtClean="0"/>
              <a:t>Zdroj: vlastní zpracování  dle webových stránek Českého sociálního podnikání, duben 2017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10" y="1870364"/>
            <a:ext cx="8125200" cy="397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995935"/>
      </p:ext>
    </p:extLst>
  </p:cSld>
  <p:clrMapOvr>
    <a:masterClrMapping/>
  </p:clrMapOvr>
</p:sld>
</file>

<file path=ppt/theme/theme1.xml><?xml version="1.0" encoding="utf-8"?>
<a:theme xmlns:a="http://schemas.openxmlformats.org/drawingml/2006/main" name="econ_sablona_4_3_cz">
  <a:themeElements>
    <a:clrScheme name="Směsi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econ_sablona_4_3_cz</Template>
  <TotalTime>116</TotalTime>
  <Words>902</Words>
  <Application>Microsoft Office PowerPoint</Application>
  <PresentationFormat>Předvádění na obrazovce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econ_sablona_4_3_cz</vt:lpstr>
      <vt:lpstr>Sociální podniky při řešení zaměstnanosti znevýhodněných osob na trhu práce  Mirka Wildmannová Poslanecká sněmovna, Praha 18.5.2017</vt:lpstr>
      <vt:lpstr>Praha – 2002 – světová konference o sociální ekonomice</vt:lpstr>
      <vt:lpstr>Historie SP</vt:lpstr>
      <vt:lpstr>EMES – 2006 – závěrečná zpráva z výzkumu SP v zemích střední a východní Evropy</vt:lpstr>
      <vt:lpstr>Iniciativa pro sociální podnikání</vt:lpstr>
      <vt:lpstr>Sociální podniky v číslech</vt:lpstr>
      <vt:lpstr>Přehled zemí s legislativou sociálního podnikání</vt:lpstr>
      <vt:lpstr>Národní institucionální výzkum sociální ekonomiky</vt:lpstr>
      <vt:lpstr>Počet sociálních podniků v ČR</vt:lpstr>
      <vt:lpstr>Výsledky z výzkumu SP (2015) – organizace P3</vt:lpstr>
      <vt:lpstr>Oblasti podnikatelských aktivit SP podle PS – výzkum 2015</vt:lpstr>
      <vt:lpstr>Výsledky z výzkumu SP – ESF podzim 2014</vt:lpstr>
      <vt:lpstr>Výzva č. 30 – Sociální ekonomika – výsledky výzkumu</vt:lpstr>
      <vt:lpstr>Výsledky dotazníkového šetření</vt:lpstr>
      <vt:lpstr>Prezentace aplikace PowerPoint</vt:lpstr>
      <vt:lpstr>Současná bílá místa v sociálním podnikání</vt:lpstr>
      <vt:lpstr>Sociální podnikání (výzvy pro budoucnost)</vt:lpstr>
      <vt:lpstr>Děkuji za pozornost   Ing. Mirka Wildmannová, Ph.D., MBA mirkaw@econ.muni.cz</vt:lpstr>
    </vt:vector>
  </TitlesOfParts>
  <Company>Ekonomicko-správní fakulta Masarykovy univerzity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podniky při řešení zaměstnanosti znevýhodněných osob na trhu práce  Mirka Wildmannová Poslanecká sněmovna, Praha 18.5.2017</dc:title>
  <dc:creator>Wildmannova Mirka</dc:creator>
  <cp:lastModifiedBy>Wildmannova Mirka</cp:lastModifiedBy>
  <cp:revision>11</cp:revision>
  <cp:lastPrinted>1601-01-01T00:00:00Z</cp:lastPrinted>
  <dcterms:created xsi:type="dcterms:W3CDTF">2017-05-16T09:13:43Z</dcterms:created>
  <dcterms:modified xsi:type="dcterms:W3CDTF">2017-05-17T08:46:02Z</dcterms:modified>
</cp:coreProperties>
</file>