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8" r:id="rId3"/>
    <p:sldId id="283" r:id="rId4"/>
    <p:sldId id="289" r:id="rId5"/>
    <p:sldId id="287" r:id="rId6"/>
    <p:sldId id="284" r:id="rId7"/>
    <p:sldId id="290" r:id="rId8"/>
    <p:sldId id="285" r:id="rId9"/>
    <p:sldId id="291" r:id="rId10"/>
    <p:sldId id="286" r:id="rId11"/>
    <p:sldId id="292" r:id="rId12"/>
    <p:sldId id="280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92" autoAdjust="0"/>
    <p:restoredTop sz="70355" autoAdjust="0"/>
  </p:normalViewPr>
  <p:slideViewPr>
    <p:cSldViewPr>
      <p:cViewPr>
        <p:scale>
          <a:sx n="66" d="100"/>
          <a:sy n="66" d="100"/>
        </p:scale>
        <p:origin x="-18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2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EBA178-C84F-4DA1-8699-12B38C0413C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14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300E6-DE8C-49FA-AE12-2C8CE043CADA}" type="datetimeFigureOut">
              <a:rPr lang="cs-CZ" smtClean="0"/>
              <a:pPr/>
              <a:t>8. 12. 2014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68D74-0B8A-47B3-83D9-E433DB282E5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788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E5D93-4C83-4BD2-9C3F-4468F4A217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566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1F572-066D-4A3E-8E97-E74DFD8B60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412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3063" y="274638"/>
            <a:ext cx="1963737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27088" y="274638"/>
            <a:ext cx="5743575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202DE-230A-4186-9C74-FFC923881E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869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363B8-ADF4-4244-841D-E81F00D477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96CC4-44A4-4DD9-8577-CDBD9447BE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94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27088" y="1600200"/>
            <a:ext cx="38528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32350" y="1600200"/>
            <a:ext cx="38544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E4EFA-FC9B-48BE-8B3C-FCAB49E10B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309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E5A40-808E-47B1-A5D4-0A5594DBD37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65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E8AAF-BB67-4504-B9B0-A3CAC07323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98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6C121-E1C9-4BAA-AB46-598C12BB61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003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03931-33B5-4C0C-BA24-77DB550C33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510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4A6E5-45CE-48A4-B550-DB5A2F9B1C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414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274638"/>
            <a:ext cx="78597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600200"/>
            <a:ext cx="785971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030F97-5358-4A3D-A0BA-2E67FC3BFE0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Picture 7" descr="pruh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50000"/>
        </a:spcAft>
        <a:buSzPct val="13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50000"/>
        </a:spcAft>
        <a:buSzPct val="8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50000"/>
        </a:spcAft>
        <a:buSzPct val="85000"/>
        <a:buChar char="•"/>
        <a:defRPr sz="2400">
          <a:solidFill>
            <a:schemeClr val="tx1"/>
          </a:solidFill>
          <a:latin typeface="+mn-lt"/>
        </a:defRPr>
      </a:lvl3pPr>
      <a:lvl4pPr marL="1550988" indent="-228600" algn="l" rtl="0" eaLnBrk="0" fontAlgn="base" hangingPunct="0">
        <a:spcBef>
          <a:spcPct val="20000"/>
        </a:spcBef>
        <a:spcAft>
          <a:spcPct val="50000"/>
        </a:spcAft>
        <a:buSzPct val="85000"/>
        <a:buChar char="–"/>
        <a:defRPr sz="2400">
          <a:solidFill>
            <a:schemeClr val="tx1"/>
          </a:solidFill>
          <a:latin typeface="+mn-lt"/>
        </a:defRPr>
      </a:lvl4pPr>
      <a:lvl5pPr marL="1958975" indent="-228600" algn="l" rtl="0" eaLnBrk="0" fontAlgn="base" hangingPunct="0">
        <a:spcBef>
          <a:spcPct val="20000"/>
        </a:spcBef>
        <a:spcAft>
          <a:spcPct val="50000"/>
        </a:spcAft>
        <a:buSzPct val="85000"/>
        <a:buChar char="»"/>
        <a:defRPr sz="2400">
          <a:solidFill>
            <a:schemeClr val="tx1"/>
          </a:solidFill>
          <a:latin typeface="+mn-lt"/>
        </a:defRPr>
      </a:lvl5pPr>
      <a:lvl6pPr marL="2416175" indent="-228600" algn="l" rtl="0" fontAlgn="base">
        <a:spcBef>
          <a:spcPct val="20000"/>
        </a:spcBef>
        <a:spcAft>
          <a:spcPct val="50000"/>
        </a:spcAft>
        <a:buSzPct val="85000"/>
        <a:buChar char="»"/>
        <a:defRPr sz="2400">
          <a:solidFill>
            <a:schemeClr val="tx1"/>
          </a:solidFill>
          <a:latin typeface="+mn-lt"/>
        </a:defRPr>
      </a:lvl6pPr>
      <a:lvl7pPr marL="2873375" indent="-228600" algn="l" rtl="0" fontAlgn="base">
        <a:spcBef>
          <a:spcPct val="20000"/>
        </a:spcBef>
        <a:spcAft>
          <a:spcPct val="50000"/>
        </a:spcAft>
        <a:buSzPct val="85000"/>
        <a:buChar char="»"/>
        <a:defRPr sz="2400">
          <a:solidFill>
            <a:schemeClr val="tx1"/>
          </a:solidFill>
          <a:latin typeface="+mn-lt"/>
        </a:defRPr>
      </a:lvl7pPr>
      <a:lvl8pPr marL="3330575" indent="-228600" algn="l" rtl="0" fontAlgn="base">
        <a:spcBef>
          <a:spcPct val="20000"/>
        </a:spcBef>
        <a:spcAft>
          <a:spcPct val="50000"/>
        </a:spcAft>
        <a:buSzPct val="85000"/>
        <a:buChar char="»"/>
        <a:defRPr sz="2400">
          <a:solidFill>
            <a:schemeClr val="tx1"/>
          </a:solidFill>
          <a:latin typeface="+mn-lt"/>
        </a:defRPr>
      </a:lvl8pPr>
      <a:lvl9pPr marL="3787775" indent="-228600" algn="l" rtl="0" fontAlgn="base">
        <a:spcBef>
          <a:spcPct val="20000"/>
        </a:spcBef>
        <a:spcAft>
          <a:spcPct val="50000"/>
        </a:spcAft>
        <a:buSzPct val="85000"/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2051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052" name="Picture 4" descr="uvodst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2411413" y="1412875"/>
            <a:ext cx="6408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cs-CZ" alt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339752" y="1828562"/>
            <a:ext cx="640821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smtClean="0"/>
              <a:t>Koncepce </a:t>
            </a:r>
            <a:r>
              <a:rPr lang="cs-CZ" sz="4000" b="1" dirty="0" smtClean="0"/>
              <a:t>dlouhodobé péče v České republice</a:t>
            </a:r>
            <a:endParaRPr lang="cs-CZ" b="1" dirty="0"/>
          </a:p>
          <a:p>
            <a:pPr algn="ctr"/>
            <a:r>
              <a:rPr lang="cs-CZ" b="1" dirty="0" smtClean="0"/>
              <a:t>27. listopadu 2014</a:t>
            </a:r>
          </a:p>
          <a:p>
            <a:pPr algn="ctr"/>
            <a:endParaRPr lang="cs-CZ" b="1" dirty="0"/>
          </a:p>
          <a:p>
            <a:pPr algn="ctr"/>
            <a:r>
              <a:rPr lang="cs-CZ" sz="2000" b="1" dirty="0" smtClean="0"/>
              <a:t>Ing. Iva </a:t>
            </a:r>
            <a:r>
              <a:rPr lang="cs-CZ" sz="2000" b="1" dirty="0" err="1" smtClean="0"/>
              <a:t>Merhautová,MBA</a:t>
            </a:r>
            <a:endParaRPr lang="cs-CZ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Jednání s MZ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Jednání s MZ ČR:</a:t>
            </a:r>
          </a:p>
          <a:p>
            <a:pPr marL="0" indent="0">
              <a:buNone/>
            </a:pPr>
            <a:r>
              <a:rPr lang="cs-CZ" dirty="0" smtClean="0"/>
              <a:t>1 x náměstci, 1x ministři</a:t>
            </a:r>
          </a:p>
          <a:p>
            <a:pPr>
              <a:buFontTx/>
              <a:buChar char="-"/>
            </a:pPr>
            <a:r>
              <a:rPr lang="cs-CZ" dirty="0" smtClean="0"/>
              <a:t>předneseny teze, definice</a:t>
            </a:r>
          </a:p>
          <a:p>
            <a:pPr>
              <a:buFontTx/>
              <a:buChar char="-"/>
            </a:pPr>
            <a:r>
              <a:rPr lang="cs-CZ" dirty="0" smtClean="0"/>
              <a:t>Závěr – příprava zákona o dlouhodobé zdravotně-sociální péči</a:t>
            </a:r>
          </a:p>
        </p:txBody>
      </p:sp>
    </p:spTree>
    <p:extLst>
      <p:ext uri="{BB962C8B-B14F-4D97-AF65-F5344CB8AC3E}">
        <p14:creationId xmlns:p14="http://schemas.microsoft.com/office/powerpoint/2010/main" val="1176900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Předpokládaný obsah zákona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Krátký zákon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Definice dlouhodobé zdravotně-sociální péče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Obecně posuzování zdravotního stavu a funkčních schopností (prováděcí předpis)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Obecně podmínky, </a:t>
            </a:r>
            <a:r>
              <a:rPr lang="cs-CZ" dirty="0"/>
              <a:t>odkazující se zčásti na již platné právní </a:t>
            </a:r>
            <a:r>
              <a:rPr lang="cs-CZ" dirty="0" smtClean="0"/>
              <a:t>předpisy, (prováděcí předpis)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Obecná úprava financování, odkazující se na již platné právní předpisy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492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2492375"/>
            <a:ext cx="7772400" cy="1470025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Děkuji za pozornost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Meziresortní pracovní skupina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Vznik meziresortní </a:t>
            </a:r>
            <a:r>
              <a:rPr lang="cs-CZ" dirty="0"/>
              <a:t>pracovní skupiny k řešení problematiky na </a:t>
            </a:r>
            <a:r>
              <a:rPr lang="cs-CZ" dirty="0" smtClean="0"/>
              <a:t>zdravotně - </a:t>
            </a:r>
            <a:r>
              <a:rPr lang="cs-CZ" dirty="0"/>
              <a:t>sociálním </a:t>
            </a:r>
            <a:r>
              <a:rPr lang="cs-CZ" dirty="0" smtClean="0"/>
              <a:t>pomezí</a:t>
            </a:r>
          </a:p>
          <a:p>
            <a:r>
              <a:rPr lang="cs-CZ" dirty="0" smtClean="0"/>
              <a:t>Zástupci MPSV, MZ ČR, krajů</a:t>
            </a:r>
          </a:p>
          <a:p>
            <a:r>
              <a:rPr lang="cs-CZ" dirty="0" smtClean="0"/>
              <a:t>Jednání 1 až 2 měsíce</a:t>
            </a:r>
          </a:p>
          <a:p>
            <a:r>
              <a:rPr lang="cs-CZ" dirty="0" smtClean="0"/>
              <a:t>Jednání s MZ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8137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Meziresortní pracovní skupina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Předchozí vláda  - záměr přijetí zákona o dlouhodobé péči. Legislativní rada vlády – nedoporučení</a:t>
            </a:r>
          </a:p>
          <a:p>
            <a:r>
              <a:rPr lang="cs-CZ" dirty="0" smtClean="0"/>
              <a:t>Vyhýbání se termínu dlouhodobé péče jako jediného označení zdravotně sociálních služeb, dlouhodobost může být v mnoha činnostech, v současné době zákon o zdravotních službách – dlouhodobá zdravotní lůžková péče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969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§ 9 zákona </a:t>
            </a:r>
          </a:p>
          <a:p>
            <a:pPr marL="0" indent="0">
              <a:buNone/>
            </a:pPr>
            <a:r>
              <a:rPr lang="cs-CZ" dirty="0" smtClean="0"/>
              <a:t>Dlouhodobá lůžková péče, která se poskytuje pacientovi, jehož zdravotní stav nelze léčebnou péčí podstatně zlepšit a bez soustavného poskytování ošetřovatelské péče se zhoršuje; v rámci této lůžkové péče může být poskytována též intenzivní ošetřovatelská péče pacientům s poruchou základních životních funkcí.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312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 definice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Dlouhodobá zdravotně sociální péče vychází z potřeb osob, jejichž dlouhodobý celkový zdravotní stav a snížené funkční a kognitivní schopnosti vyžadují poskytování zdravotních a sociálních služeb v jejich přirozeném sociálním prostředí nebo v prostředí institucionálním. Dlouhodobá zdravotní péče je poskytována formálně a zahrnuje široké spektrum služeb zdravotních a sociálních služeb (lékařskou péči, ošetřovatelskou péči, fyzioterapii a další zdravotní služby a dále sociální </a:t>
            </a:r>
            <a:r>
              <a:rPr lang="cs-CZ" dirty="0" smtClean="0"/>
              <a:t>služby). </a:t>
            </a:r>
            <a:r>
              <a:rPr lang="cs-CZ" dirty="0"/>
              <a:t>Dlouhodobá zdravotně sociálně péče může být poskytována i neformálně prostřednictvím rodiny.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3987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OESD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Dlouhodobá péče je škála služeb potřebná </a:t>
            </a:r>
            <a:r>
              <a:rPr lang="cs-CZ" sz="2000" u="sng" dirty="0"/>
              <a:t>pro osoby se sníženou funkční kapacitou</a:t>
            </a:r>
            <a:r>
              <a:rPr lang="cs-CZ" sz="2000" dirty="0"/>
              <a:t> (fyzickou nebo kognitivní), v jejímž důsledku jsou </a:t>
            </a:r>
            <a:r>
              <a:rPr lang="cs-CZ" sz="2000" b="1" dirty="0"/>
              <a:t>po delší dobu závislé na pomoci </a:t>
            </a:r>
            <a:r>
              <a:rPr lang="cs-CZ" sz="2000" b="1" u="sng" dirty="0"/>
              <a:t>v základních aktivitách</a:t>
            </a:r>
            <a:r>
              <a:rPr lang="cs-CZ" sz="2000" dirty="0"/>
              <a:t> každodenního života (ADL – koupání, používání toalety, oblékání, krmení, vstávání ze židle nebo postele, pohyb po místnosti). Tato osobní komponenta péče je často poskytována společně se </a:t>
            </a:r>
            <a:r>
              <a:rPr lang="cs-CZ" sz="2000" b="1" u="sng" dirty="0"/>
              <a:t>základními zdravotními službami</a:t>
            </a:r>
            <a:r>
              <a:rPr lang="cs-CZ" sz="2000" dirty="0"/>
              <a:t> (například ošetřovaní ran, řešení bolesti, podávání léků, monitorování, prevence, rehabilitace nebo paliativní péče). Poskytování pomoci v ADL a základních zdravotních služeb může být kombinováno s pomocí </a:t>
            </a:r>
            <a:r>
              <a:rPr lang="cs-CZ" sz="2000" b="1" u="sng" dirty="0"/>
              <a:t>v instrumentálních aktivitách</a:t>
            </a:r>
            <a:r>
              <a:rPr lang="cs-CZ" sz="2000" dirty="0"/>
              <a:t> denního života (například pomoc v péči o domácnost, přípravě jídla, nakupování, transport).</a:t>
            </a:r>
          </a:p>
        </p:txBody>
      </p:sp>
    </p:spTree>
    <p:extLst>
      <p:ext uri="{BB962C8B-B14F-4D97-AF65-F5344CB8AC3E}">
        <p14:creationId xmlns:p14="http://schemas.microsoft.com/office/powerpoint/2010/main" val="1639341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WHO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 smtClean="0"/>
              <a:t>Dlouhodobá </a:t>
            </a:r>
            <a:r>
              <a:rPr lang="cs-CZ" sz="2000" dirty="0"/>
              <a:t>péče je systém činností, které umožňují osobám, které </a:t>
            </a:r>
            <a:r>
              <a:rPr lang="cs-CZ" sz="2000" u="sng" dirty="0"/>
              <a:t>nejsou plně schopny si sami zajistit péči o vlastní osobu</a:t>
            </a:r>
            <a:r>
              <a:rPr lang="cs-CZ" sz="2000" dirty="0"/>
              <a:t> </a:t>
            </a:r>
            <a:r>
              <a:rPr lang="cs-CZ" sz="2000" b="1" dirty="0"/>
              <a:t>udržet maximální možnou kvalitu života</a:t>
            </a:r>
            <a:r>
              <a:rPr lang="cs-CZ" sz="2000" dirty="0"/>
              <a:t> podle jejich </a:t>
            </a:r>
            <a:r>
              <a:rPr lang="cs-CZ" sz="2000" b="1" u="sng" dirty="0"/>
              <a:t>individuálních</a:t>
            </a:r>
            <a:r>
              <a:rPr lang="cs-CZ" sz="2000" u="sng" dirty="0"/>
              <a:t> preferencí</a:t>
            </a:r>
            <a:r>
              <a:rPr lang="cs-CZ" sz="2000" dirty="0"/>
              <a:t>, s co nejvyšším možným stupněm nezávislosti, autonomie, účasti na životě společnosti, osobního uspokojení a lidské důstojnosti. Dlouhodobá péče je poskytována </a:t>
            </a:r>
            <a:r>
              <a:rPr lang="cs-CZ" sz="2000" b="1" u="sng" dirty="0"/>
              <a:t>neformálně</a:t>
            </a:r>
            <a:r>
              <a:rPr lang="cs-CZ" sz="2000" dirty="0"/>
              <a:t> (prostřednictvím rodiny, přátel nebo sousedů) </a:t>
            </a:r>
            <a:r>
              <a:rPr lang="cs-CZ" sz="2000" b="1" u="sng" dirty="0"/>
              <a:t>a/nebo formálně</a:t>
            </a:r>
            <a:r>
              <a:rPr lang="cs-CZ" sz="2000" dirty="0"/>
              <a:t> (prostřednictvím zdravotních a sociálních služeb). Formální podpůrný systém v sobě zahrnuje široké spektrum </a:t>
            </a:r>
            <a:r>
              <a:rPr lang="cs-CZ" sz="2000" u="sng" dirty="0"/>
              <a:t>komunitních služeb</a:t>
            </a:r>
            <a:r>
              <a:rPr lang="cs-CZ" sz="2000" dirty="0"/>
              <a:t> (veřejné zdravotnictví, primární péči, domácí péči, rehabilitaci a paliativní péči) i institucionální péči poskytovanou v ošetřovatelských domovech a v hospicích. K formální dlouhodobé péči je řazeny </a:t>
            </a:r>
            <a:r>
              <a:rPr lang="cs-CZ" sz="2000" b="1" dirty="0"/>
              <a:t>i léčebné postupy</a:t>
            </a:r>
            <a:r>
              <a:rPr lang="cs-CZ" sz="2000" dirty="0"/>
              <a:t>, které slouží k </a:t>
            </a:r>
            <a:r>
              <a:rPr lang="cs-CZ" sz="2000" u="sng" dirty="0"/>
              <a:t>zastavení nebo zvrácení průběhu onemocnění nebo disability</a:t>
            </a:r>
            <a:r>
              <a:rPr lang="cs-CZ" sz="2000" dirty="0"/>
              <a:t>. 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247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Teze k dlouhodobé zdravotně sociální péči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Dlouhodobá péče zdravotně sociální (dále DPZS) je zaměřená na uspokojování objektivních potřeb klientů</a:t>
            </a:r>
          </a:p>
          <a:p>
            <a:pPr marL="0" indent="0">
              <a:buNone/>
            </a:pPr>
            <a:r>
              <a:rPr lang="cs-CZ" dirty="0" smtClean="0"/>
              <a:t>Rozsah objektivních potřeb se určí pomocí posouzení zdravotního stavu, schopností sebeobsluhy a obsluhy domácnosti (posouzení funkčních schopností). Jedno hodnocení spojené s přiznáváním příspěvku na péči.</a:t>
            </a:r>
          </a:p>
          <a:p>
            <a:pPr marL="0" indent="0">
              <a:buNone/>
            </a:pPr>
            <a:r>
              <a:rPr lang="cs-CZ" dirty="0" smtClean="0"/>
              <a:t>Potřebu zdravotně-sociální péče nelze od  sebe oddělovat, oddělené financování. Zdravotní péče lékařská, ošetřovatelská, fyzioterapie hrazena v fondu zdravotního pojištění, péče sociální z příspěvku na péči a veřejných zdrojů.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944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teze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 rámci DPZS se nebudou vytvářet nové služby, pouze se propojí poskytování současných zdravotních a sociálních služeb</a:t>
            </a:r>
          </a:p>
          <a:p>
            <a:pPr marL="0" indent="0">
              <a:buNone/>
            </a:pPr>
            <a:r>
              <a:rPr lang="cs-CZ" dirty="0" smtClean="0"/>
              <a:t>Na DPZS nebudou vydávána jiná samostatná oprávnění k činnosti (registrace)  </a:t>
            </a:r>
          </a:p>
          <a:p>
            <a:pPr marL="0" indent="0">
              <a:buNone/>
            </a:pPr>
            <a:r>
              <a:rPr lang="cs-CZ" dirty="0" smtClean="0"/>
              <a:t>Podmínkou poskytování bude splnění personálních a technických podmínek (standardů)</a:t>
            </a:r>
          </a:p>
          <a:p>
            <a:pPr marL="0" indent="0">
              <a:buNone/>
            </a:pPr>
            <a:r>
              <a:rPr lang="cs-CZ" dirty="0" smtClean="0"/>
              <a:t>Změní se forma úhrady za ošetřovatelskou péči (</a:t>
            </a:r>
            <a:r>
              <a:rPr lang="cs-CZ" dirty="0" err="1" smtClean="0"/>
              <a:t>odb</a:t>
            </a:r>
            <a:r>
              <a:rPr lang="cs-CZ" dirty="0" smtClean="0"/>
              <a:t>. 913)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6053563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</Words>
  <Application>Microsoft Office PowerPoint</Application>
  <PresentationFormat>Předvádění na obrazovce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Výchozí návrh</vt:lpstr>
      <vt:lpstr>Prezentace aplikace PowerPoint</vt:lpstr>
      <vt:lpstr>Meziresortní pracovní skupina</vt:lpstr>
      <vt:lpstr>Meziresortní pracovní skupina</vt:lpstr>
      <vt:lpstr>Zákon o zdravotních službách</vt:lpstr>
      <vt:lpstr>Návrh definice</vt:lpstr>
      <vt:lpstr>Definice OESD</vt:lpstr>
      <vt:lpstr>Definice WHO</vt:lpstr>
      <vt:lpstr>Teze k dlouhodobé zdravotně sociální péči</vt:lpstr>
      <vt:lpstr>Další teze</vt:lpstr>
      <vt:lpstr>Jednání s MZ ČR</vt:lpstr>
      <vt:lpstr>Předpokládaný obsah zákona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2014-02-11T10:01:54Z</dcterms:created>
  <dcterms:modified xsi:type="dcterms:W3CDTF">2014-12-08T14:11:27Z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