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7" r:id="rId2"/>
    <p:sldId id="282" r:id="rId3"/>
    <p:sldId id="258" r:id="rId4"/>
    <p:sldId id="259" r:id="rId5"/>
    <p:sldId id="260" r:id="rId6"/>
    <p:sldId id="261" r:id="rId7"/>
    <p:sldId id="283" r:id="rId8"/>
    <p:sldId id="288" r:id="rId9"/>
    <p:sldId id="284" r:id="rId10"/>
    <p:sldId id="285" r:id="rId11"/>
    <p:sldId id="292" r:id="rId12"/>
    <p:sldId id="262" r:id="rId13"/>
    <p:sldId id="286" r:id="rId14"/>
    <p:sldId id="291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879BF-D1B5-48BE-A288-31ADA6E4260E}" type="datetimeFigureOut">
              <a:rPr lang="cs-CZ" smtClean="0"/>
              <a:t>6.11.2014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4BD877-4DBB-4394-BA79-E9C0F70AFB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8715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4198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91B5B74-EBE9-4C03-AC9E-4843F0CCD531}" type="slidenum">
              <a:rPr lang="cs-CZ" altLang="cs-CZ">
                <a:solidFill>
                  <a:prstClr val="black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1</a:t>
            </a:fld>
            <a:endParaRPr lang="cs-CZ" altLang="cs-CZ">
              <a:solidFill>
                <a:prstClr val="black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471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91E11A9-B326-4DC8-A821-F2197C5FDE93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13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4915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E542CB6-45BB-4372-93DF-29AA3E587A98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14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4915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E542CB6-45BB-4372-93DF-29AA3E587A98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15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50180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5EB51B2-4E57-446A-89D1-15C600C3DD1F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16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5120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A8390B4-E54E-4692-9A23-071C307F5366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17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5222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AF3FD89-D9C4-4742-A483-C7A7D5E20583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18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53252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4E8CAE4-9AA4-4F08-9A54-3277E24429A2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19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5427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D8F93F1-609B-4B7B-8FC9-BD1DD5A37FF6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20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55300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3639174-DC7C-4377-ACDE-F61D66D3E12A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21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5632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4C43A3F-EE48-4938-B5FB-295B3A04F1C5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22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43012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8235FD6-278F-4C9C-BFF4-79C8DAC210F8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2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5734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97B5550-0B52-44A4-9034-C0036A1DF47A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23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58372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FDCD5EF-DB5C-4299-ADEA-E0D87E6A4276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24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593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62856A8-6CD5-425B-A666-C9ABCEADD85D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25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60420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1A5E6C6-FDEA-4277-8F0A-3076B9F0E58A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26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6144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0F70EB6-D24E-4E5F-A271-33DE189FDF43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27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6246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3084D8C-B798-4847-8350-82DA4DDB4A53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28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63492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FC477C9-FAB8-4EBB-99CF-E4EB80C9FCBD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29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6451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160B47D-78EC-4BF7-9C69-C483D7749D46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30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65540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8120CBB-CBCC-49BB-9066-7538DA4AFA5D}" type="slidenum">
              <a:rPr lang="cs-CZ" altLang="cs-CZ">
                <a:solidFill>
                  <a:prstClr val="black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31</a:t>
            </a:fld>
            <a:endParaRPr lang="cs-CZ" altLang="cs-CZ">
              <a:solidFill>
                <a:prstClr val="black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43012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8235FD6-278F-4C9C-BFF4-79C8DAC210F8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3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4403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BBAEF7C-1F5D-4155-9693-B86C5E8B51A8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4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45060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65A1C4A-94AF-44A4-BFD1-1DCEFE95D6AA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5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4608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A70D579-A923-4089-868B-301E8E6DED32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6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471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91E11A9-B326-4DC8-A821-F2197C5FDE93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9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471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91E11A9-B326-4DC8-A821-F2197C5FDE93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10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  <p:sp>
        <p:nvSpPr>
          <p:cNvPr id="471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91E11A9-B326-4DC8-A821-F2197C5FDE93}" type="slidenum">
              <a:rPr lang="cs-CZ" altLang="cs-CZ">
                <a:solidFill>
                  <a:srgbClr val="000000"/>
                </a:solidFill>
                <a:latin typeface="Myriad Pro"/>
              </a:rPr>
              <a:pPr eaLnBrk="1" hangingPunct="1">
                <a:spcBef>
                  <a:spcPct val="0"/>
                </a:spcBef>
              </a:pPr>
              <a:t>12</a:t>
            </a:fld>
            <a:endParaRPr lang="cs-CZ" altLang="cs-CZ">
              <a:solidFill>
                <a:srgbClr val="000000"/>
              </a:solidFill>
              <a:latin typeface="Myriad Pro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EBD29-F059-40A8-BBDA-09D376CAA602}" type="slidenum">
              <a:rPr lang="cs-CZ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14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26DBF-2C4F-45DD-A9B3-27341DCBB224}" type="slidenum">
              <a:rPr lang="cs-CZ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327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637F1-EEAA-4E95-8615-5DE7B1D4717C}" type="slidenum">
              <a:rPr lang="cs-CZ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526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ED092-4BEB-470C-B170-F716F9E978FB}" type="slidenum">
              <a:rPr lang="cs-CZ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432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224C1-5377-41D3-98D1-A8EEADD64E3D}" type="slidenum">
              <a:rPr lang="cs-CZ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874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07299F-93C0-4E35-A48A-280E09F5DBCA}" type="slidenum">
              <a:rPr lang="cs-CZ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318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F55C7-4305-4AF7-BA56-085CB7CC6A4D}" type="slidenum">
              <a:rPr lang="cs-CZ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949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0663F-E75F-4A54-B887-A8BB1BAC836B}" type="slidenum">
              <a:rPr lang="cs-CZ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013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ECF5C-4F43-4D2D-A7D7-C65578A3150C}" type="slidenum">
              <a:rPr lang="cs-CZ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125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5E1AC-7DB8-4136-93BE-FA04E5C2FAC5}" type="slidenum">
              <a:rPr lang="cs-CZ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327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75F90-B3BF-4FBB-9D05-58971F2F0176}" type="slidenum">
              <a:rPr lang="cs-CZ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772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C917F8-F2FE-4123-A2F5-03A434DC9F96}" type="slidenum">
              <a:rPr lang="cs-CZ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112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6"/>
          <p:cNvSpPr txBox="1">
            <a:spLocks noChangeArrowheads="1"/>
          </p:cNvSpPr>
          <p:nvPr/>
        </p:nvSpPr>
        <p:spPr bwMode="auto">
          <a:xfrm>
            <a:off x="539750" y="-315913"/>
            <a:ext cx="6408738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cs-CZ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cs-CZ" altLang="cs-CZ" dirty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cs-CZ" altLang="cs-CZ" dirty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Potenciál využití evropských fondů pro rozvoj kultury na příkladu Integrovaného operačního programu a Integrovaného regionálního operačního programu</a:t>
            </a:r>
            <a:endParaRPr lang="cs-CZ" altLang="cs-CZ" dirty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GB" altLang="cs-CZ" dirty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</p:txBody>
      </p:sp>
      <p:sp>
        <p:nvSpPr>
          <p:cNvPr id="16387" name="Text Box 7"/>
          <p:cNvSpPr txBox="1">
            <a:spLocks noChangeArrowheads="1"/>
          </p:cNvSpPr>
          <p:nvPr/>
        </p:nvSpPr>
        <p:spPr bwMode="auto">
          <a:xfrm>
            <a:off x="684213" y="4868863"/>
            <a:ext cx="4895850" cy="73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400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Ing. Zdeněk Novák</a:t>
            </a:r>
            <a:endParaRPr lang="cs-CZ" altLang="cs-CZ" sz="1400" dirty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4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Ministerstvo kultury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400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Praha 10. listopadu</a:t>
            </a:r>
            <a:r>
              <a:rPr lang="cs-CZ" altLang="cs-CZ" sz="1400" baseline="30000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</a:t>
            </a:r>
            <a:r>
              <a:rPr lang="en-GB" altLang="cs-CZ" sz="14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2014</a:t>
            </a:r>
          </a:p>
        </p:txBody>
      </p:sp>
    </p:spTree>
    <p:extLst>
      <p:ext uri="{BB962C8B-B14F-4D97-AF65-F5344CB8AC3E}">
        <p14:creationId xmlns:p14="http://schemas.microsoft.com/office/powerpoint/2010/main" val="341227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098" name="Picture 2" descr="C:\Users\zdenek.novak\AppData\Local\Microsoft\Windows\Temporary Internet Files\Content.Outlook\K2PBFZ4I\IMG_51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35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8194" name="Picture 2" descr="F:\Valtice,Ohrada, Kratochvíle brno červen2011\Valtice Brno červen, červenec 2011 0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2516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053" name="Picture 5" descr="C:\Users\zdenek.novak\AppData\Local\Microsoft\Windows\Temporary Internet Files\Content.Outlook\K2PBFZ4I\IMG_37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87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7170" name="Picture 2" descr="C:\Users\zdenek.novak\AppData\Local\Microsoft\Windows\Temporary Internet Files\Content.Outlook\K2PBFZ4I\IMG_37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35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1. listopadu 2013 přešla na základě usnesení vlády č. 567/2013 oblast intervence 5.1 IOP Národní podpora využití potenciálu kulturního dědictví z Ministerstva kultury ČR na Ministerstvo pro místní rozvoj ČR, které se tak stává poskytovatelem dotace. Centrum pro regionální rozvoj ČR od 1. listopadu 2013 plní funkci zprostředkujícího subjektu.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3659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5"/>
          <p:cNvSpPr txBox="1">
            <a:spLocks noChangeArrowheads="1"/>
          </p:cNvSpPr>
          <p:nvPr/>
        </p:nvSpPr>
        <p:spPr bwMode="auto">
          <a:xfrm>
            <a:off x="611188" y="3170238"/>
            <a:ext cx="835342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cs-CZ" altLang="cs-CZ" sz="2400" b="1" u="sng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INTEGROVANÝ REGIONÁLNÍ OPERAČNÍ PROGRAM  (IROP)</a:t>
            </a:r>
            <a:endParaRPr lang="cs-CZ" altLang="cs-CZ" sz="2400" b="1" u="sng">
              <a:solidFill>
                <a:srgbClr val="0969F7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cs-CZ" altLang="cs-CZ" sz="2000" b="1">
                <a:solidFill>
                  <a:srgbClr val="000000"/>
                </a:solidFill>
                <a:cs typeface="Arial" pitchFamily="34" charset="0"/>
              </a:rPr>
              <a:t/>
            </a:r>
            <a:br>
              <a:rPr lang="cs-CZ" altLang="cs-CZ" sz="2000" b="1">
                <a:solidFill>
                  <a:srgbClr val="000000"/>
                </a:solidFill>
                <a:cs typeface="Arial" pitchFamily="34" charset="0"/>
              </a:rPr>
            </a:br>
            <a:endParaRPr lang="en-GB" altLang="cs-CZ" sz="200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17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539750" y="606425"/>
            <a:ext cx="8064500" cy="572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altLang="cs-CZ" sz="2400" b="1" u="sng" dirty="0" smtClean="0">
              <a:solidFill>
                <a:srgbClr val="FF0000"/>
              </a:solidFill>
              <a:latin typeface="Myriad Web Pro" pitchFamily="34" charset="-18"/>
              <a:cs typeface="Arial" pitchFamily="34" charset="0"/>
            </a:endParaRP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400" b="1" u="sng" dirty="0" smtClean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Integrovaný regionální operační program (IROP)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altLang="cs-CZ" sz="2400" b="1" u="sng" dirty="0" smtClean="0">
              <a:solidFill>
                <a:srgbClr val="FF0000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b="1" u="sng" dirty="0" smtClean="0">
                <a:solidFill>
                  <a:srgbClr val="000000"/>
                </a:solidFill>
                <a:cs typeface="Arial" pitchFamily="34" charset="0"/>
              </a:rPr>
              <a:t>Základní informace: 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Řídicí orgán IROP – Ministerstvo pro místní rozvoj ČR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2000" dirty="0">
                <a:solidFill>
                  <a:srgbClr val="000000"/>
                </a:solidFill>
                <a:cs typeface="Arial" pitchFamily="34" charset="0"/>
              </a:rPr>
              <a:t>Návaznost na 9 tematických cílů 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EU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2000" dirty="0">
                <a:solidFill>
                  <a:srgbClr val="000000"/>
                </a:solidFill>
                <a:cs typeface="Arial" pitchFamily="34" charset="0"/>
              </a:rPr>
              <a:t>V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šechny NUTS II regiony kromě Hl. m. Prahy (výjimku tvoří SC 3.2 – vč. Hl. m. Prahy)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Celková alokace z ERDF: </a:t>
            </a: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cca 4,63 mld. EUR 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(tj. cca 20 % z celé alokace pro ČR)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Financování: 85 % ERDF, 15 % 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příjemce</a:t>
            </a:r>
            <a:endParaRPr lang="cs-CZ" sz="2000" dirty="0" smtClean="0">
              <a:solidFill>
                <a:srgbClr val="000000"/>
              </a:solidFill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/>
            </a:r>
            <a:b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</a:br>
            <a:endParaRPr lang="en-GB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8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611188" y="1354138"/>
            <a:ext cx="8532812" cy="523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400" b="1" u="sng" dirty="0" smtClean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IROP – Harmonogram v průběhu roku 2014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en-GB" altLang="cs-CZ" sz="2000" b="1" u="sng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marL="342900" indent="-342900" eaLnBrk="1" fontAlgn="base" hangingPunct="1">
              <a:spcBef>
                <a:spcPts val="0"/>
              </a:spcBef>
              <a:spcAft>
                <a:spcPct val="0"/>
              </a:spcAft>
              <a:defRPr/>
            </a:pPr>
            <a:r>
              <a:rPr lang="cs-CZ" sz="2000" b="1" dirty="0">
                <a:solidFill>
                  <a:srgbClr val="000000"/>
                </a:solidFill>
                <a:cs typeface="Arial" pitchFamily="34" charset="0"/>
              </a:rPr>
              <a:t>Červen 2014 </a:t>
            </a:r>
            <a:r>
              <a:rPr lang="cs-CZ" sz="2000" dirty="0">
                <a:solidFill>
                  <a:srgbClr val="000000"/>
                </a:solidFill>
                <a:cs typeface="Arial" pitchFamily="34" charset="0"/>
              </a:rPr>
              <a:t>– meziresortní připomínkové řízení IROP </a:t>
            </a:r>
            <a:endParaRPr lang="cs-CZ" sz="2000" dirty="0" smtClean="0">
              <a:solidFill>
                <a:srgbClr val="000000"/>
              </a:solidFill>
              <a:cs typeface="Arial" pitchFamily="34" charset="0"/>
            </a:endParaRPr>
          </a:p>
          <a:p>
            <a:pPr marL="342900" indent="-342900" eaLnBrk="1" fontAlgn="base" hangingPunct="1">
              <a:spcBef>
                <a:spcPts val="0"/>
              </a:spcBef>
              <a:spcAft>
                <a:spcPct val="0"/>
              </a:spcAft>
              <a:defRPr/>
            </a:pPr>
            <a:endParaRPr lang="cs-CZ" sz="2000" dirty="0">
              <a:solidFill>
                <a:srgbClr val="000000"/>
              </a:solidFill>
              <a:cs typeface="Arial" pitchFamily="34" charset="0"/>
            </a:endParaRPr>
          </a:p>
          <a:p>
            <a:pPr marL="342900" indent="-342900" eaLnBrk="1" fontAlgn="base" hangingPunct="1">
              <a:spcBef>
                <a:spcPts val="0"/>
              </a:spcBef>
              <a:spcAft>
                <a:spcPct val="0"/>
              </a:spcAft>
              <a:defRPr/>
            </a:pP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Do července 2014 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– neformální vyjednávání s Evropskou komisí</a:t>
            </a: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endParaRPr lang="cs-CZ" sz="2000" dirty="0" smtClean="0">
              <a:solidFill>
                <a:srgbClr val="000000"/>
              </a:solidFill>
              <a:cs typeface="Arial" pitchFamily="34" charset="0"/>
            </a:endParaRPr>
          </a:p>
          <a:p>
            <a:pPr marL="342900" indent="-342900" eaLnBrk="1" fontAlgn="base" hangingPunct="1">
              <a:spcBef>
                <a:spcPts val="0"/>
              </a:spcBef>
              <a:spcAft>
                <a:spcPct val="0"/>
              </a:spcAft>
              <a:defRPr/>
            </a:pP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9. 7. 2014 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programový dokument IROP schválen vládou ČR</a:t>
            </a:r>
            <a:endParaRPr lang="cs-CZ" sz="2000" dirty="0">
              <a:solidFill>
                <a:srgbClr val="000000"/>
              </a:solidFill>
              <a:cs typeface="Arial" pitchFamily="34" charset="0"/>
            </a:endParaRP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Červenec 2014 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– programový dokument odeslán Evropské komisi (začátek formálního vyjednávání s Evropskou komisí)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Polovina října  2014 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– Evropská komise zaslala ŘO připomínky k IROP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Podzim 2014 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– pokračuje </a:t>
            </a: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formální vyjednávání s Evropskou komisí </a:t>
            </a:r>
            <a:endParaRPr lang="cs-CZ" sz="2000" dirty="0" smtClean="0">
              <a:solidFill>
                <a:srgbClr val="000000"/>
              </a:solidFill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/>
            </a:r>
            <a:b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</a:br>
            <a:endParaRPr lang="en-GB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81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611188" y="1431925"/>
            <a:ext cx="8353425" cy="507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400" b="1" u="sng" dirty="0" smtClean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Prioritní osy IROP</a:t>
            </a:r>
            <a:endParaRPr lang="cs-CZ" altLang="cs-CZ" sz="2400" b="1" u="sng" dirty="0" smtClean="0">
              <a:solidFill>
                <a:srgbClr val="0969F7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000" b="1" u="sng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Prioritní osy:</a:t>
            </a:r>
            <a:endParaRPr lang="en-GB" altLang="cs-CZ" sz="2000" b="1" u="sng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marL="342900" indent="-342900" eaLnBrk="1" fontAlgn="base" hangingPunct="1">
              <a:spcBef>
                <a:spcPts val="0"/>
              </a:spcBef>
              <a:spcAft>
                <a:spcPct val="0"/>
              </a:spcAft>
              <a:defRPr/>
            </a:pP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PO 1 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Konkurenceschopné, dostupné a bezpečné regiony (alokace</a:t>
            </a: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             </a:t>
            </a: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1, 6 mld. EUR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)</a:t>
            </a: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endParaRPr lang="cs-CZ" sz="2000" dirty="0" smtClean="0">
              <a:solidFill>
                <a:srgbClr val="000000"/>
              </a:solidFill>
              <a:cs typeface="Arial" pitchFamily="34" charset="0"/>
            </a:endParaRPr>
          </a:p>
          <a:p>
            <a:pPr marL="342900" indent="-342900" eaLnBrk="1" fontAlgn="base" hangingPunct="1">
              <a:spcBef>
                <a:spcPts val="0"/>
              </a:spcBef>
              <a:spcAft>
                <a:spcPct val="0"/>
              </a:spcAft>
              <a:defRPr/>
            </a:pP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PO 2 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Zkvalitnění veřejných služeb a podmínek života pro obyvatele</a:t>
            </a: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             regionů (alokace </a:t>
            </a: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1,8 mld. EUR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)</a:t>
            </a: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endParaRPr lang="cs-CZ" sz="2000" dirty="0" smtClean="0">
              <a:solidFill>
                <a:srgbClr val="000000"/>
              </a:solidFill>
              <a:cs typeface="Arial" pitchFamily="34" charset="0"/>
            </a:endParaRPr>
          </a:p>
          <a:p>
            <a:pPr marL="342900" indent="-342900" eaLnBrk="1" fontAlgn="base" hangingPunct="1">
              <a:spcBef>
                <a:spcPts val="0"/>
              </a:spcBef>
              <a:spcAft>
                <a:spcPct val="0"/>
              </a:spcAft>
              <a:defRPr/>
            </a:pPr>
            <a:r>
              <a:rPr lang="cs-CZ" sz="2000" b="1" dirty="0">
                <a:solidFill>
                  <a:srgbClr val="000000"/>
                </a:solidFill>
                <a:cs typeface="Arial" pitchFamily="34" charset="0"/>
              </a:rPr>
              <a:t>PO 3 </a:t>
            </a:r>
            <a:r>
              <a:rPr lang="cs-CZ" sz="2000" dirty="0">
                <a:solidFill>
                  <a:srgbClr val="000000"/>
                </a:solidFill>
                <a:cs typeface="Arial" pitchFamily="34" charset="0"/>
              </a:rPr>
              <a:t>Dobrá správa území a zefektivnění veřejných institucí (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alokace</a:t>
            </a: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             </a:t>
            </a: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0,9 </a:t>
            </a:r>
            <a:r>
              <a:rPr lang="cs-CZ" sz="2000" b="1" dirty="0">
                <a:solidFill>
                  <a:srgbClr val="000000"/>
                </a:solidFill>
                <a:cs typeface="Arial" pitchFamily="34" charset="0"/>
              </a:rPr>
              <a:t>mld. EUR</a:t>
            </a:r>
            <a:r>
              <a:rPr lang="cs-CZ" sz="2000" dirty="0">
                <a:solidFill>
                  <a:srgbClr val="000000"/>
                </a:solidFill>
                <a:cs typeface="Arial" pitchFamily="34" charset="0"/>
              </a:rPr>
              <a:t>)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PO 4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 Komunitně vedený místní rozvoj (alokace </a:t>
            </a: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379 mil. EUR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)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PO 5 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Technická pomoc (alokace </a:t>
            </a: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128 mil. EUR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)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/>
            </a:r>
            <a:b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</a:br>
            <a:endParaRPr lang="en-GB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19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5"/>
          <p:cNvSpPr txBox="1">
            <a:spLocks noChangeArrowheads="1"/>
          </p:cNvSpPr>
          <p:nvPr/>
        </p:nvSpPr>
        <p:spPr bwMode="auto">
          <a:xfrm>
            <a:off x="611188" y="3170238"/>
            <a:ext cx="835342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cs-CZ" altLang="cs-CZ" sz="2400" b="1" u="sng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MOŽNOSTI ČERPÁNÍ Z IROP PRO OBLAST KULTURNÍHO DĚDICTVÍ </a:t>
            </a:r>
            <a:endParaRPr lang="cs-CZ" altLang="cs-CZ" sz="2400" b="1" u="sng">
              <a:solidFill>
                <a:srgbClr val="0969F7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cs-CZ" altLang="cs-CZ" sz="2000" b="1">
                <a:solidFill>
                  <a:srgbClr val="000000"/>
                </a:solidFill>
                <a:cs typeface="Arial" pitchFamily="34" charset="0"/>
              </a:rPr>
              <a:t/>
            </a:r>
            <a:br>
              <a:rPr lang="cs-CZ" altLang="cs-CZ" sz="2000" b="1">
                <a:solidFill>
                  <a:srgbClr val="000000"/>
                </a:solidFill>
                <a:cs typeface="Arial" pitchFamily="34" charset="0"/>
              </a:rPr>
            </a:br>
            <a:endParaRPr lang="en-GB" altLang="cs-CZ" sz="200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53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684213" y="1188990"/>
            <a:ext cx="8351837" cy="477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400" b="1" u="sng" dirty="0" smtClean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Integrovaný operační program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altLang="cs-CZ" sz="2000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Březen 2005 schváleny priority vlády na čerpací období 2008-2013 (2015) 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altLang="cs-CZ" sz="2000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2005-2006 dopracován Národní strategický referenční rámec, červen 2006 – na infrastrukturu pro umění a péči o kulturní dědictví určeno cca 19 </a:t>
            </a:r>
            <a:r>
              <a:rPr lang="cs-CZ" altLang="cs-CZ" sz="2000" dirty="0" err="1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mld</a:t>
            </a:r>
            <a:r>
              <a:rPr lang="cs-CZ" altLang="cs-CZ" sz="2000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Kč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altLang="cs-CZ" sz="2000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2006 – změna vlády, z předpokládané podpory kulturního dědictví převedeno 11 </a:t>
            </a:r>
            <a:r>
              <a:rPr lang="cs-CZ" altLang="cs-CZ" sz="2000" dirty="0" err="1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mld</a:t>
            </a:r>
            <a:r>
              <a:rPr lang="cs-CZ" altLang="cs-CZ" sz="2000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Kč na regionální operační programy, v nich péče o kulturní dědictví pouze v ROP Jihozápad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altLang="cs-CZ" sz="2000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2007 – schválen Integrovaný operační program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altLang="cs-CZ" sz="2000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5.1 Národní podpora využití potenciálu kulturního dědictví 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altLang="cs-CZ" sz="2000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212 </a:t>
            </a:r>
            <a:r>
              <a:rPr lang="cs-CZ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762 461€, </a:t>
            </a:r>
            <a:r>
              <a:rPr lang="cs-CZ" altLang="cs-CZ" sz="2000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podíl na alokaci v IOP 13,45 % </a:t>
            </a:r>
          </a:p>
        </p:txBody>
      </p:sp>
    </p:spTree>
    <p:extLst>
      <p:ext uri="{BB962C8B-B14F-4D97-AF65-F5344CB8AC3E}">
        <p14:creationId xmlns:p14="http://schemas.microsoft.com/office/powerpoint/2010/main" val="319948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539750" y="1208088"/>
            <a:ext cx="8604250" cy="554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400" b="1" u="sng" dirty="0" smtClean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Možnosti čerpání pro oblast kulturního dědictví z IROP</a:t>
            </a:r>
            <a:endParaRPr lang="cs-CZ" altLang="cs-CZ" sz="2400" b="1" u="sng" dirty="0" smtClean="0">
              <a:solidFill>
                <a:srgbClr val="0969F7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endParaRPr lang="cs-CZ" altLang="cs-CZ" sz="2000" b="1" u="sng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000" b="1" u="sng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Prioritní osy:</a:t>
            </a: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endParaRPr lang="en-GB" altLang="cs-CZ" sz="2000" b="1" u="sng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marL="342900" indent="-342900" eaLnBrk="1" fontAlgn="base" hangingPunct="1">
              <a:spcBef>
                <a:spcPts val="0"/>
              </a:spcBef>
              <a:spcAft>
                <a:spcPct val="0"/>
              </a:spcAft>
              <a:defRPr/>
            </a:pPr>
            <a:r>
              <a:rPr lang="cs-CZ" sz="2000" b="1" dirty="0" smtClean="0">
                <a:solidFill>
                  <a:srgbClr val="808080">
                    <a:lumMod val="20000"/>
                    <a:lumOff val="80000"/>
                  </a:srgbClr>
                </a:solidFill>
                <a:cs typeface="Arial" pitchFamily="34" charset="0"/>
              </a:rPr>
              <a:t>PO 1 </a:t>
            </a:r>
            <a:r>
              <a:rPr lang="cs-CZ" sz="2000" dirty="0" smtClean="0">
                <a:solidFill>
                  <a:srgbClr val="808080">
                    <a:lumMod val="20000"/>
                    <a:lumOff val="80000"/>
                  </a:srgbClr>
                </a:solidFill>
                <a:cs typeface="Arial" pitchFamily="34" charset="0"/>
              </a:rPr>
              <a:t>Konkurenceschopné, dostupné a bezpečné regiony (alokace</a:t>
            </a: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dirty="0" smtClean="0">
                <a:solidFill>
                  <a:srgbClr val="808080">
                    <a:lumMod val="20000"/>
                    <a:lumOff val="80000"/>
                  </a:srgbClr>
                </a:solidFill>
                <a:cs typeface="Arial" pitchFamily="34" charset="0"/>
              </a:rPr>
              <a:t>             </a:t>
            </a:r>
            <a:r>
              <a:rPr lang="cs-CZ" sz="2000" b="1" dirty="0" smtClean="0">
                <a:solidFill>
                  <a:srgbClr val="808080">
                    <a:lumMod val="20000"/>
                    <a:lumOff val="80000"/>
                  </a:srgbClr>
                </a:solidFill>
                <a:cs typeface="Arial" pitchFamily="34" charset="0"/>
              </a:rPr>
              <a:t>1, 6 mld. EUR</a:t>
            </a:r>
            <a:r>
              <a:rPr lang="cs-CZ" sz="2000" dirty="0" smtClean="0">
                <a:solidFill>
                  <a:srgbClr val="808080">
                    <a:lumMod val="20000"/>
                    <a:lumOff val="80000"/>
                  </a:srgbClr>
                </a:solidFill>
                <a:cs typeface="Arial" pitchFamily="34" charset="0"/>
              </a:rPr>
              <a:t>)</a:t>
            </a: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endParaRPr lang="cs-CZ" sz="2000" dirty="0" smtClean="0">
              <a:solidFill>
                <a:srgbClr val="808080">
                  <a:lumMod val="20000"/>
                  <a:lumOff val="80000"/>
                </a:srgbClr>
              </a:solidFill>
              <a:cs typeface="Arial" pitchFamily="34" charset="0"/>
            </a:endParaRPr>
          </a:p>
          <a:p>
            <a:pPr marL="342900" indent="-342900" eaLnBrk="1" fontAlgn="base" hangingPunct="1">
              <a:spcBef>
                <a:spcPts val="0"/>
              </a:spcBef>
              <a:spcAft>
                <a:spcPct val="0"/>
              </a:spcAft>
              <a:defRPr/>
            </a:pPr>
            <a:r>
              <a:rPr lang="cs-CZ" sz="2000" b="1" dirty="0" smtClean="0">
                <a:solidFill>
                  <a:srgbClr val="808080">
                    <a:lumMod val="20000"/>
                    <a:lumOff val="80000"/>
                  </a:srgbClr>
                </a:solidFill>
                <a:cs typeface="Arial" pitchFamily="34" charset="0"/>
              </a:rPr>
              <a:t>PO 2 </a:t>
            </a:r>
            <a:r>
              <a:rPr lang="cs-CZ" sz="2000" dirty="0" smtClean="0">
                <a:solidFill>
                  <a:srgbClr val="808080">
                    <a:lumMod val="20000"/>
                    <a:lumOff val="80000"/>
                  </a:srgbClr>
                </a:solidFill>
                <a:cs typeface="Arial" pitchFamily="34" charset="0"/>
              </a:rPr>
              <a:t>Zkvalitnění veřejných služeb a podmínek života pro obyvatele</a:t>
            </a: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dirty="0">
                <a:solidFill>
                  <a:srgbClr val="808080">
                    <a:lumMod val="20000"/>
                    <a:lumOff val="80000"/>
                  </a:srgbClr>
                </a:solidFill>
                <a:cs typeface="Arial" pitchFamily="34" charset="0"/>
              </a:rPr>
              <a:t> </a:t>
            </a:r>
            <a:r>
              <a:rPr lang="cs-CZ" sz="2000" dirty="0" smtClean="0">
                <a:solidFill>
                  <a:srgbClr val="808080">
                    <a:lumMod val="20000"/>
                    <a:lumOff val="80000"/>
                  </a:srgbClr>
                </a:solidFill>
                <a:cs typeface="Arial" pitchFamily="34" charset="0"/>
              </a:rPr>
              <a:t>             regionů (alokace </a:t>
            </a:r>
            <a:r>
              <a:rPr lang="cs-CZ" sz="2000" b="1" dirty="0" smtClean="0">
                <a:solidFill>
                  <a:srgbClr val="808080">
                    <a:lumMod val="20000"/>
                    <a:lumOff val="80000"/>
                  </a:srgbClr>
                </a:solidFill>
                <a:cs typeface="Arial" pitchFamily="34" charset="0"/>
              </a:rPr>
              <a:t>1,8 mld. EUR</a:t>
            </a:r>
            <a:r>
              <a:rPr lang="cs-CZ" sz="2000" dirty="0" smtClean="0">
                <a:solidFill>
                  <a:srgbClr val="808080">
                    <a:lumMod val="20000"/>
                    <a:lumOff val="80000"/>
                  </a:srgbClr>
                </a:solidFill>
                <a:cs typeface="Arial" pitchFamily="34" charset="0"/>
              </a:rPr>
              <a:t>)</a:t>
            </a: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endParaRPr lang="cs-CZ" sz="2000" dirty="0" smtClean="0">
              <a:solidFill>
                <a:srgbClr val="000000"/>
              </a:solidFill>
              <a:cs typeface="Arial" pitchFamily="34" charset="0"/>
            </a:endParaRPr>
          </a:p>
          <a:p>
            <a:pPr marL="342900" indent="-342900" eaLnBrk="1" fontAlgn="base" hangingPunct="1">
              <a:spcBef>
                <a:spcPts val="0"/>
              </a:spcBef>
              <a:spcAft>
                <a:spcPct val="0"/>
              </a:spcAft>
              <a:defRPr/>
            </a:pPr>
            <a:r>
              <a:rPr lang="cs-CZ" sz="2000" b="1" dirty="0">
                <a:solidFill>
                  <a:srgbClr val="000000"/>
                </a:solidFill>
                <a:cs typeface="Arial" pitchFamily="34" charset="0"/>
              </a:rPr>
              <a:t>PO 3 </a:t>
            </a:r>
            <a:r>
              <a:rPr lang="cs-CZ" sz="2000" dirty="0">
                <a:solidFill>
                  <a:srgbClr val="000000"/>
                </a:solidFill>
                <a:cs typeface="Arial" pitchFamily="34" charset="0"/>
              </a:rPr>
              <a:t>Dobrá správa území a zefektivnění veřejných institucí (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alokace</a:t>
            </a: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             </a:t>
            </a: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0,9 </a:t>
            </a:r>
            <a:r>
              <a:rPr lang="cs-CZ" sz="2000" b="1" dirty="0">
                <a:solidFill>
                  <a:srgbClr val="000000"/>
                </a:solidFill>
                <a:cs typeface="Arial" pitchFamily="34" charset="0"/>
              </a:rPr>
              <a:t>mld. EUR</a:t>
            </a:r>
            <a:r>
              <a:rPr lang="cs-CZ" sz="2000" dirty="0">
                <a:solidFill>
                  <a:srgbClr val="000000"/>
                </a:solidFill>
                <a:cs typeface="Arial" pitchFamily="34" charset="0"/>
              </a:rPr>
              <a:t>)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2000" b="1" dirty="0" smtClean="0">
                <a:solidFill>
                  <a:srgbClr val="808080">
                    <a:lumMod val="20000"/>
                    <a:lumOff val="80000"/>
                  </a:srgbClr>
                </a:solidFill>
                <a:cs typeface="Arial" pitchFamily="34" charset="0"/>
              </a:rPr>
              <a:t>PO 4</a:t>
            </a:r>
            <a:r>
              <a:rPr lang="cs-CZ" sz="2000" dirty="0" smtClean="0">
                <a:solidFill>
                  <a:srgbClr val="808080">
                    <a:lumMod val="20000"/>
                    <a:lumOff val="80000"/>
                  </a:srgbClr>
                </a:solidFill>
                <a:cs typeface="Arial" pitchFamily="34" charset="0"/>
              </a:rPr>
              <a:t> Komunitně vedený místní rozvoj (alokace </a:t>
            </a:r>
            <a:r>
              <a:rPr lang="cs-CZ" sz="2000" b="1" dirty="0" smtClean="0">
                <a:solidFill>
                  <a:srgbClr val="808080">
                    <a:lumMod val="20000"/>
                    <a:lumOff val="80000"/>
                  </a:srgbClr>
                </a:solidFill>
                <a:cs typeface="Arial" pitchFamily="34" charset="0"/>
              </a:rPr>
              <a:t>379 mil. EUR</a:t>
            </a:r>
            <a:r>
              <a:rPr lang="cs-CZ" sz="2000" dirty="0" smtClean="0">
                <a:solidFill>
                  <a:srgbClr val="808080">
                    <a:lumMod val="20000"/>
                    <a:lumOff val="80000"/>
                  </a:srgbClr>
                </a:solidFill>
                <a:cs typeface="Arial" pitchFamily="34" charset="0"/>
              </a:rPr>
              <a:t>)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2000" b="1" dirty="0" smtClean="0">
                <a:solidFill>
                  <a:srgbClr val="808080">
                    <a:lumMod val="20000"/>
                    <a:lumOff val="80000"/>
                  </a:srgbClr>
                </a:solidFill>
                <a:cs typeface="Arial" pitchFamily="34" charset="0"/>
              </a:rPr>
              <a:t>PO 5 </a:t>
            </a:r>
            <a:r>
              <a:rPr lang="cs-CZ" sz="2000" dirty="0" smtClean="0">
                <a:solidFill>
                  <a:srgbClr val="808080">
                    <a:lumMod val="20000"/>
                    <a:lumOff val="80000"/>
                  </a:srgbClr>
                </a:solidFill>
                <a:cs typeface="Arial" pitchFamily="34" charset="0"/>
              </a:rPr>
              <a:t>Technická pomoc (alokace </a:t>
            </a:r>
            <a:r>
              <a:rPr lang="cs-CZ" sz="2000" b="1" dirty="0" smtClean="0">
                <a:solidFill>
                  <a:srgbClr val="808080">
                    <a:lumMod val="20000"/>
                    <a:lumOff val="80000"/>
                  </a:srgbClr>
                </a:solidFill>
                <a:cs typeface="Arial" pitchFamily="34" charset="0"/>
              </a:rPr>
              <a:t>128 mil. EUR</a:t>
            </a:r>
            <a:r>
              <a:rPr lang="cs-CZ" sz="2000" dirty="0" smtClean="0">
                <a:solidFill>
                  <a:srgbClr val="808080">
                    <a:lumMod val="20000"/>
                    <a:lumOff val="80000"/>
                  </a:srgbClr>
                </a:solidFill>
                <a:cs typeface="Arial" pitchFamily="34" charset="0"/>
              </a:rPr>
              <a:t>)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/>
            </a:r>
            <a:b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</a:br>
            <a:endParaRPr lang="en-GB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27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468313" y="1576388"/>
            <a:ext cx="8567737" cy="430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400" b="1" u="sng" dirty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Možnosti čerpání pro kulturní dědictví z </a:t>
            </a:r>
            <a:r>
              <a:rPr lang="cs-CZ" altLang="cs-CZ" sz="2400" b="1" u="sng" dirty="0" smtClean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IROP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altLang="cs-CZ" sz="2000" b="1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b="1" u="sng" dirty="0">
                <a:solidFill>
                  <a:srgbClr val="000000"/>
                </a:solidFill>
                <a:cs typeface="Arial" pitchFamily="34" charset="0"/>
              </a:rPr>
              <a:t>PO </a:t>
            </a:r>
            <a:r>
              <a:rPr lang="cs-CZ" sz="2000" b="1" u="sng" dirty="0" smtClean="0">
                <a:solidFill>
                  <a:srgbClr val="000000"/>
                </a:solidFill>
                <a:cs typeface="Arial" pitchFamily="34" charset="0"/>
              </a:rPr>
              <a:t>3:</a:t>
            </a: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cs-CZ" sz="2000" b="1" dirty="0">
                <a:solidFill>
                  <a:srgbClr val="000000"/>
                </a:solidFill>
                <a:cs typeface="Arial" pitchFamily="34" charset="0"/>
              </a:rPr>
              <a:t>Dobrá správa území a zefektivnění veřejných institucí </a:t>
            </a:r>
            <a:endParaRPr lang="cs-CZ" sz="2000" b="1" dirty="0" smtClean="0">
              <a:solidFill>
                <a:srgbClr val="000000"/>
              </a:solidFill>
              <a:cs typeface="Arial" pitchFamily="34" charset="0"/>
            </a:endParaRP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endParaRPr lang="cs-CZ" sz="2000" b="1" u="sng" dirty="0">
              <a:solidFill>
                <a:srgbClr val="000000"/>
              </a:solidFill>
              <a:cs typeface="Arial" pitchFamily="34" charset="0"/>
            </a:endParaRP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endParaRPr lang="cs-CZ" sz="2000" b="1" u="sng" dirty="0" smtClean="0">
              <a:solidFill>
                <a:srgbClr val="000000"/>
              </a:solidFill>
              <a:cs typeface="Arial" pitchFamily="34" charset="0"/>
            </a:endParaRP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endParaRPr lang="cs-CZ" sz="2000" b="1" u="sng" dirty="0" smtClean="0">
              <a:solidFill>
                <a:srgbClr val="000000"/>
              </a:solidFill>
              <a:cs typeface="Arial" pitchFamily="34" charset="0"/>
            </a:endParaRP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b="1" u="sng" dirty="0" smtClean="0">
                <a:solidFill>
                  <a:srgbClr val="000000"/>
                </a:solidFill>
                <a:cs typeface="Arial" pitchFamily="34" charset="0"/>
              </a:rPr>
              <a:t>IP 6c PO 3:</a:t>
            </a: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 Zachování, ochrana, propagace a rozvoj přírodního </a:t>
            </a:r>
            <a:b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</a:b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                    a kulturního dědictví 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sz="2000" b="1" u="sng" dirty="0" smtClean="0">
              <a:solidFill>
                <a:srgbClr val="000000"/>
              </a:solidFill>
              <a:cs typeface="Arial" pitchFamily="34" charset="0"/>
            </a:endParaRP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b="1" u="sng" dirty="0" smtClean="0">
                <a:solidFill>
                  <a:srgbClr val="000000"/>
                </a:solidFill>
                <a:cs typeface="Arial" pitchFamily="34" charset="0"/>
              </a:rPr>
              <a:t>SC 3.1:</a:t>
            </a: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 Zefektivnění prezentace, posílení ochrany a rozvoje</a:t>
            </a: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b="1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            kulturního a přírodního dědictví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en-GB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</p:txBody>
      </p:sp>
      <p:sp>
        <p:nvSpPr>
          <p:cNvPr id="5" name="Šipka dolů 4"/>
          <p:cNvSpPr/>
          <p:nvPr/>
        </p:nvSpPr>
        <p:spPr>
          <a:xfrm>
            <a:off x="788988" y="2924175"/>
            <a:ext cx="241300" cy="5254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FFFFFF"/>
              </a:solidFill>
            </a:endParaRPr>
          </a:p>
        </p:txBody>
      </p:sp>
      <p:sp>
        <p:nvSpPr>
          <p:cNvPr id="6" name="Šipka dolů 5"/>
          <p:cNvSpPr/>
          <p:nvPr/>
        </p:nvSpPr>
        <p:spPr>
          <a:xfrm>
            <a:off x="819150" y="4149725"/>
            <a:ext cx="242888" cy="5238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22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179388" y="2555875"/>
            <a:ext cx="8964612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b="1" u="sng" dirty="0" smtClean="0">
                <a:solidFill>
                  <a:srgbClr val="FF0000"/>
                </a:solidFill>
                <a:cs typeface="Arial" pitchFamily="34" charset="0"/>
              </a:rPr>
              <a:t>SC </a:t>
            </a:r>
            <a:r>
              <a:rPr lang="cs-CZ" sz="2000" b="1" u="sng" dirty="0">
                <a:solidFill>
                  <a:srgbClr val="FF0000"/>
                </a:solidFill>
                <a:cs typeface="Arial" pitchFamily="34" charset="0"/>
              </a:rPr>
              <a:t>3.1: Zefektivnění prezentace, posílení ochrany a rozvoje </a:t>
            </a:r>
            <a:r>
              <a:rPr lang="cs-CZ" sz="2000" b="1" u="sng" dirty="0" smtClean="0">
                <a:solidFill>
                  <a:srgbClr val="FF0000"/>
                </a:solidFill>
                <a:cs typeface="Arial" pitchFamily="34" charset="0"/>
              </a:rPr>
              <a:t>kulturního  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b="1" u="sng" dirty="0" smtClean="0">
                <a:solidFill>
                  <a:srgbClr val="FF0000"/>
                </a:solidFill>
                <a:cs typeface="Arial" pitchFamily="34" charset="0"/>
              </a:rPr>
              <a:t>a </a:t>
            </a:r>
            <a:r>
              <a:rPr lang="cs-CZ" sz="2000" b="1" u="sng" dirty="0">
                <a:solidFill>
                  <a:srgbClr val="FF0000"/>
                </a:solidFill>
                <a:cs typeface="Arial" pitchFamily="34" charset="0"/>
              </a:rPr>
              <a:t>přírodního dědictví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altLang="cs-CZ" sz="2000" b="1" dirty="0" smtClean="0">
              <a:solidFill>
                <a:srgbClr val="FF0000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sz="2000" b="1" dirty="0" smtClean="0">
              <a:solidFill>
                <a:srgbClr val="000000"/>
              </a:solidFill>
              <a:cs typeface="Arial" pitchFamily="34" charset="0"/>
            </a:endParaRP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en-GB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81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323850" y="1149350"/>
            <a:ext cx="8424863" cy="601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b="1" u="sng" dirty="0" smtClean="0">
                <a:solidFill>
                  <a:srgbClr val="FF0000"/>
                </a:solidFill>
                <a:cs typeface="Arial" pitchFamily="34" charset="0"/>
              </a:rPr>
              <a:t>SC </a:t>
            </a:r>
            <a:r>
              <a:rPr lang="cs-CZ" sz="2000" b="1" u="sng" dirty="0">
                <a:solidFill>
                  <a:srgbClr val="FF0000"/>
                </a:solidFill>
                <a:cs typeface="Arial" pitchFamily="34" charset="0"/>
              </a:rPr>
              <a:t>3.1:</a:t>
            </a:r>
            <a:r>
              <a:rPr lang="cs-CZ" sz="2000" b="1" dirty="0">
                <a:solidFill>
                  <a:srgbClr val="FF0000"/>
                </a:solidFill>
                <a:cs typeface="Arial" pitchFamily="34" charset="0"/>
              </a:rPr>
              <a:t> Zefektivnění prezentace, posílení ochrany a rozvoje </a:t>
            </a:r>
            <a:r>
              <a:rPr lang="cs-CZ" sz="2000" b="1" dirty="0" smtClean="0">
                <a:solidFill>
                  <a:srgbClr val="FF0000"/>
                </a:solidFill>
                <a:cs typeface="Arial" pitchFamily="34" charset="0"/>
              </a:rPr>
              <a:t>kulturního  a přírodního dědictví</a:t>
            </a:r>
            <a:endParaRPr lang="cs-CZ" altLang="cs-CZ" sz="2000" b="1" u="sng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1800" dirty="0" smtClean="0">
                <a:solidFill>
                  <a:srgbClr val="000000"/>
                </a:solidFill>
                <a:cs typeface="Arial" pitchFamily="34" charset="0"/>
              </a:rPr>
              <a:t>V rámci SC 3.1 IROP je </a:t>
            </a:r>
            <a:r>
              <a:rPr lang="cs-CZ" sz="1800" b="1" dirty="0" smtClean="0">
                <a:solidFill>
                  <a:srgbClr val="000000"/>
                </a:solidFill>
                <a:cs typeface="Arial" pitchFamily="34" charset="0"/>
              </a:rPr>
              <a:t>Ministerstvo kultury odborným garantem</a:t>
            </a: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1800" dirty="0" smtClean="0">
                <a:solidFill>
                  <a:srgbClr val="000000"/>
                </a:solidFill>
                <a:cs typeface="Arial" pitchFamily="34" charset="0"/>
              </a:rPr>
              <a:t>Ministerstvo kultury podepsalo s Ministerstvem pro místní rozvoj v rámci SC 3.1 IROP </a:t>
            </a:r>
            <a:r>
              <a:rPr lang="cs-CZ" sz="1800" b="1" dirty="0" smtClean="0">
                <a:solidFill>
                  <a:srgbClr val="000000"/>
                </a:solidFill>
                <a:cs typeface="Arial" pitchFamily="34" charset="0"/>
              </a:rPr>
              <a:t>„Dohodu o spolupráci mezi řídicím orgánem… a věcným garantem… při realizaci Integrovaného regionálního operačního programu pro období 2014 – 2020“ </a:t>
            </a:r>
            <a:r>
              <a:rPr lang="cs-CZ" sz="1800" dirty="0" smtClean="0">
                <a:solidFill>
                  <a:srgbClr val="000000"/>
                </a:solidFill>
                <a:cs typeface="Arial" pitchFamily="34" charset="0"/>
              </a:rPr>
              <a:t>(dohoda byla podepsána dne 25. 9. 2014)</a:t>
            </a: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1800" b="1" dirty="0" smtClean="0">
                <a:solidFill>
                  <a:srgbClr val="000000"/>
                </a:solidFill>
                <a:cs typeface="Arial" pitchFamily="34" charset="0"/>
              </a:rPr>
              <a:t>Září 2014 </a:t>
            </a:r>
            <a:r>
              <a:rPr lang="cs-CZ" sz="1800" dirty="0" smtClean="0">
                <a:solidFill>
                  <a:srgbClr val="000000"/>
                </a:solidFill>
                <a:cs typeface="Arial" pitchFamily="34" charset="0"/>
              </a:rPr>
              <a:t>– vznikl </a:t>
            </a:r>
            <a:r>
              <a:rPr lang="cs-CZ" sz="1800" b="1" dirty="0" smtClean="0">
                <a:solidFill>
                  <a:srgbClr val="000000"/>
                </a:solidFill>
                <a:cs typeface="Arial" pitchFamily="34" charset="0"/>
              </a:rPr>
              <a:t>pracovní tým pro implementaci IROP při Ministerstvu pro místní rozvoj </a:t>
            </a:r>
            <a:r>
              <a:rPr lang="cs-CZ" sz="1800" dirty="0" smtClean="0">
                <a:solidFill>
                  <a:srgbClr val="000000"/>
                </a:solidFill>
                <a:cs typeface="Arial" pitchFamily="34" charset="0"/>
              </a:rPr>
              <a:t>(zástupci MMR, MK, ROP, AK, CRR)</a:t>
            </a: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1800" b="1" dirty="0" smtClean="0">
                <a:solidFill>
                  <a:srgbClr val="000000"/>
                </a:solidFill>
                <a:cs typeface="Arial" pitchFamily="34" charset="0"/>
              </a:rPr>
              <a:t>Říjen 2014 </a:t>
            </a:r>
            <a:r>
              <a:rPr lang="cs-CZ" sz="1800" dirty="0" smtClean="0">
                <a:solidFill>
                  <a:srgbClr val="000000"/>
                </a:solidFill>
                <a:cs typeface="Arial" pitchFamily="34" charset="0"/>
              </a:rPr>
              <a:t>– vznikl </a:t>
            </a:r>
            <a:r>
              <a:rPr lang="cs-CZ" sz="1800" b="1" dirty="0" smtClean="0">
                <a:solidFill>
                  <a:srgbClr val="000000"/>
                </a:solidFill>
                <a:cs typeface="Arial" pitchFamily="34" charset="0"/>
              </a:rPr>
              <a:t>pracovní tým pro implementaci IROP při Ministerstvu kultury</a:t>
            </a:r>
            <a:r>
              <a:rPr lang="cs-CZ" sz="1800" dirty="0" smtClean="0">
                <a:solidFill>
                  <a:srgbClr val="000000"/>
                </a:solidFill>
                <a:cs typeface="Arial" pitchFamily="34" charset="0"/>
              </a:rPr>
              <a:t> (zástupci MK, AK, SMO ČR, NPÚ, SHS ČMS, ČBK, SMS ČR, SPOV, NS MAS ČR)</a:t>
            </a: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1800" b="1" dirty="0" smtClean="0">
                <a:solidFill>
                  <a:srgbClr val="000000"/>
                </a:solidFill>
                <a:cs typeface="Arial" pitchFamily="34" charset="0"/>
              </a:rPr>
              <a:t>Říjen 2014 </a:t>
            </a:r>
            <a:r>
              <a:rPr lang="cs-CZ" sz="1800" dirty="0" smtClean="0">
                <a:solidFill>
                  <a:srgbClr val="000000"/>
                </a:solidFill>
                <a:cs typeface="Arial" pitchFamily="34" charset="0"/>
              </a:rPr>
              <a:t>– v tuto chvíli </a:t>
            </a:r>
            <a:r>
              <a:rPr lang="cs-CZ" sz="1800" b="1" dirty="0" smtClean="0">
                <a:solidFill>
                  <a:srgbClr val="000000"/>
                </a:solidFill>
                <a:cs typeface="Arial" pitchFamily="34" charset="0"/>
              </a:rPr>
              <a:t>probíhá vypořádání připomínek EK k IROP</a:t>
            </a: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cs-CZ" sz="1800" b="1" dirty="0" smtClean="0">
              <a:solidFill>
                <a:srgbClr val="000000"/>
              </a:solidFill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sz="1800" dirty="0">
              <a:solidFill>
                <a:srgbClr val="000000"/>
              </a:solidFill>
              <a:cs typeface="Arial" pitchFamily="34" charset="0"/>
            </a:endParaRP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en-GB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21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395288" y="1857375"/>
            <a:ext cx="8748712" cy="415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b="1" u="sng" dirty="0" smtClean="0">
                <a:solidFill>
                  <a:srgbClr val="FF0000"/>
                </a:solidFill>
                <a:cs typeface="Arial" pitchFamily="34" charset="0"/>
              </a:rPr>
              <a:t>SC </a:t>
            </a:r>
            <a:r>
              <a:rPr lang="cs-CZ" sz="2000" b="1" u="sng" dirty="0">
                <a:solidFill>
                  <a:srgbClr val="FF0000"/>
                </a:solidFill>
                <a:cs typeface="Arial" pitchFamily="34" charset="0"/>
              </a:rPr>
              <a:t>3.1:</a:t>
            </a:r>
            <a:r>
              <a:rPr lang="cs-CZ" sz="2000" b="1" dirty="0">
                <a:solidFill>
                  <a:srgbClr val="FF0000"/>
                </a:solidFill>
                <a:cs typeface="Arial" pitchFamily="34" charset="0"/>
              </a:rPr>
              <a:t> Zefektivnění prezentace, posílení ochrany a rozvoje </a:t>
            </a:r>
            <a:r>
              <a:rPr lang="cs-CZ" sz="2000" b="1" dirty="0" smtClean="0">
                <a:solidFill>
                  <a:srgbClr val="FF0000"/>
                </a:solidFill>
                <a:cs typeface="Arial" pitchFamily="34" charset="0"/>
              </a:rPr>
              <a:t>kulturního  a </a:t>
            </a:r>
            <a:r>
              <a:rPr lang="cs-CZ" sz="2000" b="1" dirty="0">
                <a:solidFill>
                  <a:srgbClr val="FF0000"/>
                </a:solidFill>
                <a:cs typeface="Arial" pitchFamily="34" charset="0"/>
              </a:rPr>
              <a:t>přírodního dědictví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000" b="1" u="sng" dirty="0" smtClean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Aktuální návrh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altLang="cs-CZ" sz="2000" b="1" u="sng" dirty="0" smtClean="0">
              <a:solidFill>
                <a:srgbClr val="FF0000"/>
              </a:solidFill>
              <a:latin typeface="Myriad Web Pro" pitchFamily="34" charset="-18"/>
              <a:cs typeface="Arial" pitchFamily="34" charset="0"/>
            </a:endParaRP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altLang="cs-CZ" sz="2000" b="1" u="sng" dirty="0" smtClean="0">
              <a:solidFill>
                <a:srgbClr val="FF0000"/>
              </a:solidFill>
              <a:latin typeface="Myriad Web Pro" pitchFamily="34" charset="-18"/>
              <a:cs typeface="Arial" pitchFamily="34" charset="0"/>
            </a:endParaRP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Finanční alokace pro </a:t>
            </a: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SC 3.1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: cca </a:t>
            </a:r>
            <a:r>
              <a:rPr lang="cs-CZ" sz="2000" b="1" dirty="0" smtClean="0">
                <a:solidFill>
                  <a:srgbClr val="000000"/>
                </a:solidFill>
                <a:cs typeface="Arial" pitchFamily="34" charset="0"/>
              </a:rPr>
              <a:t>11,7 mld. Kč (tj. cca 8 % alokace IROP)</a:t>
            </a:r>
            <a:endParaRPr lang="cs-CZ" sz="2000" b="1" dirty="0">
              <a:solidFill>
                <a:srgbClr val="000000"/>
              </a:solidFill>
              <a:cs typeface="Arial" pitchFamily="34" charset="0"/>
            </a:endParaRP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cs-CZ" sz="1800" dirty="0" smtClean="0">
              <a:solidFill>
                <a:srgbClr val="000000"/>
              </a:solidFill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sz="1800" dirty="0">
              <a:solidFill>
                <a:srgbClr val="000000"/>
              </a:solidFill>
              <a:cs typeface="Arial" pitchFamily="34" charset="0"/>
            </a:endParaRP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en-GB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51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323850" y="960438"/>
            <a:ext cx="9001125" cy="387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GB" altLang="cs-CZ" sz="2400" b="1" u="sng" dirty="0" smtClean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 </a:t>
            </a:r>
            <a:endParaRPr lang="cs-CZ" altLang="cs-CZ" sz="2400" b="1" u="sng" dirty="0" smtClean="0">
              <a:solidFill>
                <a:srgbClr val="FF0000"/>
              </a:solidFill>
              <a:latin typeface="Myriad Web Pro" pitchFamily="34" charset="-18"/>
              <a:cs typeface="Arial" pitchFamily="34" charset="0"/>
            </a:endParaRP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sz="2400" b="1" u="sng" dirty="0">
                <a:solidFill>
                  <a:srgbClr val="FF0000"/>
                </a:solidFill>
                <a:cs typeface="Arial" pitchFamily="34" charset="0"/>
              </a:rPr>
              <a:t>SC 3.1:</a:t>
            </a:r>
            <a:r>
              <a:rPr lang="cs-CZ" sz="2400" b="1" dirty="0">
                <a:solidFill>
                  <a:srgbClr val="FF0000"/>
                </a:solidFill>
                <a:cs typeface="Arial" pitchFamily="34" charset="0"/>
              </a:rPr>
              <a:t> Zefektivnění prezentace, posílení ochrany a rozvoje </a:t>
            </a:r>
            <a:r>
              <a:rPr lang="cs-CZ" sz="2400" b="1" dirty="0" smtClean="0">
                <a:solidFill>
                  <a:srgbClr val="FF0000"/>
                </a:solidFill>
                <a:cs typeface="Arial" pitchFamily="34" charset="0"/>
              </a:rPr>
              <a:t>kulturního a </a:t>
            </a:r>
            <a:r>
              <a:rPr lang="cs-CZ" sz="2400" b="1" dirty="0">
                <a:solidFill>
                  <a:srgbClr val="FF0000"/>
                </a:solidFill>
                <a:cs typeface="Arial" pitchFamily="34" charset="0"/>
              </a:rPr>
              <a:t>přírodního dědictví</a:t>
            </a:r>
            <a:endParaRPr lang="cs-CZ" altLang="cs-CZ" sz="2400" b="1" u="sng" dirty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400" b="1" u="sng" dirty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Aktuální návrh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en-GB" altLang="cs-CZ" sz="2400" b="1" u="sng" dirty="0" smtClean="0">
              <a:solidFill>
                <a:srgbClr val="FF0000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000" b="1" u="sng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Typy příjemců: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Vlastníci a správci kulturního a přírodního dědictví 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???</a:t>
            </a:r>
            <a:endParaRPr lang="cs-CZ" sz="2000" dirty="0" smtClean="0">
              <a:solidFill>
                <a:srgbClr val="000000"/>
              </a:solidFill>
              <a:cs typeface="Arial" pitchFamily="34" charset="0"/>
            </a:endParaRP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en-GB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70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323850" y="938213"/>
            <a:ext cx="8640763" cy="584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sz="2000" b="1" u="sng" dirty="0" smtClean="0">
              <a:solidFill>
                <a:srgbClr val="FF0000"/>
              </a:solidFill>
              <a:cs typeface="Arial" pitchFamily="34" charset="0"/>
            </a:endParaRP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b="1" u="sng" dirty="0" smtClean="0">
                <a:solidFill>
                  <a:srgbClr val="FF0000"/>
                </a:solidFill>
                <a:cs typeface="Arial" pitchFamily="34" charset="0"/>
              </a:rPr>
              <a:t>SC </a:t>
            </a:r>
            <a:r>
              <a:rPr lang="cs-CZ" sz="2000" b="1" u="sng" dirty="0">
                <a:solidFill>
                  <a:srgbClr val="FF0000"/>
                </a:solidFill>
                <a:cs typeface="Arial" pitchFamily="34" charset="0"/>
              </a:rPr>
              <a:t>3.1:</a:t>
            </a:r>
            <a:r>
              <a:rPr lang="cs-CZ" sz="2000" b="1" dirty="0">
                <a:solidFill>
                  <a:srgbClr val="FF0000"/>
                </a:solidFill>
                <a:cs typeface="Arial" pitchFamily="34" charset="0"/>
              </a:rPr>
              <a:t> Zefektivnění prezentace, posílení ochrany a rozvoje kulturního  a přírodního dědictví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000" b="1" u="sng" dirty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Aktuální </a:t>
            </a:r>
            <a:r>
              <a:rPr lang="cs-CZ" altLang="cs-CZ" sz="2000" b="1" u="sng" dirty="0" smtClean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návrh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altLang="cs-CZ" sz="2000" b="1" u="sng" dirty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000" b="1" u="sng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Příklady podporovaných aktivit – uchování, zefektivnění a zpřístupnění sbírek a mobiliárních fondů: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sz="1800" dirty="0" smtClean="0">
              <a:solidFill>
                <a:srgbClr val="000000"/>
              </a:solidFill>
              <a:cs typeface="Arial" pitchFamily="34" charset="0"/>
            </a:endParaRP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Zefektivnění správy sbírek a mobiliárních fondů (6 muzeí národního </a:t>
            </a: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významu) </a:t>
            </a:r>
            <a:endParaRPr lang="cs-CZ" sz="2000" dirty="0" smtClean="0">
              <a:solidFill>
                <a:srgbClr val="000000"/>
              </a:solidFill>
              <a:cs typeface="Arial" pitchFamily="34" charset="0"/>
            </a:endParaRP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2000" dirty="0">
                <a:solidFill>
                  <a:srgbClr val="FFFFFF">
                    <a:lumMod val="65000"/>
                  </a:srgbClr>
                </a:solidFill>
                <a:cs typeface="Arial" pitchFamily="34" charset="0"/>
              </a:rPr>
              <a:t>Zefektivnění správy sbírek a mobiliárních fondů </a:t>
            </a:r>
            <a:r>
              <a:rPr lang="cs-CZ" sz="2000" dirty="0" smtClean="0">
                <a:solidFill>
                  <a:srgbClr val="FFFFFF">
                    <a:lumMod val="65000"/>
                  </a:srgbClr>
                </a:solidFill>
                <a:cs typeface="Arial" pitchFamily="34" charset="0"/>
              </a:rPr>
              <a:t>(95 </a:t>
            </a:r>
            <a:r>
              <a:rPr lang="cs-CZ" sz="2000" dirty="0">
                <a:solidFill>
                  <a:srgbClr val="FFFFFF">
                    <a:lumMod val="65000"/>
                  </a:srgbClr>
                </a:solidFill>
                <a:cs typeface="Arial" pitchFamily="34" charset="0"/>
              </a:rPr>
              <a:t>muzeí </a:t>
            </a:r>
            <a:r>
              <a:rPr lang="cs-CZ" sz="2000" dirty="0" smtClean="0">
                <a:solidFill>
                  <a:srgbClr val="FFFFFF">
                    <a:lumMod val="65000"/>
                  </a:srgbClr>
                </a:solidFill>
                <a:cs typeface="Arial" pitchFamily="34" charset="0"/>
              </a:rPr>
              <a:t>krajských) </a:t>
            </a:r>
            <a:endParaRPr lang="cs-CZ" sz="2000" dirty="0">
              <a:solidFill>
                <a:srgbClr val="FFFFFF">
                  <a:lumMod val="65000"/>
                </a:srgbClr>
              </a:solidFill>
              <a:cs typeface="Arial" pitchFamily="34" charset="0"/>
            </a:endParaRP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cs-CZ" sz="2000" dirty="0" smtClean="0">
              <a:solidFill>
                <a:srgbClr val="000000"/>
              </a:solidFill>
              <a:cs typeface="Arial" pitchFamily="34" charset="0"/>
            </a:endParaRP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cs-CZ" sz="1800" dirty="0">
              <a:solidFill>
                <a:srgbClr val="000000"/>
              </a:solidFill>
              <a:cs typeface="Arial" pitchFamily="34" charset="0"/>
            </a:endParaRP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en-GB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55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323850" y="1411288"/>
            <a:ext cx="8351838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sz="2000" b="1" u="sng" dirty="0" smtClean="0">
              <a:solidFill>
                <a:srgbClr val="FF0000"/>
              </a:solidFill>
              <a:cs typeface="Arial" pitchFamily="34" charset="0"/>
            </a:endParaRP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b="1" u="sng" dirty="0" smtClean="0">
                <a:solidFill>
                  <a:srgbClr val="FF0000"/>
                </a:solidFill>
                <a:cs typeface="Arial" pitchFamily="34" charset="0"/>
              </a:rPr>
              <a:t>SC </a:t>
            </a:r>
            <a:r>
              <a:rPr lang="cs-CZ" sz="2000" b="1" u="sng" dirty="0">
                <a:solidFill>
                  <a:srgbClr val="FF0000"/>
                </a:solidFill>
                <a:cs typeface="Arial" pitchFamily="34" charset="0"/>
              </a:rPr>
              <a:t>3.1:</a:t>
            </a:r>
            <a:r>
              <a:rPr lang="cs-CZ" sz="2000" b="1" dirty="0">
                <a:solidFill>
                  <a:srgbClr val="FF0000"/>
                </a:solidFill>
                <a:cs typeface="Arial" pitchFamily="34" charset="0"/>
              </a:rPr>
              <a:t> Zefektivnění prezentace, posílení ochrany a rozvoje kulturního  a přírodního dědictví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000" b="1" u="sng" dirty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Aktuální </a:t>
            </a:r>
            <a:r>
              <a:rPr lang="cs-CZ" altLang="cs-CZ" sz="2000" b="1" u="sng" dirty="0" smtClean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návrh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altLang="cs-CZ" sz="2000" b="1" u="sng" dirty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000" b="1" u="sng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Příklady podporovaných aktivit – uchování a zefektivnění správy knihovních fondů: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sz="1800" dirty="0" smtClean="0">
              <a:solidFill>
                <a:srgbClr val="000000"/>
              </a:solidFill>
              <a:cs typeface="Arial" pitchFamily="34" charset="0"/>
            </a:endParaRP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Zefektivnění správy knihovních fondů (13 krajských knihoven) </a:t>
            </a: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cs-CZ" sz="1800" dirty="0">
              <a:solidFill>
                <a:srgbClr val="000000"/>
              </a:solidFill>
              <a:cs typeface="Arial" pitchFamily="34" charset="0"/>
            </a:endParaRP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en-GB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80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323850" y="803275"/>
            <a:ext cx="8820150" cy="6294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sz="2000" b="1" u="sng" dirty="0" smtClean="0">
              <a:solidFill>
                <a:srgbClr val="FF0000"/>
              </a:solidFill>
              <a:cs typeface="Arial" pitchFamily="34" charset="0"/>
            </a:endParaRP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b="1" u="sng" dirty="0" smtClean="0">
                <a:solidFill>
                  <a:srgbClr val="FF0000"/>
                </a:solidFill>
                <a:cs typeface="Arial" pitchFamily="34" charset="0"/>
              </a:rPr>
              <a:t>SC </a:t>
            </a:r>
            <a:r>
              <a:rPr lang="cs-CZ" sz="2000" b="1" u="sng" dirty="0">
                <a:solidFill>
                  <a:srgbClr val="FF0000"/>
                </a:solidFill>
                <a:cs typeface="Arial" pitchFamily="34" charset="0"/>
              </a:rPr>
              <a:t>3.1:</a:t>
            </a:r>
            <a:r>
              <a:rPr lang="cs-CZ" sz="2000" b="1" dirty="0">
                <a:solidFill>
                  <a:srgbClr val="FF0000"/>
                </a:solidFill>
                <a:cs typeface="Arial" pitchFamily="34" charset="0"/>
              </a:rPr>
              <a:t> Zefektivnění prezentace, posílení ochrany a rozvoje kulturního  a přírodního dědictví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000" b="1" u="sng" dirty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Aktuální </a:t>
            </a:r>
            <a:r>
              <a:rPr lang="cs-CZ" altLang="cs-CZ" sz="2000" b="1" u="sng" dirty="0" smtClean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návrh</a:t>
            </a:r>
            <a:endParaRPr lang="cs-CZ" altLang="cs-CZ" sz="2000" b="1" u="sng" dirty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000" b="1" u="sng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Příklady podporovaných aktivit – revitalizace památek: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sz="1800" dirty="0" smtClean="0">
              <a:solidFill>
                <a:srgbClr val="000000"/>
              </a:solidFill>
              <a:cs typeface="Arial" pitchFamily="34" charset="0"/>
            </a:endParaRP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1800" dirty="0" smtClean="0">
                <a:solidFill>
                  <a:srgbClr val="000000"/>
                </a:solidFill>
                <a:cs typeface="Arial" pitchFamily="34" charset="0"/>
              </a:rPr>
              <a:t>Revitalizace památek zapsaných na </a:t>
            </a:r>
            <a:r>
              <a:rPr lang="cs-CZ" sz="1800" b="1" dirty="0" smtClean="0">
                <a:solidFill>
                  <a:srgbClr val="000000"/>
                </a:solidFill>
                <a:cs typeface="Arial" pitchFamily="34" charset="0"/>
              </a:rPr>
              <a:t>Seznam světového kulturního a přírodního dědictví UNESCO</a:t>
            </a: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1800" dirty="0" smtClean="0">
                <a:solidFill>
                  <a:srgbClr val="000000"/>
                </a:solidFill>
                <a:cs typeface="Arial" pitchFamily="34" charset="0"/>
              </a:rPr>
              <a:t>Revitalizace památek zapsaných na </a:t>
            </a:r>
            <a:r>
              <a:rPr lang="cs-CZ" sz="1800" b="1" dirty="0" smtClean="0">
                <a:solidFill>
                  <a:srgbClr val="000000"/>
                </a:solidFill>
                <a:cs typeface="Arial" pitchFamily="34" charset="0"/>
              </a:rPr>
              <a:t>Seznam kandidátů na zápis na Seznam kulturního a přírodního dědictví UNESCO</a:t>
            </a: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1800" dirty="0" smtClean="0">
                <a:solidFill>
                  <a:srgbClr val="000000"/>
                </a:solidFill>
                <a:cs typeface="Arial" pitchFamily="34" charset="0"/>
              </a:rPr>
              <a:t>Revitalizace nemovitých </a:t>
            </a:r>
            <a:r>
              <a:rPr lang="cs-CZ" sz="1800" b="1" dirty="0" smtClean="0">
                <a:solidFill>
                  <a:srgbClr val="000000"/>
                </a:solidFill>
                <a:cs typeface="Arial" pitchFamily="34" charset="0"/>
              </a:rPr>
              <a:t>národních kulturních památek</a:t>
            </a: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1800" dirty="0" smtClean="0">
                <a:solidFill>
                  <a:srgbClr val="000000"/>
                </a:solidFill>
                <a:cs typeface="Arial" pitchFamily="34" charset="0"/>
              </a:rPr>
              <a:t>Revitalizace památek uvedených </a:t>
            </a:r>
            <a:r>
              <a:rPr lang="cs-CZ" sz="1800" b="1" dirty="0" smtClean="0">
                <a:solidFill>
                  <a:srgbClr val="000000"/>
                </a:solidFill>
                <a:cs typeface="Arial" pitchFamily="34" charset="0"/>
              </a:rPr>
              <a:t>v Indikativním seznamu národních kulturních </a:t>
            </a:r>
            <a:r>
              <a:rPr lang="cs-CZ" sz="1800" b="1" dirty="0" smtClean="0">
                <a:solidFill>
                  <a:srgbClr val="000000"/>
                </a:solidFill>
                <a:cs typeface="Arial" pitchFamily="34" charset="0"/>
              </a:rPr>
              <a:t>památek</a:t>
            </a:r>
            <a:endParaRPr lang="cs-CZ" sz="1800" dirty="0" smtClean="0">
              <a:solidFill>
                <a:srgbClr val="000000"/>
              </a:solidFill>
              <a:cs typeface="Arial" pitchFamily="34" charset="0"/>
            </a:endParaRP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cs-CZ" sz="1800" dirty="0" smtClean="0">
              <a:solidFill>
                <a:srgbClr val="000000"/>
              </a:solidFill>
              <a:cs typeface="Arial" pitchFamily="34" charset="0"/>
            </a:endParaRP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cs-CZ" sz="1800" dirty="0">
              <a:solidFill>
                <a:srgbClr val="000000"/>
              </a:solidFill>
              <a:cs typeface="Arial" pitchFamily="34" charset="0"/>
            </a:endParaRP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en-GB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10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323850" y="1400175"/>
            <a:ext cx="8135938" cy="492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sz="2000" b="1" u="sng" dirty="0" smtClean="0">
              <a:solidFill>
                <a:srgbClr val="FF0000"/>
              </a:solidFill>
              <a:cs typeface="Arial" pitchFamily="34" charset="0"/>
            </a:endParaRP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b="1" u="sng" dirty="0" smtClean="0">
                <a:solidFill>
                  <a:srgbClr val="FF0000"/>
                </a:solidFill>
                <a:cs typeface="Arial" pitchFamily="34" charset="0"/>
              </a:rPr>
              <a:t>SC </a:t>
            </a:r>
            <a:r>
              <a:rPr lang="cs-CZ" sz="2000" b="1" u="sng" dirty="0">
                <a:solidFill>
                  <a:srgbClr val="FF0000"/>
                </a:solidFill>
                <a:cs typeface="Arial" pitchFamily="34" charset="0"/>
              </a:rPr>
              <a:t>3.1:</a:t>
            </a:r>
            <a:r>
              <a:rPr lang="cs-CZ" sz="2000" b="1" dirty="0">
                <a:solidFill>
                  <a:srgbClr val="FF0000"/>
                </a:solidFill>
                <a:cs typeface="Arial" pitchFamily="34" charset="0"/>
              </a:rPr>
              <a:t> Zefektivnění prezentace, posílení ochrany a rozvoje kulturního  a přírodního dědictví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000" b="1" u="sng" dirty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Aktuální </a:t>
            </a:r>
            <a:r>
              <a:rPr lang="cs-CZ" altLang="cs-CZ" sz="2000" b="1" u="sng" dirty="0" smtClean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návrh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altLang="cs-CZ" sz="2000" b="1" u="sng" dirty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000" b="1" u="sng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Příklady podporovaných aktivit – revitalizace a zatraktivnění parků a zahrad: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sz="1800" dirty="0" smtClean="0">
              <a:solidFill>
                <a:srgbClr val="000000"/>
              </a:solidFill>
              <a:cs typeface="Arial" pitchFamily="34" charset="0"/>
            </a:endParaRP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2000" dirty="0" smtClean="0">
                <a:solidFill>
                  <a:srgbClr val="000000"/>
                </a:solidFill>
                <a:cs typeface="Arial" pitchFamily="34" charset="0"/>
              </a:rPr>
              <a:t>Revitalizace a zatraktivnění parků a zahrad u národních kulturních památek</a:t>
            </a: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cs-CZ" sz="1800" dirty="0">
              <a:solidFill>
                <a:srgbClr val="000000"/>
              </a:solidFill>
              <a:cs typeface="Arial" pitchFamily="34" charset="0"/>
            </a:endParaRP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en-GB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25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684213" y="1496764"/>
            <a:ext cx="8351837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altLang="cs-CZ" sz="2400" u="sng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Podporované aktivity/operace: 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altLang="cs-CZ" sz="24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a) Vytváření a zefektivňování národních metodických center pro vybrané oblasti kulturního dědictví 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altLang="cs-CZ" sz="24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b) Realizace vzorových projektů obnovy a využití nejvýznamnějších součástí nemovitého památkového fondu České republiky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altLang="cs-CZ" sz="24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c) Zdokonalení infrastruktury pro moderní kulturní služby s vyšší přidanou hodnotou</a:t>
            </a: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en-GB" altLang="cs-CZ" sz="2400" dirty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21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468313" y="531813"/>
            <a:ext cx="8207375" cy="701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sz="2000" b="1" u="sng" dirty="0" smtClean="0">
              <a:solidFill>
                <a:srgbClr val="FF0000"/>
              </a:solidFill>
              <a:cs typeface="Arial" pitchFamily="34" charset="0"/>
            </a:endParaRP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sz="2000" b="1" u="sng" dirty="0" smtClean="0">
                <a:solidFill>
                  <a:srgbClr val="FF0000"/>
                </a:solidFill>
                <a:cs typeface="Arial" pitchFamily="34" charset="0"/>
              </a:rPr>
              <a:t>SC </a:t>
            </a:r>
            <a:r>
              <a:rPr lang="cs-CZ" sz="2000" b="1" u="sng" dirty="0">
                <a:solidFill>
                  <a:srgbClr val="FF0000"/>
                </a:solidFill>
                <a:cs typeface="Arial" pitchFamily="34" charset="0"/>
              </a:rPr>
              <a:t>3.1:</a:t>
            </a:r>
            <a:r>
              <a:rPr lang="cs-CZ" sz="2000" b="1" dirty="0">
                <a:solidFill>
                  <a:srgbClr val="FF0000"/>
                </a:solidFill>
                <a:cs typeface="Arial" pitchFamily="34" charset="0"/>
              </a:rPr>
              <a:t> Zefektivnění prezentace, posílení ochrany a rozvoje kulturního  a přírodního dědictví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000" b="1" u="sng" dirty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Aktuální </a:t>
            </a:r>
            <a:r>
              <a:rPr lang="cs-CZ" altLang="cs-CZ" sz="2000" b="1" u="sng" dirty="0" smtClean="0">
                <a:solidFill>
                  <a:srgbClr val="FF0000"/>
                </a:solidFill>
                <a:latin typeface="Myriad Web Pro" pitchFamily="34" charset="-18"/>
                <a:cs typeface="Arial" pitchFamily="34" charset="0"/>
              </a:rPr>
              <a:t>návrh</a:t>
            </a:r>
            <a:endParaRPr lang="cs-CZ" altLang="cs-CZ" sz="2000" b="1" u="sng" dirty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cs-CZ" altLang="cs-CZ" sz="2000" b="1" u="sng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Příklady podporovaných aktivit – </a:t>
            </a:r>
            <a:r>
              <a:rPr lang="cs-CZ" altLang="cs-CZ" sz="2000" b="1" u="sng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opatření pro </a:t>
            </a:r>
            <a:r>
              <a:rPr lang="cs-CZ" altLang="cs-CZ" sz="2000" b="1" u="sng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zpřístupnění a zatraktivnění kulturního dědictví: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sz="1800" dirty="0" smtClean="0">
              <a:solidFill>
                <a:srgbClr val="000000"/>
              </a:solidFill>
              <a:cs typeface="Arial" pitchFamily="34" charset="0"/>
            </a:endParaRP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1800" dirty="0" smtClean="0">
                <a:solidFill>
                  <a:srgbClr val="000000"/>
                </a:solidFill>
                <a:cs typeface="Arial" pitchFamily="34" charset="0"/>
              </a:rPr>
              <a:t>opatření, </a:t>
            </a:r>
            <a:r>
              <a:rPr lang="cs-CZ" sz="1800" dirty="0" smtClean="0">
                <a:solidFill>
                  <a:srgbClr val="000000"/>
                </a:solidFill>
                <a:cs typeface="Arial" pitchFamily="34" charset="0"/>
              </a:rPr>
              <a:t>která </a:t>
            </a:r>
            <a:r>
              <a:rPr lang="cs-CZ" sz="1800" b="1" dirty="0" smtClean="0">
                <a:solidFill>
                  <a:srgbClr val="000000"/>
                </a:solidFill>
                <a:cs typeface="Arial" pitchFamily="34" charset="0"/>
              </a:rPr>
              <a:t>chrání vybrané kulturní památky a jejich hodnotu</a:t>
            </a: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1800" dirty="0">
                <a:solidFill>
                  <a:srgbClr val="000000"/>
                </a:solidFill>
                <a:cs typeface="Arial" pitchFamily="34" charset="0"/>
              </a:rPr>
              <a:t>opatření, </a:t>
            </a:r>
            <a:r>
              <a:rPr lang="cs-CZ" sz="1800" dirty="0" smtClean="0">
                <a:solidFill>
                  <a:srgbClr val="000000"/>
                </a:solidFill>
                <a:cs typeface="Arial" pitchFamily="34" charset="0"/>
              </a:rPr>
              <a:t>která </a:t>
            </a:r>
            <a:r>
              <a:rPr lang="cs-CZ" sz="1800" b="1" dirty="0" smtClean="0">
                <a:solidFill>
                  <a:srgbClr val="000000"/>
                </a:solidFill>
                <a:cs typeface="Arial" pitchFamily="34" charset="0"/>
              </a:rPr>
              <a:t>eliminuje bezpečnostní rizika návštěvníků</a:t>
            </a:r>
            <a:r>
              <a:rPr lang="cs-CZ" sz="1800" dirty="0" smtClean="0">
                <a:solidFill>
                  <a:srgbClr val="000000"/>
                </a:solidFill>
                <a:cs typeface="Arial" pitchFamily="34" charset="0"/>
              </a:rPr>
              <a:t> vybraných kulturních památek</a:t>
            </a: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1800" dirty="0">
                <a:solidFill>
                  <a:srgbClr val="000000"/>
                </a:solidFill>
                <a:cs typeface="Arial" pitchFamily="34" charset="0"/>
              </a:rPr>
              <a:t>opatření, </a:t>
            </a:r>
            <a:r>
              <a:rPr lang="cs-CZ" sz="1800" dirty="0" smtClean="0">
                <a:solidFill>
                  <a:srgbClr val="000000"/>
                </a:solidFill>
                <a:cs typeface="Arial" pitchFamily="34" charset="0"/>
              </a:rPr>
              <a:t>které </a:t>
            </a:r>
            <a:r>
              <a:rPr lang="cs-CZ" sz="1800" b="1" dirty="0" smtClean="0">
                <a:solidFill>
                  <a:srgbClr val="000000"/>
                </a:solidFill>
                <a:cs typeface="Arial" pitchFamily="34" charset="0"/>
              </a:rPr>
              <a:t>umožňují </a:t>
            </a:r>
            <a:r>
              <a:rPr lang="cs-CZ" sz="1800" b="1" dirty="0" smtClean="0">
                <a:solidFill>
                  <a:srgbClr val="000000"/>
                </a:solidFill>
                <a:cs typeface="Arial" pitchFamily="34" charset="0"/>
              </a:rPr>
              <a:t>osobám se zdravotním postižením přístup k vybraným kulturním památkám</a:t>
            </a: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cs-CZ" sz="1800" dirty="0">
                <a:solidFill>
                  <a:srgbClr val="000000"/>
                </a:solidFill>
                <a:cs typeface="Arial" pitchFamily="34" charset="0"/>
              </a:rPr>
              <a:t>opatření, </a:t>
            </a:r>
            <a:r>
              <a:rPr lang="cs-CZ" sz="1800" dirty="0" smtClean="0">
                <a:solidFill>
                  <a:srgbClr val="000000"/>
                </a:solidFill>
                <a:cs typeface="Arial" pitchFamily="34" charset="0"/>
              </a:rPr>
              <a:t>která </a:t>
            </a:r>
            <a:r>
              <a:rPr lang="cs-CZ" sz="1800" b="1" dirty="0" smtClean="0">
                <a:solidFill>
                  <a:srgbClr val="000000"/>
                </a:solidFill>
                <a:cs typeface="Arial" pitchFamily="34" charset="0"/>
              </a:rPr>
              <a:t>napomáhají </a:t>
            </a:r>
            <a:r>
              <a:rPr lang="cs-CZ" sz="1800" b="1" dirty="0" smtClean="0">
                <a:solidFill>
                  <a:srgbClr val="000000"/>
                </a:solidFill>
                <a:cs typeface="Arial" pitchFamily="34" charset="0"/>
              </a:rPr>
              <a:t>zvyšovat ekonomický potenciál vybraných kulturních památek</a:t>
            </a: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cs-CZ" sz="1800" dirty="0" smtClean="0">
              <a:solidFill>
                <a:srgbClr val="000000"/>
              </a:solidFill>
              <a:cs typeface="Arial" pitchFamily="34" charset="0"/>
            </a:endParaRP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cs-CZ" sz="1800" dirty="0" smtClean="0">
              <a:solidFill>
                <a:srgbClr val="000000"/>
              </a:solidFill>
              <a:cs typeface="Arial" pitchFamily="34" charset="0"/>
            </a:endParaRPr>
          </a:p>
          <a:p>
            <a:pPr marL="285750" indent="-28575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cs-CZ" sz="1800" dirty="0">
              <a:solidFill>
                <a:srgbClr val="000000"/>
              </a:solidFill>
              <a:cs typeface="Arial" pitchFamily="34" charset="0"/>
            </a:endParaRPr>
          </a:p>
          <a:p>
            <a:pPr marL="342900" indent="-3429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endParaRPr lang="en-GB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49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6"/>
          <p:cNvSpPr txBox="1">
            <a:spLocks noChangeArrowheads="1"/>
          </p:cNvSpPr>
          <p:nvPr/>
        </p:nvSpPr>
        <p:spPr bwMode="auto">
          <a:xfrm>
            <a:off x="468313" y="1412875"/>
            <a:ext cx="63357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Děkuji Vám </a:t>
            </a:r>
            <a:r>
              <a:rPr lang="cs-CZ" altLang="cs-CZ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za </a:t>
            </a:r>
            <a:r>
              <a:rPr lang="cs-CZ" altLang="cs-CZ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pozornost</a:t>
            </a:r>
          </a:p>
        </p:txBody>
      </p:sp>
    </p:spTree>
    <p:extLst>
      <p:ext uri="{BB962C8B-B14F-4D97-AF65-F5344CB8AC3E}">
        <p14:creationId xmlns:p14="http://schemas.microsoft.com/office/powerpoint/2010/main" val="400942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5"/>
          <p:cNvSpPr txBox="1">
            <a:spLocks noChangeArrowheads="1"/>
          </p:cNvSpPr>
          <p:nvPr/>
        </p:nvSpPr>
        <p:spPr bwMode="auto">
          <a:xfrm>
            <a:off x="684213" y="1232269"/>
            <a:ext cx="8459787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cs-CZ" altLang="cs-CZ" sz="2000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Hrady.cz: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GB" altLang="cs-CZ" sz="2000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V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roce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2009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byla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dotace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přidělena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pěti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projektům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: </a:t>
            </a:r>
            <a:endParaRPr lang="cs-CZ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GB" altLang="cs-CZ" sz="2000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Centrum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stavitelského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dědictví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v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Plasích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(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dotace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393.000.000,-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Kč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) </a:t>
            </a:r>
            <a:endParaRPr lang="cs-CZ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GB" altLang="cs-CZ" sz="2000" dirty="0" err="1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Zpřístupnění</a:t>
            </a:r>
            <a:r>
              <a:rPr lang="en-GB" altLang="cs-CZ" sz="2000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a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nového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využití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NKP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Vítkovice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(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dotace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500.000.000,-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Kč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) </a:t>
            </a:r>
            <a:endParaRPr lang="cs-CZ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GB" altLang="cs-CZ" sz="2000" dirty="0" err="1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Vzorová</a:t>
            </a:r>
            <a:r>
              <a:rPr lang="en-GB" altLang="cs-CZ" sz="2000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obnova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NKP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Klášter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premonstrátů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Teplá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(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dotace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500.000.000,-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Kč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) </a:t>
            </a:r>
            <a:endParaRPr lang="cs-CZ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GB" altLang="cs-CZ" sz="2000" dirty="0" err="1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Velehrad</a:t>
            </a:r>
            <a:r>
              <a:rPr lang="en-GB" altLang="cs-CZ" sz="2000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– centrum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kulturního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dialogu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západní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a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východní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Evropy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(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dotace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345.836.000,-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Kč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) </a:t>
            </a:r>
            <a:endParaRPr lang="cs-CZ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GB" altLang="cs-CZ" sz="2000" dirty="0" smtClean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Centrum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původních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řemesel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a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unikátních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technologií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v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Jindřichově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Hradci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(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dotace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 156. 054.481,- </a:t>
            </a:r>
            <a:r>
              <a:rPr lang="en-GB" altLang="cs-CZ" sz="2000" dirty="0" err="1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Kč</a:t>
            </a: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7192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684213" y="2681705"/>
            <a:ext cx="8351837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endParaRPr lang="cs-CZ" altLang="cs-CZ" sz="2000" dirty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		</a:t>
            </a:r>
            <a:endParaRPr lang="cs-CZ" altLang="cs-CZ" sz="2000" dirty="0" smtClean="0">
              <a:solidFill>
                <a:srgbClr val="000000"/>
              </a:solidFill>
              <a:latin typeface="Myriad Web Pro" pitchFamily="34" charset="-18"/>
              <a:cs typeface="Arial" pitchFamily="34" charset="0"/>
            </a:endParaRP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GB" altLang="cs-CZ" sz="2000" dirty="0">
                <a:solidFill>
                  <a:srgbClr val="000000"/>
                </a:solidFill>
                <a:latin typeface="Myriad Web Pro" pitchFamily="34" charset="-18"/>
                <a:cs typeface="Arial" pitchFamily="34" charset="0"/>
              </a:rPr>
              <a:t>		</a:t>
            </a: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92932"/>
              </p:ext>
            </p:extLst>
          </p:nvPr>
        </p:nvGraphicFramePr>
        <p:xfrm>
          <a:off x="0" y="1278052"/>
          <a:ext cx="9144000" cy="57791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183571">
                <a:tc>
                  <a:txBody>
                    <a:bodyPr/>
                    <a:lstStyle/>
                    <a:p>
                      <a:endParaRPr lang="cs-CZ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9069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9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cs-CZ" sz="1600" dirty="0" smtClean="0">
                          <a:solidFill>
                            <a:srgbClr val="FF0000"/>
                          </a:solidFill>
                          <a:latin typeface="Myriad Web Pro" pitchFamily="34" charset="-18"/>
                          <a:cs typeface="Arial" pitchFamily="34" charset="0"/>
                        </a:rPr>
                        <a:t>Centrum obnovy památek architektury 20. století</a:t>
                      </a:r>
                      <a:endParaRPr lang="cs-CZ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cs-CZ" sz="1600" dirty="0" smtClean="0">
                          <a:solidFill>
                            <a:srgbClr val="FF0000"/>
                          </a:solidFill>
                          <a:latin typeface="Myriad Web Pro" pitchFamily="34" charset="-18"/>
                          <a:cs typeface="Arial" pitchFamily="34" charset="0"/>
                        </a:rPr>
                        <a:t>152 135 956,00</a:t>
                      </a:r>
                      <a:r>
                        <a:rPr lang="cs-CZ" altLang="cs-CZ" sz="1600" dirty="0" smtClean="0">
                          <a:solidFill>
                            <a:srgbClr val="FF0000"/>
                          </a:solidFill>
                          <a:latin typeface="Myriad Web Pro" pitchFamily="34" charset="-18"/>
                          <a:cs typeface="Arial" pitchFamily="34" charset="0"/>
                        </a:rPr>
                        <a:t> Kč</a:t>
                      </a:r>
                      <a:endParaRPr lang="cs-CZ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03611">
                <a:tc>
                  <a:txBody>
                    <a:bodyPr/>
                    <a:lstStyle/>
                    <a:p>
                      <a:pPr>
                        <a:lnSpc>
                          <a:spcPts val="1920"/>
                        </a:lnSpc>
                      </a:pPr>
                      <a:r>
                        <a:rPr lang="cs-CZ" sz="1600" dirty="0" smtClean="0">
                          <a:solidFill>
                            <a:srgbClr val="FF0000"/>
                          </a:solidFill>
                        </a:rPr>
                        <a:t>Národní centrum zahradní kultury v Kroměříži</a:t>
                      </a:r>
                      <a:endParaRPr lang="cs-CZ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>
                          <a:solidFill>
                            <a:srgbClr val="FF0000"/>
                          </a:solidFill>
                        </a:rPr>
                        <a:t>285 997 123,00 Kč</a:t>
                      </a:r>
                    </a:p>
                    <a:p>
                      <a:endParaRPr lang="cs-CZ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31054">
                <a:tc>
                  <a:txBody>
                    <a:bodyPr/>
                    <a:lstStyle/>
                    <a:p>
                      <a:pPr>
                        <a:lnSpc>
                          <a:spcPts val="1920"/>
                        </a:lnSpc>
                      </a:pPr>
                      <a:r>
                        <a:rPr lang="cs-CZ" sz="1600" dirty="0" smtClean="0"/>
                        <a:t>Kuks - Granátové jablko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374 069 750,00 Kč</a:t>
                      </a:r>
                      <a:endParaRPr lang="cs-CZ" sz="1600" dirty="0"/>
                    </a:p>
                  </a:txBody>
                  <a:tcPr/>
                </a:tc>
              </a:tr>
              <a:tr h="377058">
                <a:tc>
                  <a:txBody>
                    <a:bodyPr/>
                    <a:lstStyle/>
                    <a:p>
                      <a:pPr>
                        <a:lnSpc>
                          <a:spcPts val="1920"/>
                        </a:lnSpc>
                      </a:pPr>
                      <a:r>
                        <a:rPr lang="cs-CZ" sz="1600" dirty="0" smtClean="0"/>
                        <a:t>Vila Tugendhat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125 662 996,00 Kč</a:t>
                      </a:r>
                      <a:endParaRPr lang="cs-CZ" sz="1600" dirty="0"/>
                    </a:p>
                  </a:txBody>
                  <a:tcPr/>
                </a:tc>
              </a:tr>
              <a:tr h="631054">
                <a:tc>
                  <a:txBody>
                    <a:bodyPr/>
                    <a:lstStyle/>
                    <a:p>
                      <a:pPr>
                        <a:lnSpc>
                          <a:spcPts val="1920"/>
                        </a:lnSpc>
                      </a:pPr>
                      <a:r>
                        <a:rPr lang="cs-CZ" sz="1600" dirty="0" smtClean="0"/>
                        <a:t>Revitalizace areálu klášterů Český Krumlov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274 762 235,00 Kč</a:t>
                      </a:r>
                      <a:endParaRPr lang="cs-CZ" sz="1600" dirty="0"/>
                    </a:p>
                  </a:txBody>
                  <a:tcPr/>
                </a:tc>
              </a:tr>
              <a:tr h="631054">
                <a:tc>
                  <a:txBody>
                    <a:bodyPr/>
                    <a:lstStyle/>
                    <a:p>
                      <a:pPr>
                        <a:lnSpc>
                          <a:spcPts val="1920"/>
                        </a:lnSpc>
                      </a:pPr>
                      <a:r>
                        <a:rPr lang="cs-CZ" sz="1600" dirty="0" smtClean="0"/>
                        <a:t>Obnova součástí NKP Hřebčín v Kladrubech nad Labem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254 567 943,00 Kč</a:t>
                      </a:r>
                      <a:endParaRPr lang="cs-CZ" sz="1600" dirty="0"/>
                    </a:p>
                  </a:txBody>
                  <a:tcPr/>
                </a:tc>
              </a:tr>
              <a:tr h="631054">
                <a:tc>
                  <a:txBody>
                    <a:bodyPr/>
                    <a:lstStyle/>
                    <a:p>
                      <a:pPr>
                        <a:lnSpc>
                          <a:spcPts val="1920"/>
                        </a:lnSpc>
                      </a:pPr>
                      <a:r>
                        <a:rPr lang="pt-BR" sz="1600" dirty="0" smtClean="0">
                          <a:solidFill>
                            <a:srgbClr val="0070C0"/>
                          </a:solidFill>
                        </a:rPr>
                        <a:t>Národní centrum divadla a tance</a:t>
                      </a:r>
                      <a:endParaRPr lang="pt-BR" sz="16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>
                          <a:solidFill>
                            <a:srgbClr val="0070C0"/>
                          </a:solidFill>
                        </a:rPr>
                        <a:t>155 461 946,00 Kč</a:t>
                      </a:r>
                      <a:endParaRPr lang="cs-CZ" sz="16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901505">
                <a:tc>
                  <a:txBody>
                    <a:bodyPr/>
                    <a:lstStyle/>
                    <a:p>
                      <a:pPr>
                        <a:lnSpc>
                          <a:spcPts val="1920"/>
                        </a:lnSpc>
                      </a:pPr>
                      <a:r>
                        <a:rPr lang="pt-BR" sz="1600" dirty="0" smtClean="0">
                          <a:solidFill>
                            <a:srgbClr val="0070C0"/>
                          </a:solidFill>
                        </a:rPr>
                        <a:t>Centrum sklářského umění Huť František v</a:t>
                      </a:r>
                      <a:r>
                        <a:rPr lang="cs-CZ" sz="160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pt-BR" sz="1600" dirty="0" smtClean="0">
                          <a:solidFill>
                            <a:srgbClr val="0070C0"/>
                          </a:solidFill>
                        </a:rPr>
                        <a:t>Sázavě</a:t>
                      </a:r>
                    </a:p>
                    <a:p>
                      <a:pPr>
                        <a:lnSpc>
                          <a:spcPts val="1920"/>
                        </a:lnSpc>
                      </a:pPr>
                      <a:endParaRPr lang="pt-BR" sz="16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>
                          <a:solidFill>
                            <a:srgbClr val="0070C0"/>
                          </a:solidFill>
                        </a:rPr>
                        <a:t>110 238 350,00 Kč</a:t>
                      </a:r>
                      <a:endParaRPr lang="cs-CZ" sz="16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Obdélník 2"/>
          <p:cNvSpPr/>
          <p:nvPr/>
        </p:nvSpPr>
        <p:spPr>
          <a:xfrm>
            <a:off x="323528" y="908720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dirty="0" smtClean="0"/>
              <a:t>V letech 2010-11 byla dotace přidělena projektům: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9778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1009650"/>
            <a:ext cx="9201150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968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122" name="Picture 2" descr="C:\Users\zdenek.novak\AppData\Local\Microsoft\Windows\Temporary Internet Files\Content.Outlook\K2PBFZ4I\IMG_48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97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" y="16703"/>
            <a:ext cx="9180512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546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331" y="-169266"/>
            <a:ext cx="5453005" cy="7270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435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5775</TotalTime>
  <Words>1267</Words>
  <Application>Microsoft Office PowerPoint</Application>
  <PresentationFormat>Předvádění na obrazovce (4:3)</PresentationFormat>
  <Paragraphs>205</Paragraphs>
  <Slides>31</Slides>
  <Notes>28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31</vt:i4>
      </vt:variant>
    </vt:vector>
  </HeadingPairs>
  <TitlesOfParts>
    <vt:vector size="32" baseType="lpstr">
      <vt:lpstr>Výchozí návrh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Novák Zdeněk</dc:creator>
  <cp:lastModifiedBy>Novák Zdeněk</cp:lastModifiedBy>
  <cp:revision>10</cp:revision>
  <dcterms:created xsi:type="dcterms:W3CDTF">2014-11-06T07:17:25Z</dcterms:created>
  <dcterms:modified xsi:type="dcterms:W3CDTF">2014-11-10T07:32:50Z</dcterms:modified>
</cp:coreProperties>
</file>