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410" r:id="rId2"/>
    <p:sldId id="412" r:id="rId3"/>
    <p:sldId id="413" r:id="rId4"/>
    <p:sldId id="416" r:id="rId5"/>
    <p:sldId id="438" r:id="rId6"/>
    <p:sldId id="283" r:id="rId7"/>
    <p:sldId id="281" r:id="rId8"/>
    <p:sldId id="285" r:id="rId9"/>
    <p:sldId id="436" r:id="rId10"/>
    <p:sldId id="290" r:id="rId11"/>
    <p:sldId id="275" r:id="rId12"/>
    <p:sldId id="288" r:id="rId13"/>
    <p:sldId id="437" r:id="rId14"/>
    <p:sldId id="429" r:id="rId15"/>
    <p:sldId id="430" r:id="rId16"/>
    <p:sldId id="441" r:id="rId17"/>
    <p:sldId id="431" r:id="rId18"/>
    <p:sldId id="444" r:id="rId19"/>
    <p:sldId id="443" r:id="rId20"/>
    <p:sldId id="440" r:id="rId21"/>
    <p:sldId id="427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94434" autoAdjust="0"/>
  </p:normalViewPr>
  <p:slideViewPr>
    <p:cSldViewPr>
      <p:cViewPr varScale="1">
        <p:scale>
          <a:sx n="68" d="100"/>
          <a:sy n="68" d="100"/>
        </p:scale>
        <p:origin x="124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Statistika\2013\StatVK1989-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Statistika\2013\StatVK1989-2013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ICHTER\Documents\a%20D&#283;ti\Zprava_2\2013_10_Narodni%20knihovna_tab2_klient_MOJE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&#268;ten&#225;&#345;stv&#237;\Zpr&#225;vy%202007_2010_2013_Hlavni\&#268;ten&#225;&#345;stv&#237;_1996_2007_2010_2013_Smetanova_27_11_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ICHTER\Documents\&#268;ten&#225;&#345;stv&#237;\Prezentace\Cteni2010_VR_Ctenar.xls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aVISK\V&#253;ro&#269;n&#237;zpr&#225;vyMK\VISK%202011_2014\CELKEM%201011_201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aVISK\V&#253;ro&#269;n&#237;zpr&#225;vyMK\VISK%202011_2014\CELKEM%201011_201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Statistika\2013\StatVK1989-201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Statistika\2013\StatVK1989-201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aVISK\V&#253;ro&#269;n&#237;zpr&#225;vyMK\VISK%202011_2014\CELKEM%201011_2014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HTER\Documents\RegFunkce\2014\Se&#353;it1Penize%20grafy%202014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návštěvy!$E$38:$E$47</c:f>
              <c:strCache>
                <c:ptCount val="10"/>
                <c:pt idx="0">
                  <c:v>Muzea, galerie</c:v>
                </c:pt>
                <c:pt idx="1">
                  <c:v>Památky</c:v>
                </c:pt>
                <c:pt idx="2">
                  <c:v>Divadla</c:v>
                </c:pt>
                <c:pt idx="3">
                  <c:v>Koncerty</c:v>
                </c:pt>
                <c:pt idx="4">
                  <c:v>Výstavy</c:v>
                </c:pt>
                <c:pt idx="5">
                  <c:v>Festivaly</c:v>
                </c:pt>
                <c:pt idx="6">
                  <c:v>Knihovny</c:v>
                </c:pt>
                <c:pt idx="7">
                  <c:v>Kulturní domy</c:v>
                </c:pt>
                <c:pt idx="8">
                  <c:v>Fotbal - Gambr. liga</c:v>
                </c:pt>
                <c:pt idx="9">
                  <c:v>Hokej - Extraliga</c:v>
                </c:pt>
              </c:strCache>
            </c:strRef>
          </c:cat>
          <c:val>
            <c:numRef>
              <c:f>návštěvy!$H$38:$H$47</c:f>
              <c:numCache>
                <c:formatCode>0.0</c:formatCode>
                <c:ptCount val="10"/>
                <c:pt idx="0">
                  <c:v>10.457000000000001</c:v>
                </c:pt>
                <c:pt idx="1">
                  <c:v>9.8840000000000003</c:v>
                </c:pt>
                <c:pt idx="2">
                  <c:v>5.6710000000000003</c:v>
                </c:pt>
                <c:pt idx="3">
                  <c:v>0.42616399999999999</c:v>
                </c:pt>
                <c:pt idx="4">
                  <c:v>2.000963</c:v>
                </c:pt>
                <c:pt idx="5">
                  <c:v>1.884693</c:v>
                </c:pt>
                <c:pt idx="6">
                  <c:v>24.141999999999999</c:v>
                </c:pt>
                <c:pt idx="7">
                  <c:v>8.4939289999999996</c:v>
                </c:pt>
                <c:pt idx="8">
                  <c:v>1.151</c:v>
                </c:pt>
                <c:pt idx="9">
                  <c:v>0.73449200000000003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6788032"/>
        <c:axId val="236787248"/>
      </c:barChart>
      <c:catAx>
        <c:axId val="23678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36787248"/>
        <c:crosses val="autoZero"/>
        <c:auto val="1"/>
        <c:lblAlgn val="ctr"/>
        <c:lblOffset val="100"/>
        <c:noMultiLvlLbl val="0"/>
      </c:catAx>
      <c:valAx>
        <c:axId val="236787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36788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3200" b="1"/>
              <a:t>Celkové financování dotačních programů MK ČR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List2!$A$32</c:f>
              <c:strCache>
                <c:ptCount val="1"/>
                <c:pt idx="0">
                  <c:v>Plán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List2!$B$31:$F$31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List2!$B$32:$F$32</c:f>
              <c:numCache>
                <c:formatCode>General</c:formatCode>
                <c:ptCount val="5"/>
                <c:pt idx="0">
                  <c:v>132</c:v>
                </c:pt>
                <c:pt idx="1">
                  <c:v>138</c:v>
                </c:pt>
                <c:pt idx="2">
                  <c:v>170</c:v>
                </c:pt>
                <c:pt idx="3">
                  <c:v>170</c:v>
                </c:pt>
                <c:pt idx="4">
                  <c:v>170</c:v>
                </c:pt>
              </c:numCache>
            </c:numRef>
          </c:val>
        </c:ser>
        <c:ser>
          <c:idx val="1"/>
          <c:order val="1"/>
          <c:tx>
            <c:strRef>
              <c:f>List2!$A$33</c:f>
              <c:strCache>
                <c:ptCount val="1"/>
                <c:pt idx="0">
                  <c:v>Skutečnost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List2!$B$31:$F$31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List2!$B$33:$F$33</c:f>
              <c:numCache>
                <c:formatCode>General</c:formatCode>
                <c:ptCount val="5"/>
                <c:pt idx="0">
                  <c:v>132</c:v>
                </c:pt>
                <c:pt idx="1">
                  <c:v>78</c:v>
                </c:pt>
                <c:pt idx="2">
                  <c:v>50</c:v>
                </c:pt>
                <c:pt idx="3">
                  <c:v>56</c:v>
                </c:pt>
                <c:pt idx="4">
                  <c:v>51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905152"/>
        <c:axId val="281905544"/>
      </c:barChart>
      <c:catAx>
        <c:axId val="281905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1905544"/>
        <c:crosses val="autoZero"/>
        <c:auto val="1"/>
        <c:lblAlgn val="ctr"/>
        <c:lblOffset val="100"/>
        <c:noMultiLvlLbl val="0"/>
      </c:catAx>
      <c:valAx>
        <c:axId val="281905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1905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rgbClr val="FF0000"/>
                </a:solidFill>
              </a:defRPr>
            </a:pPr>
            <a:r>
              <a:rPr lang="cs-CZ" sz="2400" dirty="0">
                <a:solidFill>
                  <a:srgbClr val="FF0000"/>
                </a:solidFill>
              </a:rPr>
              <a:t>Co </a:t>
            </a:r>
            <a:r>
              <a:rPr lang="cs-CZ" sz="2400" dirty="0" smtClean="0">
                <a:solidFill>
                  <a:srgbClr val="FF0000"/>
                </a:solidFill>
              </a:rPr>
              <a:t>máš</a:t>
            </a:r>
            <a:r>
              <a:rPr lang="cs-CZ" sz="2400" baseline="0" dirty="0" smtClean="0">
                <a:solidFill>
                  <a:srgbClr val="FF0000"/>
                </a:solidFill>
              </a:rPr>
              <a:t> v knihovně, kam chodíš?</a:t>
            </a:r>
            <a:endParaRPr lang="cs-CZ" sz="2400" dirty="0">
              <a:solidFill>
                <a:srgbClr val="FF000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3566203567727522"/>
          <c:y val="0.10172973133010588"/>
          <c:w val="0.2615601557578881"/>
          <c:h val="0.847344311033916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7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'Veřejná knihovna'!$R$259:$R$268</c:f>
              <c:strCache>
                <c:ptCount val="10"/>
                <c:pt idx="0">
                  <c:v>Možnost půjčování čteček eknih</c:v>
                </c:pt>
                <c:pt idx="1">
                  <c:v>Půjčování nebo poslechu audioknih</c:v>
                </c:pt>
                <c:pt idx="2">
                  <c:v>Různé stolní a deskové hry</c:v>
                </c:pt>
                <c:pt idx="3">
                  <c:v>Prostor pro poslech hudby a povídání</c:v>
                </c:pt>
                <c:pt idx="4">
                  <c:v>Nové knihy, které právě vycházejí</c:v>
                </c:pt>
                <c:pt idx="5">
                  <c:v>Možnost připojení k internetu</c:v>
                </c:pt>
                <c:pt idx="6">
                  <c:v>Široká nabídka knih</c:v>
                </c:pt>
                <c:pt idx="7">
                  <c:v>Někdo, kdo mi poradí, co si půjčit</c:v>
                </c:pt>
                <c:pt idx="8">
                  <c:v>Klid</c:v>
                </c:pt>
                <c:pt idx="9">
                  <c:v>Příjemné a hodné knihovníce/ci</c:v>
                </c:pt>
              </c:strCache>
            </c:strRef>
          </c:cat>
          <c:val>
            <c:numRef>
              <c:f>'Veřejná knihovna'!$S$259:$S$268</c:f>
              <c:numCache>
                <c:formatCode>###0%</c:formatCode>
                <c:ptCount val="10"/>
                <c:pt idx="0">
                  <c:v>6.340024324430743E-2</c:v>
                </c:pt>
                <c:pt idx="1">
                  <c:v>0.15720084770402934</c:v>
                </c:pt>
                <c:pt idx="2">
                  <c:v>0.24773621973717824</c:v>
                </c:pt>
                <c:pt idx="3">
                  <c:v>0.40710315367880962</c:v>
                </c:pt>
                <c:pt idx="4">
                  <c:v>0.70173044866668244</c:v>
                </c:pt>
                <c:pt idx="5">
                  <c:v>0.75934555653982072</c:v>
                </c:pt>
                <c:pt idx="6">
                  <c:v>0.76705465033878706</c:v>
                </c:pt>
                <c:pt idx="7">
                  <c:v>0.79502806717777463</c:v>
                </c:pt>
                <c:pt idx="8">
                  <c:v>0.8562777664485588</c:v>
                </c:pt>
                <c:pt idx="9">
                  <c:v>0.89763761689996002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906328"/>
        <c:axId val="281906720"/>
      </c:barChart>
      <c:catAx>
        <c:axId val="2819063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 rot="0" anchor="ctr" anchorCtr="1"/>
          <a:lstStyle/>
          <a:p>
            <a:pPr>
              <a:defRPr sz="1800" b="1"/>
            </a:pPr>
            <a:endParaRPr lang="cs-CZ"/>
          </a:p>
        </c:txPr>
        <c:crossAx val="281906720"/>
        <c:crosses val="autoZero"/>
        <c:auto val="1"/>
        <c:lblAlgn val="ctr"/>
        <c:lblOffset val="100"/>
        <c:noMultiLvlLbl val="0"/>
      </c:catAx>
      <c:valAx>
        <c:axId val="281906720"/>
        <c:scaling>
          <c:orientation val="minMax"/>
        </c:scaling>
        <c:delete val="1"/>
        <c:axPos val="b"/>
        <c:numFmt formatCode="###0%" sourceLinked="1"/>
        <c:majorTickMark val="out"/>
        <c:minorTickMark val="none"/>
        <c:tickLblPos val="nextTo"/>
        <c:crossAx val="281906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Co by měla knihovna nabízet?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 by ho přimělo být čtenářem'!$N$3:$N$12</c:f>
              <c:strCache>
                <c:ptCount val="10"/>
                <c:pt idx="0">
                  <c:v>atraktivní knihy</c:v>
                </c:pt>
                <c:pt idx="1">
                  <c:v>knihy, které potřebuji</c:v>
                </c:pt>
                <c:pt idx="2">
                  <c:v>delší výpůjční lhůtu</c:v>
                </c:pt>
                <c:pt idx="3">
                  <c:v>výhodnější provozní dobu</c:v>
                </c:pt>
                <c:pt idx="4">
                  <c:v>doručování knih</c:v>
                </c:pt>
                <c:pt idx="5">
                  <c:v>knihovna blíže domova</c:v>
                </c:pt>
                <c:pt idx="6">
                  <c:v>usnadnit půjčování</c:v>
                </c:pt>
                <c:pt idx="7">
                  <c:v>půjčování e-knih</c:v>
                </c:pt>
                <c:pt idx="8">
                  <c:v>informace o dostupnosti knih</c:v>
                </c:pt>
                <c:pt idx="9">
                  <c:v>přístup k EIZ</c:v>
                </c:pt>
              </c:strCache>
            </c:strRef>
          </c:cat>
          <c:val>
            <c:numRef>
              <c:f>'Co by ho přimělo být čtenářem'!$O$3:$O$12</c:f>
              <c:numCache>
                <c:formatCode>0%</c:formatCode>
                <c:ptCount val="10"/>
                <c:pt idx="0">
                  <c:v>0.5</c:v>
                </c:pt>
                <c:pt idx="1">
                  <c:v>0.38</c:v>
                </c:pt>
                <c:pt idx="2">
                  <c:v>0.32</c:v>
                </c:pt>
                <c:pt idx="3">
                  <c:v>0.16</c:v>
                </c:pt>
                <c:pt idx="4">
                  <c:v>0.15</c:v>
                </c:pt>
                <c:pt idx="5">
                  <c:v>0.12</c:v>
                </c:pt>
                <c:pt idx="6">
                  <c:v>0.11</c:v>
                </c:pt>
                <c:pt idx="7">
                  <c:v>0.11</c:v>
                </c:pt>
                <c:pt idx="8">
                  <c:v>0.1</c:v>
                </c:pt>
                <c:pt idx="9">
                  <c:v>7.0000000000000007E-2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0407760"/>
        <c:axId val="281354400"/>
      </c:barChart>
      <c:catAx>
        <c:axId val="1904077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281354400"/>
        <c:crosses val="autoZero"/>
        <c:auto val="1"/>
        <c:lblAlgn val="ctr"/>
        <c:lblOffset val="100"/>
        <c:noMultiLvlLbl val="0"/>
      </c:catAx>
      <c:valAx>
        <c:axId val="281354400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0407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cs-CZ" sz="2400" dirty="0">
                <a:solidFill>
                  <a:srgbClr val="FF0000"/>
                </a:solidFill>
              </a:rPr>
              <a:t>Mezinárodní průzkum </a:t>
            </a:r>
            <a:r>
              <a:rPr lang="cs-CZ" sz="2400" dirty="0" smtClean="0">
                <a:solidFill>
                  <a:srgbClr val="FF0000"/>
                </a:solidFill>
              </a:rPr>
              <a:t>PISA - </a:t>
            </a:r>
            <a:r>
              <a:rPr lang="cs-CZ" sz="1600" dirty="0" smtClean="0">
                <a:solidFill>
                  <a:srgbClr val="FF0000"/>
                </a:solidFill>
              </a:rPr>
              <a:t>mládež </a:t>
            </a:r>
            <a:r>
              <a:rPr lang="cs-CZ" sz="1600" dirty="0">
                <a:solidFill>
                  <a:srgbClr val="FF0000"/>
                </a:solidFill>
              </a:rPr>
              <a:t>15 let</a:t>
            </a:r>
          </a:p>
        </c:rich>
      </c:tx>
      <c:layout>
        <c:manualLayout>
          <c:xMode val="edge"/>
          <c:yMode val="edge"/>
          <c:x val="0.16338354718812936"/>
          <c:y val="1.6157308574060267E-2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2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List1!$A$10:$A$16</c:f>
              <c:strCache>
                <c:ptCount val="7"/>
                <c:pt idx="0">
                  <c:v>ČTENÁŘSKÁ GRAMOTNOST</c:v>
                </c:pt>
                <c:pt idx="1">
                  <c:v>Špatná čtenářský gramotnost</c:v>
                </c:pt>
                <c:pt idx="2">
                  <c:v>Chlapci</c:v>
                </c:pt>
                <c:pt idx="3">
                  <c:v>Dívky</c:v>
                </c:pt>
                <c:pt idx="4">
                  <c:v>HODNOCENÍ ČETBY</c:v>
                </c:pt>
                <c:pt idx="5">
                  <c:v>Čtení jako zábava</c:v>
                </c:pt>
                <c:pt idx="6">
                  <c:v>Čtení jako ztráta času</c:v>
                </c:pt>
              </c:strCache>
            </c:strRef>
          </c:cat>
          <c:val>
            <c:numRef>
              <c:f>List1!$B$10:$B$16</c:f>
              <c:numCache>
                <c:formatCode>0%</c:formatCode>
                <c:ptCount val="7"/>
                <c:pt idx="1">
                  <c:v>0.23</c:v>
                </c:pt>
                <c:pt idx="2">
                  <c:v>0.3</c:v>
                </c:pt>
                <c:pt idx="3">
                  <c:v>0.15</c:v>
                </c:pt>
                <c:pt idx="5">
                  <c:v>0.33</c:v>
                </c:pt>
                <c:pt idx="6">
                  <c:v>0.33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355576"/>
        <c:axId val="281355968"/>
      </c:barChart>
      <c:catAx>
        <c:axId val="28135557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cs-CZ"/>
          </a:p>
        </c:txPr>
        <c:crossAx val="281355968"/>
        <c:crosses val="autoZero"/>
        <c:auto val="1"/>
        <c:lblAlgn val="ctr"/>
        <c:lblOffset val="100"/>
        <c:noMultiLvlLbl val="0"/>
      </c:catAx>
      <c:valAx>
        <c:axId val="28135596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2813555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i="0" u="none" strike="noStrike" baseline="0" dirty="0" smtClean="0">
                <a:effectLst/>
              </a:rPr>
              <a:t>Česká knihovna – podpora nákupu původní české tvorby</a:t>
            </a:r>
            <a:endParaRPr lang="cs-CZ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List1!$G$34</c:f>
              <c:strCache>
                <c:ptCount val="1"/>
                <c:pt idx="0">
                  <c:v>Plán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List1!$H$33:$L$33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List1!$H$34:$L$34</c:f>
              <c:numCache>
                <c:formatCode>#,##0.0</c:formatCode>
                <c:ptCount val="5"/>
                <c:pt idx="0">
                  <c:v>2</c:v>
                </c:pt>
                <c:pt idx="1">
                  <c:v>2.5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List1!$G$35</c:f>
              <c:strCache>
                <c:ptCount val="1"/>
                <c:pt idx="0">
                  <c:v>Skutečnost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List1!$H$33:$L$33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List1!$H$35:$L$35</c:f>
              <c:numCache>
                <c:formatCode>#,##0.0</c:formatCode>
                <c:ptCount val="5"/>
                <c:pt idx="0">
                  <c:v>2.25</c:v>
                </c:pt>
                <c:pt idx="1">
                  <c:v>5.29</c:v>
                </c:pt>
                <c:pt idx="2">
                  <c:v>6.1319999999999997</c:v>
                </c:pt>
                <c:pt idx="3">
                  <c:v>5.5</c:v>
                </c:pt>
                <c:pt idx="4">
                  <c:v>5.5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356752"/>
        <c:axId val="281357144"/>
      </c:barChart>
      <c:catAx>
        <c:axId val="28135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1357144"/>
        <c:crosses val="autoZero"/>
        <c:auto val="1"/>
        <c:lblAlgn val="ctr"/>
        <c:lblOffset val="100"/>
        <c:noMultiLvlLbl val="0"/>
      </c:catAx>
      <c:valAx>
        <c:axId val="281357144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28135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i="0" u="none" strike="noStrike" baseline="0" dirty="0" smtClean="0">
                <a:effectLst/>
              </a:rPr>
              <a:t>K21 – Knihovna 21. století</a:t>
            </a:r>
            <a:endParaRPr lang="cs-CZ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List1!$G$30</c:f>
              <c:strCache>
                <c:ptCount val="1"/>
                <c:pt idx="0">
                  <c:v>Plán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List1!$H$29:$L$29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List1!$H$30:$L$30</c:f>
              <c:numCache>
                <c:formatCode>#,##0</c:formatCode>
                <c:ptCount val="5"/>
                <c:pt idx="0">
                  <c:v>2.2000000000000002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List1!$G$31</c:f>
              <c:strCache>
                <c:ptCount val="1"/>
                <c:pt idx="0">
                  <c:v>Skutečnost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List1!$H$29:$L$29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List1!$H$31:$L$31</c:f>
              <c:numCache>
                <c:formatCode>#,##0.0</c:formatCode>
                <c:ptCount val="5"/>
                <c:pt idx="0">
                  <c:v>2.2549000000000001</c:v>
                </c:pt>
                <c:pt idx="1">
                  <c:v>2</c:v>
                </c:pt>
                <c:pt idx="2">
                  <c:v>2.2999999999999998</c:v>
                </c:pt>
                <c:pt idx="3">
                  <c:v>2.5</c:v>
                </c:pt>
                <c:pt idx="4">
                  <c:v>2.5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357928"/>
        <c:axId val="280993400"/>
      </c:barChart>
      <c:catAx>
        <c:axId val="281357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0993400"/>
        <c:crosses val="autoZero"/>
        <c:auto val="1"/>
        <c:lblAlgn val="ctr"/>
        <c:lblOffset val="100"/>
        <c:noMultiLvlLbl val="0"/>
      </c:catAx>
      <c:valAx>
        <c:axId val="280993400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81357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dirty="0"/>
              <a:t>Podpora akviziční činnosti knihoven, muzeí, galerií,</a:t>
            </a:r>
            <a:r>
              <a:rPr lang="cs-CZ" sz="2000" b="1" baseline="0" dirty="0"/>
              <a:t> NFU</a:t>
            </a:r>
            <a:endParaRPr lang="cs-CZ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List2!$A$21</c:f>
              <c:strCache>
                <c:ptCount val="1"/>
                <c:pt idx="0">
                  <c:v>Plán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List2!$B$20:$F$20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List2!$B$21:$F$21</c:f>
              <c:numCache>
                <c:formatCode>#,##0</c:formatCode>
                <c:ptCount val="5"/>
                <c:pt idx="0" formatCode="General">
                  <c:v>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</c:numCache>
            </c:numRef>
          </c:val>
        </c:ser>
        <c:ser>
          <c:idx val="1"/>
          <c:order val="1"/>
          <c:tx>
            <c:strRef>
              <c:f>List2!$A$22</c:f>
              <c:strCache>
                <c:ptCount val="1"/>
                <c:pt idx="0">
                  <c:v>Skutečnost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List2!$B$20:$F$20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List2!$B$22:$F$22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0994184"/>
        <c:axId val="280994576"/>
      </c:barChart>
      <c:catAx>
        <c:axId val="280994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0994576"/>
        <c:crosses val="autoZero"/>
        <c:auto val="1"/>
        <c:lblAlgn val="ctr"/>
        <c:lblOffset val="100"/>
        <c:noMultiLvlLbl val="0"/>
      </c:catAx>
      <c:valAx>
        <c:axId val="280994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0994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/>
              <a:t>Podpora internetizace knihoven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0555555555555555E-2"/>
          <c:y val="0.34308690580344126"/>
          <c:w val="0.93888888888888888"/>
          <c:h val="0.56408136482939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List2!$A$4</c:f>
              <c:strCache>
                <c:ptCount val="1"/>
                <c:pt idx="0">
                  <c:v>Plán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List2!$B$3:$F$3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List2!$B$4:$F$4</c:f>
              <c:numCache>
                <c:formatCode>#,##0</c:formatCode>
                <c:ptCount val="5"/>
                <c:pt idx="0" formatCode="General">
                  <c:v>68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</c:numCache>
            </c:numRef>
          </c:val>
        </c:ser>
        <c:ser>
          <c:idx val="1"/>
          <c:order val="1"/>
          <c:tx>
            <c:strRef>
              <c:f>List2!$A$5</c:f>
              <c:strCache>
                <c:ptCount val="1"/>
                <c:pt idx="0">
                  <c:v>Skutečnost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List2!$B$3:$F$3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List2!$B$5:$F$5</c:f>
              <c:numCache>
                <c:formatCode>#,##0</c:formatCode>
                <c:ptCount val="5"/>
                <c:pt idx="0" formatCode="General">
                  <c:v>68</c:v>
                </c:pt>
                <c:pt idx="1">
                  <c:v>25</c:v>
                </c:pt>
                <c:pt idx="2" formatCode="General">
                  <c:v>0</c:v>
                </c:pt>
                <c:pt idx="3" formatCode="General">
                  <c:v>0</c:v>
                </c:pt>
                <c:pt idx="4" formatCode="General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0995360"/>
        <c:axId val="280995752"/>
      </c:barChart>
      <c:catAx>
        <c:axId val="28099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0995752"/>
        <c:crosses val="autoZero"/>
        <c:auto val="1"/>
        <c:lblAlgn val="ctr"/>
        <c:lblOffset val="100"/>
        <c:noMultiLvlLbl val="0"/>
      </c:catAx>
      <c:valAx>
        <c:axId val="2809957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0995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dirty="0" smtClean="0"/>
              <a:t>Program VISK – podpora využívání ICT v knihovnách</a:t>
            </a:r>
            <a:endParaRPr lang="cs-CZ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List1!$G$26</c:f>
              <c:strCache>
                <c:ptCount val="1"/>
                <c:pt idx="0">
                  <c:v>Plán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List1!$H$25:$L$25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List1!$H$26:$L$26</c:f>
              <c:numCache>
                <c:formatCode>#,##0</c:formatCode>
                <c:ptCount val="5"/>
                <c:pt idx="0">
                  <c:v>60</c:v>
                </c:pt>
                <c:pt idx="1">
                  <c:v>70</c:v>
                </c:pt>
                <c:pt idx="2">
                  <c:v>95</c:v>
                </c:pt>
                <c:pt idx="3">
                  <c:v>95</c:v>
                </c:pt>
                <c:pt idx="4">
                  <c:v>95</c:v>
                </c:pt>
              </c:numCache>
            </c:numRef>
          </c:val>
        </c:ser>
        <c:ser>
          <c:idx val="1"/>
          <c:order val="1"/>
          <c:tx>
            <c:strRef>
              <c:f>List1!$G$27</c:f>
              <c:strCache>
                <c:ptCount val="1"/>
                <c:pt idx="0">
                  <c:v>Skutečnost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List1!$H$25:$L$25</c:f>
              <c:strCache>
                <c:ptCount val="5"/>
                <c:pt idx="0">
                  <c:v>r.2011</c:v>
                </c:pt>
                <c:pt idx="1">
                  <c:v>r.2012</c:v>
                </c:pt>
                <c:pt idx="2">
                  <c:v>r.2013</c:v>
                </c:pt>
                <c:pt idx="3">
                  <c:v>r.2014</c:v>
                </c:pt>
                <c:pt idx="4">
                  <c:v>r.2015</c:v>
                </c:pt>
              </c:strCache>
            </c:strRef>
          </c:cat>
          <c:val>
            <c:numRef>
              <c:f>List1!$H$27:$L$27</c:f>
              <c:numCache>
                <c:formatCode>0</c:formatCode>
                <c:ptCount val="5"/>
                <c:pt idx="0">
                  <c:v>59.1</c:v>
                </c:pt>
                <c:pt idx="1">
                  <c:v>46.051000000000002</c:v>
                </c:pt>
                <c:pt idx="2">
                  <c:v>41.448</c:v>
                </c:pt>
                <c:pt idx="3">
                  <c:v>47.53</c:v>
                </c:pt>
                <c:pt idx="4">
                  <c:v>42.53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0996536"/>
        <c:axId val="280996928"/>
      </c:barChart>
      <c:catAx>
        <c:axId val="28099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0996928"/>
        <c:crosses val="autoZero"/>
        <c:auto val="1"/>
        <c:lblAlgn val="ctr"/>
        <c:lblOffset val="100"/>
        <c:noMultiLvlLbl val="0"/>
      </c:catAx>
      <c:valAx>
        <c:axId val="28099692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8099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dirty="0" smtClean="0"/>
              <a:t>Regionálních služby pro malé knihovny</a:t>
            </a:r>
            <a:endParaRPr lang="cs-CZ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'grafy až 2013'!$L$17:$L$21</c:f>
              <c:strCache>
                <c:ptCount val="5"/>
                <c:pt idx="0">
                  <c:v>r. 2005</c:v>
                </c:pt>
                <c:pt idx="1">
                  <c:v>r. 2011 </c:v>
                </c:pt>
                <c:pt idx="2">
                  <c:v>r. 2012 </c:v>
                </c:pt>
                <c:pt idx="3">
                  <c:v>r. 2013 </c:v>
                </c:pt>
                <c:pt idx="4">
                  <c:v>r. 2014</c:v>
                </c:pt>
              </c:strCache>
            </c:strRef>
          </c:cat>
          <c:val>
            <c:numRef>
              <c:f>'grafy až 2013'!$M$17:$M$21</c:f>
              <c:numCache>
                <c:formatCode>#,##0</c:formatCode>
                <c:ptCount val="5"/>
                <c:pt idx="0">
                  <c:v>133.495</c:v>
                </c:pt>
                <c:pt idx="1">
                  <c:v>114.751</c:v>
                </c:pt>
                <c:pt idx="2">
                  <c:v>109.038</c:v>
                </c:pt>
                <c:pt idx="3">
                  <c:v>108.56</c:v>
                </c:pt>
                <c:pt idx="4">
                  <c:v>108.179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903976"/>
        <c:axId val="281904368"/>
      </c:barChart>
      <c:catAx>
        <c:axId val="281903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81904368"/>
        <c:crosses val="autoZero"/>
        <c:auto val="1"/>
        <c:lblAlgn val="ctr"/>
        <c:lblOffset val="100"/>
        <c:noMultiLvlLbl val="0"/>
      </c:catAx>
      <c:valAx>
        <c:axId val="28190436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81903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0.10826</cdr:x>
      <cdr:y>0.52278</cdr:y>
    </cdr:from>
    <cdr:to>
      <cdr:x>0.84972</cdr:x>
      <cdr:y>0.62325</cdr:y>
    </cdr:to>
    <cdr:cxnSp macro="">
      <cdr:nvCxnSpPr>
        <cdr:cNvPr id="2" name="Přímá spojnice se šipkou 1"/>
        <cdr:cNvCxnSpPr/>
      </cdr:nvCxnSpPr>
      <cdr:spPr>
        <a:xfrm xmlns:a="http://schemas.openxmlformats.org/drawingml/2006/main">
          <a:off x="443184" y="1498787"/>
          <a:ext cx="3035472" cy="288032"/>
        </a:xfrm>
        <a:prstGeom xmlns:a="http://schemas.openxmlformats.org/drawingml/2006/main" prst="straightConnector1">
          <a:avLst/>
        </a:prstGeom>
        <a:ln xmlns:a="http://schemas.openxmlformats.org/drawingml/2006/main" w="53975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C9367-C253-4FD6-B4FB-A04A8D430853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B1CEF-372B-4156-B39A-EB57294E5D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7808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92DFEA-051F-4D0F-A74C-6F3E6017A3D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7269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038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667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07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609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387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33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03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17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04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857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99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8620F-70AA-432C-B84B-17518989896D}" type="datetimeFigureOut">
              <a:rPr lang="cs-CZ" smtClean="0"/>
              <a:t>10.11.2014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F34D1-15A1-488E-B01F-2D26FA2E797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it.richter@nkp.cz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vit.richter@nkp.cz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Koncepce rozvoje knihoven ČR na léta 2011 – </a:t>
            </a:r>
            <a:r>
              <a:rPr lang="cs-CZ" dirty="0" smtClean="0"/>
              <a:t>2015</a:t>
            </a:r>
            <a:br>
              <a:rPr lang="cs-CZ" dirty="0" smtClean="0"/>
            </a:br>
            <a:r>
              <a:rPr lang="cs-CZ" dirty="0" smtClean="0"/>
              <a:t>a její financování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752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cs-CZ" altLang="cs-CZ" sz="1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cs-CZ" altLang="cs-CZ" sz="1800" dirty="0" smtClean="0">
                <a:solidFill>
                  <a:schemeClr val="tx1"/>
                </a:solidFill>
              </a:rPr>
              <a:t>Konference Kultura 2015</a:t>
            </a:r>
          </a:p>
          <a:p>
            <a:pPr>
              <a:spcBef>
                <a:spcPts val="0"/>
              </a:spcBef>
            </a:pPr>
            <a:r>
              <a:rPr lang="cs-CZ" altLang="cs-CZ" sz="1200" dirty="0" smtClean="0">
                <a:solidFill>
                  <a:schemeClr val="tx1"/>
                </a:solidFill>
              </a:rPr>
              <a:t>Vít </a:t>
            </a:r>
            <a:r>
              <a:rPr lang="cs-CZ" altLang="cs-CZ" sz="1200" dirty="0">
                <a:solidFill>
                  <a:schemeClr val="tx1"/>
                </a:solidFill>
              </a:rPr>
              <a:t>Richter</a:t>
            </a:r>
          </a:p>
          <a:p>
            <a:pPr>
              <a:spcBef>
                <a:spcPts val="0"/>
              </a:spcBef>
            </a:pPr>
            <a:r>
              <a:rPr lang="cs-CZ" altLang="cs-CZ" sz="1200" dirty="0">
                <a:solidFill>
                  <a:schemeClr val="tx1"/>
                </a:solidFill>
              </a:rPr>
              <a:t>Národní knihovna ČR</a:t>
            </a:r>
          </a:p>
          <a:p>
            <a:pPr>
              <a:spcBef>
                <a:spcPts val="0"/>
              </a:spcBef>
            </a:pPr>
            <a:r>
              <a:rPr lang="cs-CZ" sz="1200" dirty="0">
                <a:solidFill>
                  <a:schemeClr val="tx1"/>
                </a:solidFill>
                <a:hlinkClick r:id="rId2"/>
              </a:rPr>
              <a:t>vit.richter@nkp.cz</a:t>
            </a:r>
            <a:endParaRPr lang="cs-CZ" sz="1200" dirty="0">
              <a:solidFill>
                <a:schemeClr val="tx1"/>
              </a:solidFill>
            </a:endParaRPr>
          </a:p>
          <a:p>
            <a:endParaRPr lang="cs-CZ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7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84" y="-1"/>
            <a:ext cx="9158983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0" y="260648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/>
              <a:t>Podpora čtenářské a informační gramotnosti</a:t>
            </a:r>
            <a:endParaRPr lang="cs-CZ" sz="3600" b="1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51520" y="1340768"/>
            <a:ext cx="4049784" cy="48965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400" b="1" dirty="0" smtClean="0">
              <a:latin typeface="Arial Narrow" pitchFamily="34" charset="0"/>
            </a:endParaRPr>
          </a:p>
          <a:p>
            <a:r>
              <a:rPr lang="cs-CZ" sz="2400" b="1" dirty="0" smtClean="0">
                <a:latin typeface="Arial Narrow" pitchFamily="34" charset="0"/>
              </a:rPr>
              <a:t>Podpora čtenářské gramotnosti</a:t>
            </a:r>
          </a:p>
          <a:p>
            <a:endParaRPr lang="cs-CZ" sz="2400" b="1" dirty="0" smtClean="0">
              <a:latin typeface="Arial Narrow" pitchFamily="34" charset="0"/>
            </a:endParaRPr>
          </a:p>
          <a:p>
            <a:r>
              <a:rPr lang="cs-CZ" sz="2400" b="1" dirty="0" smtClean="0">
                <a:latin typeface="Arial Narrow" pitchFamily="34" charset="0"/>
              </a:rPr>
              <a:t>Spolupráce knihoven </a:t>
            </a:r>
            <a:r>
              <a:rPr lang="cs-CZ" sz="2400" b="1" dirty="0">
                <a:latin typeface="Arial Narrow" pitchFamily="34" charset="0"/>
              </a:rPr>
              <a:t>a škol</a:t>
            </a:r>
          </a:p>
          <a:p>
            <a:endParaRPr lang="cs-CZ" sz="2400" b="1" dirty="0" smtClean="0">
              <a:latin typeface="Arial Narrow" pitchFamily="34" charset="0"/>
            </a:endParaRPr>
          </a:p>
          <a:p>
            <a:r>
              <a:rPr lang="cs-CZ" sz="2400" b="1" dirty="0" smtClean="0">
                <a:latin typeface="Arial Narrow" pitchFamily="34" charset="0"/>
              </a:rPr>
              <a:t>Knihovny: čtení pro zábavu</a:t>
            </a:r>
          </a:p>
          <a:p>
            <a:endParaRPr lang="cs-CZ" sz="2400" b="1" dirty="0" smtClean="0">
              <a:latin typeface="Arial Narrow" pitchFamily="34" charset="0"/>
            </a:endParaRPr>
          </a:p>
          <a:p>
            <a:r>
              <a:rPr lang="cs-CZ" sz="2400" b="1" dirty="0" smtClean="0">
                <a:latin typeface="Arial Narrow" pitchFamily="34" charset="0"/>
              </a:rPr>
              <a:t>Informační , mediální a počítačová gramotnost</a:t>
            </a:r>
          </a:p>
        </p:txBody>
      </p:sp>
      <p:graphicFrame>
        <p:nvGraphicFramePr>
          <p:cNvPr id="7" name="Graf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768107"/>
              </p:ext>
            </p:extLst>
          </p:nvPr>
        </p:nvGraphicFramePr>
        <p:xfrm>
          <a:off x="4536382" y="1101573"/>
          <a:ext cx="408711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573" y="906979"/>
            <a:ext cx="3480428" cy="25945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573" y="3506838"/>
            <a:ext cx="3480428" cy="261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8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792" y="0"/>
            <a:ext cx="91967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51520" y="393135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>
                <a:latin typeface="Arial Narrow" pitchFamily="34" charset="0"/>
              </a:rPr>
              <a:t>Rovný přístup ke službám knihoven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251520" y="1340768"/>
            <a:ext cx="4680520" cy="47853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b="1" dirty="0">
                <a:latin typeface="Arial Narrow" pitchFamily="34" charset="0"/>
              </a:rPr>
              <a:t>Zlepšit dostupnost knihoven a jejich služeb – knihovny bez bariér</a:t>
            </a:r>
          </a:p>
          <a:p>
            <a:endParaRPr lang="cs-CZ" sz="2400" b="1" dirty="0" smtClean="0">
              <a:latin typeface="Arial Narrow" pitchFamily="34" charset="0"/>
            </a:endParaRPr>
          </a:p>
          <a:p>
            <a:r>
              <a:rPr lang="cs-CZ" sz="2400" b="1" dirty="0" smtClean="0">
                <a:latin typeface="Arial Narrow" pitchFamily="34" charset="0"/>
              </a:rPr>
              <a:t>Podporovat knihovny jako garanta rovného přístupu k informačním zdrojům a síti internet</a:t>
            </a:r>
          </a:p>
          <a:p>
            <a:endParaRPr lang="cs-CZ" sz="2400" b="1" dirty="0" smtClean="0">
              <a:latin typeface="Arial Narrow" pitchFamily="34" charset="0"/>
            </a:endParaRPr>
          </a:p>
          <a:p>
            <a:r>
              <a:rPr lang="cs-CZ" sz="2400" b="1" dirty="0" smtClean="0">
                <a:latin typeface="Arial Narrow" pitchFamily="34" charset="0"/>
              </a:rPr>
              <a:t>Bezplatný přístup k informacím</a:t>
            </a:r>
          </a:p>
        </p:txBody>
      </p:sp>
      <p:pic>
        <p:nvPicPr>
          <p:cNvPr id="5" name="Zástupný symbol pro obsah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43" y="1573425"/>
            <a:ext cx="3567797" cy="2889916"/>
          </a:xfrm>
          <a:prstGeom prst="rect">
            <a:avLst/>
          </a:prstGeom>
        </p:spPr>
      </p:pic>
      <p:pic>
        <p:nvPicPr>
          <p:cNvPr id="8" name="Picture 4" descr="09474050013025080885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60" b="23347"/>
          <a:stretch/>
        </p:blipFill>
        <p:spPr>
          <a:xfrm>
            <a:off x="3485777" y="5157192"/>
            <a:ext cx="5046663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688" y="1576022"/>
            <a:ext cx="3835105" cy="295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0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" y="0"/>
            <a:ext cx="91339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0018" y="368724"/>
            <a:ext cx="8738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  <a:latin typeface="Arial Narrow" pitchFamily="34" charset="0"/>
              </a:rPr>
              <a:t>Podpora knihoven jako </a:t>
            </a:r>
            <a:r>
              <a:rPr lang="cs-CZ" sz="4000" b="1" dirty="0" smtClean="0">
                <a:solidFill>
                  <a:schemeClr val="bg1"/>
                </a:solidFill>
                <a:latin typeface="Arial Narrow" pitchFamily="34" charset="0"/>
              </a:rPr>
              <a:t>příjemného místa</a:t>
            </a:r>
            <a:endParaRPr lang="cs-CZ" sz="4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323529" y="1600200"/>
            <a:ext cx="4172271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b="1" dirty="0" smtClean="0">
                <a:solidFill>
                  <a:schemeClr val="bg1"/>
                </a:solidFill>
                <a:latin typeface="Arial Narrow" pitchFamily="34" charset="0"/>
              </a:rPr>
              <a:t>Knihovna jako místo kde chceme být</a:t>
            </a:r>
          </a:p>
          <a:p>
            <a:pPr>
              <a:defRPr/>
            </a:pPr>
            <a:r>
              <a:rPr lang="cs-CZ" b="1" dirty="0" smtClean="0">
                <a:solidFill>
                  <a:schemeClr val="bg1"/>
                </a:solidFill>
                <a:latin typeface="Arial Narrow" pitchFamily="34" charset="0"/>
              </a:rPr>
              <a:t>Knihovna </a:t>
            </a:r>
            <a:r>
              <a:rPr lang="cs-CZ" b="1" dirty="0" smtClean="0">
                <a:solidFill>
                  <a:schemeClr val="bg1"/>
                </a:solidFill>
                <a:latin typeface="Arial Narrow" pitchFamily="34" charset="0"/>
              </a:rPr>
              <a:t>pro volný čas        </a:t>
            </a:r>
            <a:endParaRPr lang="cs-CZ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chemeClr val="bg1"/>
                </a:solidFill>
                <a:latin typeface="Arial Narrow" pitchFamily="34" charset="0"/>
              </a:rPr>
              <a:t>Knihovna jako místo pro setkávání</a:t>
            </a:r>
          </a:p>
          <a:p>
            <a:pPr>
              <a:defRPr/>
            </a:pPr>
            <a:r>
              <a:rPr lang="cs-CZ" b="1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cs-CZ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280" y="1184790"/>
            <a:ext cx="3559243" cy="230016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281" y="3681851"/>
            <a:ext cx="3559243" cy="244146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754" y="1184790"/>
            <a:ext cx="3745592" cy="499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60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6632" y="194752"/>
            <a:ext cx="8229600" cy="1224880"/>
          </a:xfrm>
        </p:spPr>
        <p:txBody>
          <a:bodyPr/>
          <a:lstStyle/>
          <a:p>
            <a:pPr eaLnBrk="1" hangingPunct="1"/>
            <a:r>
              <a:rPr lang="cs-CZ" b="1" dirty="0" smtClean="0">
                <a:latin typeface="Arial Narrow" pitchFamily="34" charset="0"/>
              </a:rPr>
              <a:t>K čemu je užitečná státní koncepce?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6792"/>
            <a:ext cx="8229600" cy="4824958"/>
          </a:xfrm>
        </p:spPr>
        <p:txBody>
          <a:bodyPr>
            <a:normAutofit/>
          </a:bodyPr>
          <a:lstStyle/>
          <a:p>
            <a:pPr eaLnBrk="1" hangingPunct="1"/>
            <a:endParaRPr lang="cs-CZ" b="1" dirty="0" smtClean="0"/>
          </a:p>
          <a:p>
            <a:r>
              <a:rPr lang="cs-CZ" dirty="0" smtClean="0"/>
              <a:t>Stanovení </a:t>
            </a:r>
            <a:r>
              <a:rPr lang="cs-CZ" dirty="0" smtClean="0"/>
              <a:t>hlavních trendů a cílů</a:t>
            </a:r>
          </a:p>
          <a:p>
            <a:pPr lvl="1"/>
            <a:r>
              <a:rPr lang="cs-CZ" dirty="0"/>
              <a:t>Opora při provádění změn</a:t>
            </a:r>
          </a:p>
          <a:p>
            <a:pPr lvl="1"/>
            <a:r>
              <a:rPr lang="cs-CZ" dirty="0"/>
              <a:t>Podpora při zavádění nových služeb</a:t>
            </a:r>
          </a:p>
          <a:p>
            <a:pPr lvl="1"/>
            <a:r>
              <a:rPr lang="cs-CZ" dirty="0" smtClean="0"/>
              <a:t>Spolupráce </a:t>
            </a:r>
            <a:r>
              <a:rPr lang="cs-CZ" dirty="0"/>
              <a:t>při plnění společných cílů</a:t>
            </a:r>
          </a:p>
          <a:p>
            <a:pPr eaLnBrk="1" hangingPunct="1"/>
            <a:r>
              <a:rPr lang="cs-CZ" b="1" dirty="0" smtClean="0"/>
              <a:t>Rozhodnutí </a:t>
            </a:r>
            <a:r>
              <a:rPr lang="cs-CZ" b="1" dirty="0" smtClean="0"/>
              <a:t>o prioritách financování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659486" y="5955490"/>
            <a:ext cx="782502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Veřejné knihovny mají velký potenciál svého rozvoje, ale musí se změnit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2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Financování dotačních programů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Česká knihovna </a:t>
            </a:r>
            <a:r>
              <a:rPr lang="cs-CZ" dirty="0" smtClean="0"/>
              <a:t>– podpora nákupu knih z původní české tvorby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Knihovna 21. století </a:t>
            </a:r>
            <a:r>
              <a:rPr lang="cs-CZ" dirty="0" smtClean="0"/>
              <a:t>(K21) – podpora vzdělávacích a kulturních aktivit knihoven, ochrana knihovních fondů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Program VISK </a:t>
            </a:r>
            <a:r>
              <a:rPr lang="cs-CZ" dirty="0" smtClean="0"/>
              <a:t>– podpora zavádění informačních technologií do knihoven, digitalizace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Projekt </a:t>
            </a:r>
            <a:r>
              <a:rPr lang="cs-CZ" dirty="0" err="1" smtClean="0">
                <a:solidFill>
                  <a:srgbClr val="FF0000"/>
                </a:solidFill>
              </a:rPr>
              <a:t>internetizace</a:t>
            </a:r>
            <a:r>
              <a:rPr lang="cs-CZ" dirty="0" smtClean="0">
                <a:solidFill>
                  <a:srgbClr val="FF0000"/>
                </a:solidFill>
              </a:rPr>
              <a:t> knihoven</a:t>
            </a:r>
          </a:p>
          <a:p>
            <a:r>
              <a:rPr lang="cs-CZ" dirty="0">
                <a:solidFill>
                  <a:srgbClr val="FF0000"/>
                </a:solidFill>
              </a:rPr>
              <a:t>Podpora akviziční činnosti knihoven</a:t>
            </a:r>
            <a:r>
              <a:rPr lang="cs-CZ" dirty="0"/>
              <a:t>, muzeí, galerií, NFU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>
                <a:solidFill>
                  <a:srgbClr val="FF0000"/>
                </a:solidFill>
              </a:rPr>
              <a:t>Program regionálních funkcí </a:t>
            </a:r>
            <a:r>
              <a:rPr lang="cs-CZ" dirty="0" smtClean="0"/>
              <a:t>– podpůrné služby pro knihovny v malých obcích (financují kraje)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954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-171400"/>
            <a:ext cx="7886700" cy="1286797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Financování dotačních programů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640171"/>
              </p:ext>
            </p:extLst>
          </p:nvPr>
        </p:nvGraphicFramePr>
        <p:xfrm>
          <a:off x="231820" y="908720"/>
          <a:ext cx="4340180" cy="2769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1273188"/>
              </p:ext>
            </p:extLst>
          </p:nvPr>
        </p:nvGraphicFramePr>
        <p:xfrm>
          <a:off x="2195736" y="3789040"/>
          <a:ext cx="4608512" cy="3065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8535648"/>
              </p:ext>
            </p:extLst>
          </p:nvPr>
        </p:nvGraphicFramePr>
        <p:xfrm>
          <a:off x="4716016" y="908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4301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8636"/>
            <a:ext cx="8229600" cy="1143000"/>
          </a:xfrm>
        </p:spPr>
        <p:txBody>
          <a:bodyPr/>
          <a:lstStyle/>
          <a:p>
            <a:r>
              <a:rPr lang="cs-CZ" dirty="0"/>
              <a:t>Financování dotačních programů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519947"/>
              </p:ext>
            </p:extLst>
          </p:nvPr>
        </p:nvGraphicFramePr>
        <p:xfrm>
          <a:off x="0" y="10527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4055990"/>
              </p:ext>
            </p:extLst>
          </p:nvPr>
        </p:nvGraphicFramePr>
        <p:xfrm>
          <a:off x="4716016" y="1052736"/>
          <a:ext cx="4201733" cy="281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5899245"/>
              </p:ext>
            </p:extLst>
          </p:nvPr>
        </p:nvGraphicFramePr>
        <p:xfrm>
          <a:off x="2411760" y="3992133"/>
          <a:ext cx="4093872" cy="2866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2034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821991"/>
              </p:ext>
            </p:extLst>
          </p:nvPr>
        </p:nvGraphicFramePr>
        <p:xfrm>
          <a:off x="107504" y="332656"/>
          <a:ext cx="8712968" cy="6525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Přímá spojnice se šipkou 4"/>
          <p:cNvCxnSpPr/>
          <p:nvPr/>
        </p:nvCxnSpPr>
        <p:spPr>
          <a:xfrm>
            <a:off x="1544978" y="3284979"/>
            <a:ext cx="7203486" cy="2088237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6588224" y="1268760"/>
            <a:ext cx="2340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Chybí 413 mil. Kč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47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braryofbirmingham.com/ss/Satellite?blobcol=urldata&amp;blobkey=id&amp;blobtable=MungoBlobs&amp;blobwhere=1318265804980&amp;ssbinary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052736"/>
            <a:ext cx="849694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951635" y="5805264"/>
            <a:ext cx="5240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Městská knihovna v Birminghamu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7081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Zástupný symbol pro obsah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389110"/>
              </p:ext>
            </p:extLst>
          </p:nvPr>
        </p:nvGraphicFramePr>
        <p:xfrm>
          <a:off x="827584" y="1268760"/>
          <a:ext cx="7488832" cy="5714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nám o své knihovně řekly děti?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493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8" t="10594" r="23996" b="8170"/>
          <a:stretch/>
        </p:blipFill>
        <p:spPr bwMode="auto">
          <a:xfrm>
            <a:off x="2111058" y="1556792"/>
            <a:ext cx="7039694" cy="503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548680"/>
            <a:ext cx="7886700" cy="688015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latin typeface="Arial Narrow" panose="020B0606020202030204" pitchFamily="34" charset="0"/>
              </a:rPr>
              <a:t>EU = 63 000 veřejných knihoven </a:t>
            </a:r>
            <a:br>
              <a:rPr lang="cs-CZ" b="1" dirty="0" smtClean="0">
                <a:latin typeface="Arial Narrow" panose="020B0606020202030204" pitchFamily="34" charset="0"/>
              </a:rPr>
            </a:br>
            <a:r>
              <a:rPr lang="cs-CZ" b="1" dirty="0" smtClean="0">
                <a:latin typeface="Arial Narrow" panose="020B0606020202030204" pitchFamily="34" charset="0"/>
              </a:rPr>
              <a:t>ČR = 5 401</a:t>
            </a:r>
            <a:endParaRPr lang="cs-CZ" b="1" dirty="0">
              <a:latin typeface="Arial Narrow" panose="020B060602020203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43823" y="1077443"/>
            <a:ext cx="3324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</a:rPr>
              <a:t>EU = 1,3VK/10 000 obyv.</a:t>
            </a:r>
          </a:p>
          <a:p>
            <a:r>
              <a:rPr lang="cs-CZ" sz="2000" b="1" dirty="0">
                <a:solidFill>
                  <a:srgbClr val="FF0000"/>
                </a:solidFill>
              </a:rPr>
              <a:t>ČR = 5,1VK/10 000 obyv.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79512" y="4581128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Financování knihoven</a:t>
            </a:r>
          </a:p>
          <a:p>
            <a:r>
              <a:rPr lang="cs-CZ" sz="2000" b="1" dirty="0" smtClean="0">
                <a:solidFill>
                  <a:srgbClr val="FF0000"/>
                </a:solidFill>
              </a:rPr>
              <a:t>Portugalsko </a:t>
            </a:r>
            <a:r>
              <a:rPr lang="cs-CZ" sz="2000" b="1" dirty="0">
                <a:solidFill>
                  <a:srgbClr val="FF0000"/>
                </a:solidFill>
              </a:rPr>
              <a:t>= 6 EUR/obyv.</a:t>
            </a:r>
          </a:p>
          <a:p>
            <a:r>
              <a:rPr lang="cs-CZ" sz="2000" b="1" dirty="0">
                <a:solidFill>
                  <a:srgbClr val="FF0000"/>
                </a:solidFill>
              </a:rPr>
              <a:t>ČR = 15 EUR/obyv.</a:t>
            </a:r>
          </a:p>
          <a:p>
            <a:r>
              <a:rPr lang="cs-CZ" sz="2000" b="1" dirty="0">
                <a:solidFill>
                  <a:srgbClr val="FF0000"/>
                </a:solidFill>
              </a:rPr>
              <a:t>Dánsko = 65 EUR/obyv.</a:t>
            </a:r>
          </a:p>
        </p:txBody>
      </p:sp>
    </p:spTree>
    <p:extLst>
      <p:ext uri="{BB962C8B-B14F-4D97-AF65-F5344CB8AC3E}">
        <p14:creationId xmlns:p14="http://schemas.microsoft.com/office/powerpoint/2010/main" val="44031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976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Koncepce rozvoje knihoven ČR na léta 2011 – </a:t>
            </a:r>
            <a:r>
              <a:rPr lang="cs-CZ" dirty="0" smtClean="0"/>
              <a:t>2015</a:t>
            </a:r>
            <a:br>
              <a:rPr lang="cs-CZ" dirty="0" smtClean="0"/>
            </a:br>
            <a:r>
              <a:rPr lang="cs-CZ" dirty="0" smtClean="0"/>
              <a:t>a její financování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752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cs-CZ" altLang="cs-CZ" sz="1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cs-CZ" altLang="cs-CZ" sz="1800" dirty="0" smtClean="0">
                <a:solidFill>
                  <a:schemeClr val="tx1"/>
                </a:solidFill>
              </a:rPr>
              <a:t>Konference Kultura 2015</a:t>
            </a:r>
          </a:p>
          <a:p>
            <a:pPr>
              <a:spcBef>
                <a:spcPts val="0"/>
              </a:spcBef>
            </a:pPr>
            <a:r>
              <a:rPr lang="cs-CZ" altLang="cs-CZ" sz="1200" dirty="0" smtClean="0">
                <a:solidFill>
                  <a:schemeClr val="tx1"/>
                </a:solidFill>
              </a:rPr>
              <a:t>Vít </a:t>
            </a:r>
            <a:r>
              <a:rPr lang="cs-CZ" altLang="cs-CZ" sz="1200" dirty="0">
                <a:solidFill>
                  <a:schemeClr val="tx1"/>
                </a:solidFill>
              </a:rPr>
              <a:t>Richter</a:t>
            </a:r>
          </a:p>
          <a:p>
            <a:pPr>
              <a:spcBef>
                <a:spcPts val="0"/>
              </a:spcBef>
            </a:pPr>
            <a:r>
              <a:rPr lang="cs-CZ" altLang="cs-CZ" sz="1200" dirty="0" smtClean="0">
                <a:solidFill>
                  <a:schemeClr val="tx1"/>
                </a:solidFill>
              </a:rPr>
              <a:t>Svaz knihovníků a informačních pracovníků ČR</a:t>
            </a:r>
            <a:endParaRPr lang="cs-CZ" altLang="cs-CZ" sz="1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cs-CZ" sz="1200" dirty="0">
                <a:solidFill>
                  <a:schemeClr val="tx1"/>
                </a:solidFill>
                <a:hlinkClick r:id="rId2"/>
              </a:rPr>
              <a:t>vit.richter@nkp.cz</a:t>
            </a:r>
            <a:endParaRPr lang="cs-CZ" sz="1200" dirty="0">
              <a:solidFill>
                <a:schemeClr val="tx1"/>
              </a:solidFill>
            </a:endParaRPr>
          </a:p>
          <a:p>
            <a:endParaRPr lang="cs-CZ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Autofit/>
          </a:bodyPr>
          <a:lstStyle/>
          <a:p>
            <a:r>
              <a:rPr lang="cs-CZ" sz="3200" dirty="0" smtClean="0"/>
              <a:t>Návštěvníci kulturních zařízení 2013 (mil.)</a:t>
            </a:r>
            <a:r>
              <a:rPr lang="cs-CZ" sz="3200" dirty="0"/>
              <a:t/>
            </a:r>
            <a:br>
              <a:rPr lang="cs-CZ" sz="3200" dirty="0"/>
            </a:br>
            <a:endParaRPr lang="cs-CZ" sz="3200" dirty="0"/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717233"/>
              </p:ext>
            </p:extLst>
          </p:nvPr>
        </p:nvGraphicFramePr>
        <p:xfrm>
          <a:off x="0" y="944724"/>
          <a:ext cx="91440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1477531" y="6237312"/>
            <a:ext cx="618893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Knihovny jsou institucemi pro každodenní život</a:t>
            </a:r>
          </a:p>
        </p:txBody>
      </p:sp>
    </p:spTree>
    <p:extLst>
      <p:ext uri="{BB962C8B-B14F-4D97-AF65-F5344CB8AC3E}">
        <p14:creationId xmlns:p14="http://schemas.microsoft.com/office/powerpoint/2010/main" val="52337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2" t="7140" r="36220" b="75591"/>
          <a:stretch>
            <a:fillRect/>
          </a:stretch>
        </p:blipFill>
        <p:spPr bwMode="auto">
          <a:xfrm>
            <a:off x="1955395" y="5275532"/>
            <a:ext cx="187166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NDK-logo%20de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582" y="4384422"/>
            <a:ext cx="154463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7" descr="logo_Czech_Pearl_RG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386" y="5005673"/>
            <a:ext cx="1002917" cy="1110390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sp>
        <p:nvSpPr>
          <p:cNvPr id="9" name="TextovéPole 8"/>
          <p:cNvSpPr txBox="1">
            <a:spLocks noChangeArrowheads="1"/>
          </p:cNvSpPr>
          <p:nvPr/>
        </p:nvSpPr>
        <p:spPr bwMode="auto">
          <a:xfrm>
            <a:off x="904875" y="2886075"/>
            <a:ext cx="2519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b="1"/>
              <a:t>Dostupnost internetu</a:t>
            </a:r>
          </a:p>
          <a:p>
            <a:pPr algn="ctr" eaLnBrk="1" hangingPunct="1"/>
            <a:r>
              <a:rPr lang="cs-CZ" b="1"/>
              <a:t>kdykoliv a kdekoliv</a:t>
            </a:r>
          </a:p>
        </p:txBody>
      </p:sp>
      <p:sp>
        <p:nvSpPr>
          <p:cNvPr id="10" name="TextovéPole 9"/>
          <p:cNvSpPr txBox="1">
            <a:spLocks noChangeArrowheads="1"/>
          </p:cNvSpPr>
          <p:nvPr/>
        </p:nvSpPr>
        <p:spPr bwMode="auto">
          <a:xfrm>
            <a:off x="5651500" y="2979738"/>
            <a:ext cx="2262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b="1"/>
              <a:t>Prodej a využívání </a:t>
            </a:r>
          </a:p>
          <a:p>
            <a:pPr algn="ctr" eaLnBrk="1" hangingPunct="1"/>
            <a:r>
              <a:rPr lang="cs-CZ" b="1"/>
              <a:t>eknih</a:t>
            </a:r>
          </a:p>
        </p:txBody>
      </p:sp>
      <p:sp>
        <p:nvSpPr>
          <p:cNvPr id="11" name="TextovéPole 10"/>
          <p:cNvSpPr txBox="1">
            <a:spLocks noChangeArrowheads="1"/>
          </p:cNvSpPr>
          <p:nvPr/>
        </p:nvSpPr>
        <p:spPr bwMode="auto">
          <a:xfrm>
            <a:off x="1331913" y="6061075"/>
            <a:ext cx="23383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b="1"/>
              <a:t>Masová digitalizace</a:t>
            </a:r>
          </a:p>
          <a:p>
            <a:pPr algn="ctr" eaLnBrk="1" hangingPunct="1"/>
            <a:r>
              <a:rPr lang="cs-CZ" b="1"/>
              <a:t>knihovních fondů</a:t>
            </a:r>
          </a:p>
        </p:txBody>
      </p:sp>
      <p:pic>
        <p:nvPicPr>
          <p:cNvPr id="15" name="Picture 2" descr="Zákaz vjezdu v?ech vozidel (v obou sm?rech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264" y="3927744"/>
            <a:ext cx="3140152" cy="286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503102" y="154463"/>
            <a:ext cx="8229600" cy="59531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Svět knihoven se rychle mění</a:t>
            </a:r>
            <a:endParaRPr lang="cs-CZ" dirty="0"/>
          </a:p>
        </p:txBody>
      </p:sp>
      <p:sp>
        <p:nvSpPr>
          <p:cNvPr id="17" name="TextovéPole 16"/>
          <p:cNvSpPr txBox="1">
            <a:spLocks noChangeArrowheads="1"/>
          </p:cNvSpPr>
          <p:nvPr/>
        </p:nvSpPr>
        <p:spPr bwMode="auto">
          <a:xfrm>
            <a:off x="6157912" y="4931768"/>
            <a:ext cx="1249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b="1" dirty="0"/>
              <a:t>Autorský </a:t>
            </a:r>
          </a:p>
          <a:p>
            <a:pPr algn="ctr" eaLnBrk="1" hangingPunct="1"/>
            <a:r>
              <a:rPr lang="cs-CZ" b="1" dirty="0"/>
              <a:t>zákon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70" y="1189357"/>
            <a:ext cx="2330782" cy="174808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212919"/>
            <a:ext cx="1836612" cy="183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14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Koncepce rozvoje knihoven ČR </a:t>
            </a:r>
            <a:br>
              <a:rPr lang="cs-CZ" dirty="0">
                <a:solidFill>
                  <a:srgbClr val="FF0000"/>
                </a:solidFill>
              </a:rPr>
            </a:br>
            <a:r>
              <a:rPr lang="cs-CZ" dirty="0">
                <a:solidFill>
                  <a:srgbClr val="FF0000"/>
                </a:solidFill>
              </a:rPr>
              <a:t>na léta 2011 – 2015</a:t>
            </a:r>
            <a:br>
              <a:rPr lang="cs-CZ" dirty="0">
                <a:solidFill>
                  <a:srgbClr val="FF0000"/>
                </a:solidFill>
              </a:rPr>
            </a:br>
            <a:r>
              <a:rPr lang="cs-CZ" sz="2400" dirty="0"/>
              <a:t>Strategický materiál schválený vládou ČR</a:t>
            </a:r>
            <a:br>
              <a:rPr lang="cs-CZ" sz="2400" dirty="0"/>
            </a:b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Hlavní </a:t>
            </a:r>
            <a:r>
              <a:rPr lang="cs-CZ" dirty="0" smtClean="0">
                <a:solidFill>
                  <a:schemeClr val="tx1"/>
                </a:solidFill>
              </a:rPr>
              <a:t>cíle:</a:t>
            </a:r>
            <a:endParaRPr lang="cs-CZ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Nabídnout veřejnosti konkurence schopné služby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Propojení papírového a digitálního světa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467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92" y="1364594"/>
            <a:ext cx="2592288" cy="161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074" y="1377059"/>
            <a:ext cx="2592284" cy="161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778" y="1364594"/>
            <a:ext cx="2592288" cy="161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53063"/>
            <a:ext cx="2619493" cy="162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39" y="5085184"/>
            <a:ext cx="2547467" cy="158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778" y="3250014"/>
            <a:ext cx="2624392" cy="16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212976"/>
            <a:ext cx="2592288" cy="170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185108" y="368696"/>
            <a:ext cx="6838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400" b="1" dirty="0" smtClean="0"/>
              <a:t>8 směrů pro rozvoj knihoven</a:t>
            </a:r>
            <a:endParaRPr lang="cs-CZ" sz="44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673019" y="3274728"/>
            <a:ext cx="17575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Klasická </a:t>
            </a:r>
          </a:p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knihovna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31743" y="1385219"/>
            <a:ext cx="1943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Knihovna </a:t>
            </a:r>
          </a:p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jako místo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909383" y="3239559"/>
            <a:ext cx="15645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/>
              <a:t>Rovnost</a:t>
            </a:r>
          </a:p>
          <a:p>
            <a:pPr algn="ctr"/>
            <a:r>
              <a:rPr lang="cs-CZ" sz="3200" b="1" dirty="0" smtClean="0"/>
              <a:t>šancí</a:t>
            </a:r>
            <a:endParaRPr lang="cs-CZ" sz="32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430810" y="3209548"/>
            <a:ext cx="225811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/>
              <a:t>Podpora</a:t>
            </a:r>
          </a:p>
          <a:p>
            <a:pPr algn="ctr"/>
            <a:r>
              <a:rPr lang="cs-CZ" sz="3200" b="1" dirty="0"/>
              <a:t>čtenářské</a:t>
            </a:r>
          </a:p>
          <a:p>
            <a:pPr algn="ctr"/>
            <a:r>
              <a:rPr lang="cs-CZ" sz="3200" b="1" dirty="0"/>
              <a:t>gramotnosti</a:t>
            </a:r>
          </a:p>
          <a:p>
            <a:pPr algn="ctr"/>
            <a:endParaRPr lang="cs-CZ" sz="32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092342" y="5089264"/>
            <a:ext cx="1965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Pracovníci</a:t>
            </a:r>
          </a:p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knihoven</a:t>
            </a:r>
            <a:endParaRPr lang="cs-CZ" sz="3200" b="1" dirty="0">
              <a:solidFill>
                <a:schemeClr val="bg1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857" y="5089264"/>
            <a:ext cx="2540907" cy="158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ovéPole 19"/>
          <p:cNvSpPr txBox="1"/>
          <p:nvPr/>
        </p:nvSpPr>
        <p:spPr>
          <a:xfrm>
            <a:off x="5180413" y="5101106"/>
            <a:ext cx="17777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Efektivita</a:t>
            </a:r>
          </a:p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výkon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706803" y="1520556"/>
            <a:ext cx="17575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Digitální</a:t>
            </a:r>
          </a:p>
          <a:p>
            <a:r>
              <a:rPr lang="cs-CZ" sz="3200" b="1" dirty="0" smtClean="0">
                <a:solidFill>
                  <a:schemeClr val="bg1"/>
                </a:solidFill>
              </a:rPr>
              <a:t>knihovna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5913939" y="1460930"/>
            <a:ext cx="32918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/>
                </a:solidFill>
              </a:rPr>
              <a:t>Knihovna jako</a:t>
            </a:r>
          </a:p>
          <a:p>
            <a:pPr algn="ctr"/>
            <a:r>
              <a:rPr lang="cs-CZ" sz="2800" b="1" dirty="0" smtClean="0">
                <a:solidFill>
                  <a:schemeClr val="bg1"/>
                </a:solidFill>
              </a:rPr>
              <a:t>vzdělávací a </a:t>
            </a:r>
          </a:p>
          <a:p>
            <a:pPr algn="ctr"/>
            <a:r>
              <a:rPr lang="cs-CZ" sz="2800" b="1" dirty="0" smtClean="0">
                <a:solidFill>
                  <a:schemeClr val="bg1"/>
                </a:solidFill>
              </a:rPr>
              <a:t>kulturní centrum</a:t>
            </a:r>
            <a:endParaRPr lang="cs-CZ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7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39551" y="332656"/>
            <a:ext cx="7949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  <a:latin typeface="Arial Narrow" pitchFamily="34" charset="0"/>
              </a:rPr>
              <a:t>Digitální knihovna, digitalizace</a:t>
            </a:r>
            <a:endParaRPr lang="cs-CZ" sz="4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323528" y="1340768"/>
            <a:ext cx="4608512" cy="47853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Podporovat digitalizaci knihovních fondů</a:t>
            </a:r>
          </a:p>
          <a:p>
            <a:pPr>
              <a:spcBef>
                <a:spcPts val="0"/>
              </a:spcBef>
              <a:defRPr/>
            </a:pPr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Dlouhodobá ochrana </a:t>
            </a:r>
            <a:r>
              <a:rPr lang="cs-CZ" sz="2400" b="1" dirty="0">
                <a:solidFill>
                  <a:schemeClr val="bg1"/>
                </a:solidFill>
                <a:latin typeface="Arial Narrow" pitchFamily="34" charset="0"/>
              </a:rPr>
              <a:t>digitálních </a:t>
            </a: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dokumentů</a:t>
            </a:r>
            <a:endParaRPr lang="cs-CZ" sz="2400" b="1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defRPr/>
            </a:pPr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Zpřístupnění </a:t>
            </a:r>
            <a:r>
              <a:rPr lang="cs-CZ" sz="2400" b="1" dirty="0">
                <a:solidFill>
                  <a:schemeClr val="bg1"/>
                </a:solidFill>
                <a:latin typeface="Arial Narrow" pitchFamily="34" charset="0"/>
              </a:rPr>
              <a:t>digitálních </a:t>
            </a: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dokumentů prostřednictvím knihoven</a:t>
            </a:r>
          </a:p>
          <a:p>
            <a:pPr>
              <a:spcBef>
                <a:spcPts val="0"/>
              </a:spcBef>
              <a:defRPr/>
            </a:pPr>
            <a:endParaRPr lang="cs-CZ" sz="2400" b="1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Zpřístupnění elektronických informačních zdrojů pro </a:t>
            </a:r>
            <a:r>
              <a:rPr lang="cs-CZ" sz="2400" b="1" dirty="0" err="1" smtClean="0">
                <a:solidFill>
                  <a:schemeClr val="bg1"/>
                </a:solidFill>
                <a:latin typeface="Arial Narrow" pitchFamily="34" charset="0"/>
              </a:rPr>
              <a:t>VaV</a:t>
            </a:r>
            <a:endParaRPr lang="cs-CZ" sz="2400" b="1" dirty="0">
              <a:solidFill>
                <a:schemeClr val="bg1"/>
              </a:solidFill>
              <a:latin typeface="Arial Narrow" pitchFamily="34" charset="0"/>
            </a:endParaRPr>
          </a:p>
          <a:p>
            <a:pPr marL="0" indent="0">
              <a:spcBef>
                <a:spcPts val="1800"/>
              </a:spcBef>
              <a:buFont typeface="Arial" pitchFamily="34" charset="0"/>
              <a:buNone/>
              <a:defRPr/>
            </a:pPr>
            <a:endParaRPr lang="cs-CZ" sz="36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5122" name="Picture 2" descr="http://wirthconsultingb4youbuy.files.wordpress.com/2013/09/fujitsu-scansnap-sv6001.jpg?w=563&amp;h=6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396" y="1399225"/>
            <a:ext cx="3685759" cy="428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mais.umich.edu/project_infocenter/executive_report/fall_2009/images/modularized_data_cente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"/>
          <a:stretch/>
        </p:blipFill>
        <p:spPr bwMode="auto">
          <a:xfrm>
            <a:off x="4854677" y="1210875"/>
            <a:ext cx="3685759" cy="488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/>
          <a:srcRect l="23690" r="34600"/>
          <a:stretch/>
        </p:blipFill>
        <p:spPr>
          <a:xfrm>
            <a:off x="4814115" y="1205433"/>
            <a:ext cx="3739042" cy="499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9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3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51520" y="18864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800" b="1" dirty="0" smtClean="0">
                <a:solidFill>
                  <a:schemeClr val="bg1"/>
                </a:solidFill>
              </a:rPr>
              <a:t>Zlepšit služby klasické knihovny</a:t>
            </a:r>
            <a:endParaRPr lang="cs-CZ" sz="4800" b="1" dirty="0">
              <a:solidFill>
                <a:schemeClr val="bg1"/>
              </a:solidFill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107504" y="1208276"/>
            <a:ext cx="4618856" cy="49178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000" b="1" dirty="0">
              <a:latin typeface="Arial Narrow" pitchFamily="34" charset="0"/>
            </a:endParaRPr>
          </a:p>
          <a:p>
            <a:pPr marL="450900"/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Kvalitní doplňování knihovního fondu</a:t>
            </a:r>
          </a:p>
          <a:p>
            <a:pPr marL="450900"/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450900"/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Finanční prostředky na nákup knih:</a:t>
            </a:r>
            <a:r>
              <a:rPr lang="cs-CZ" sz="2400" b="1" dirty="0">
                <a:solidFill>
                  <a:schemeClr val="bg1"/>
                </a:solidFill>
                <a:latin typeface="Arial Narrow" pitchFamily="34" charset="0"/>
              </a:rPr>
              <a:t> 35 – 45 Kč na </a:t>
            </a: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obyvatele/rok</a:t>
            </a:r>
          </a:p>
          <a:p>
            <a:pPr marL="450900"/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450900"/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Automatizovaný knihovní systém</a:t>
            </a:r>
          </a:p>
          <a:p>
            <a:pPr marL="450900"/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450900"/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Optimální rozsah a rozložení provozní doby</a:t>
            </a:r>
          </a:p>
          <a:p>
            <a:endParaRPr lang="cs-CZ" sz="2000" b="1" dirty="0">
              <a:latin typeface="Arial Narrow" pitchFamily="34" charset="0"/>
            </a:endParaRPr>
          </a:p>
          <a:p>
            <a:pPr marL="0" indent="0">
              <a:spcBef>
                <a:spcPts val="1800"/>
              </a:spcBef>
              <a:buFont typeface="Arial" pitchFamily="34" charset="0"/>
              <a:buNone/>
              <a:defRPr/>
            </a:pPr>
            <a:endParaRPr lang="cs-CZ" sz="20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484784"/>
            <a:ext cx="3168352" cy="4473244"/>
          </a:xfrm>
          <a:prstGeom prst="rect">
            <a:avLst/>
          </a:prstGeom>
        </p:spPr>
      </p:pic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0816362"/>
              </p:ext>
            </p:extLst>
          </p:nvPr>
        </p:nvGraphicFramePr>
        <p:xfrm>
          <a:off x="4932040" y="1184268"/>
          <a:ext cx="3554560" cy="5029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6156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524" y="0"/>
            <a:ext cx="9213524" cy="687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67544" y="11663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bg1"/>
                </a:solidFill>
                <a:latin typeface="Arial Narrow" pitchFamily="34" charset="0"/>
              </a:rPr>
              <a:t>Knihovna jako informační, vzdělávací, kulturní, komunitní centrum obce</a:t>
            </a:r>
          </a:p>
          <a:p>
            <a:pPr algn="ctr"/>
            <a:endParaRPr lang="cs-CZ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251520" y="1700808"/>
            <a:ext cx="4244280" cy="442535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Prostor pro studium</a:t>
            </a:r>
          </a:p>
          <a:p>
            <a:pPr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Knihovna </a:t>
            </a: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jako instituce celoživotního  a neformálního vzdělávání </a:t>
            </a:r>
          </a:p>
          <a:p>
            <a:pPr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Služby pro děti </a:t>
            </a:r>
            <a:r>
              <a:rPr lang="cs-CZ" sz="2400" b="1" dirty="0">
                <a:solidFill>
                  <a:schemeClr val="bg1"/>
                </a:solidFill>
                <a:latin typeface="Arial Narrow" pitchFamily="34" charset="0"/>
              </a:rPr>
              <a:t>a mládež, rodiny, </a:t>
            </a: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seniory, sociálně vyloučené…</a:t>
            </a:r>
            <a:endParaRPr lang="cs-CZ" sz="2400" b="1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cs-CZ" sz="2400" b="1" dirty="0" smtClean="0">
                <a:solidFill>
                  <a:schemeClr val="bg1"/>
                </a:solidFill>
                <a:latin typeface="Arial Narrow" pitchFamily="34" charset="0"/>
              </a:rPr>
              <a:t>Podpora místních partnerství a komunit</a:t>
            </a:r>
          </a:p>
          <a:p>
            <a:pPr>
              <a:defRPr/>
            </a:pPr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cs-CZ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endParaRPr lang="cs-CZ" sz="28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868" y="1521242"/>
            <a:ext cx="3434411" cy="457921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730" y="3884109"/>
            <a:ext cx="3406422" cy="2432354"/>
          </a:xfrm>
          <a:prstGeom prst="rect">
            <a:avLst/>
          </a:prstGeom>
        </p:spPr>
      </p:pic>
      <p:pic>
        <p:nvPicPr>
          <p:cNvPr id="1026" name="Picture 2" descr="Počítačové stretnutia pre senioro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011" y="1521241"/>
            <a:ext cx="3422141" cy="236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02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2933</TotalTime>
  <Words>514</Words>
  <Application>Microsoft Office PowerPoint</Application>
  <PresentationFormat>Předvádění na obrazovce (4:3)</PresentationFormat>
  <Paragraphs>132</Paragraphs>
  <Slides>21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Arial Narrow</vt:lpstr>
      <vt:lpstr>Calibri</vt:lpstr>
      <vt:lpstr>Motiv systému Office</vt:lpstr>
      <vt:lpstr>Koncepce rozvoje knihoven ČR na léta 2011 – 2015 a její financování</vt:lpstr>
      <vt:lpstr>EU = 63 000 veřejných knihoven  ČR = 5 401</vt:lpstr>
      <vt:lpstr>Návštěvníci kulturních zařízení 2013 (mil.) </vt:lpstr>
      <vt:lpstr>Svět knihoven se rychle mění</vt:lpstr>
      <vt:lpstr>Koncepce rozvoje knihoven ČR  na léta 2011 – 2015 Strategický materiál schválený vládou ČR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 čemu je užitečná státní koncepce?</vt:lpstr>
      <vt:lpstr>Financování dotačních programů</vt:lpstr>
      <vt:lpstr>Financování dotačních programů</vt:lpstr>
      <vt:lpstr>Financování dotačních programů</vt:lpstr>
      <vt:lpstr>Prezentace aplikace PowerPoint</vt:lpstr>
      <vt:lpstr>Prezentace aplikace PowerPoint</vt:lpstr>
      <vt:lpstr>Co nám o své knihovně řekly děti?</vt:lpstr>
      <vt:lpstr>Děkuji za pozornost</vt:lpstr>
      <vt:lpstr>Koncepce rozvoje knihoven ČR na léta 2011 – 2015 a její financování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Richter Vít</dc:creator>
  <cp:lastModifiedBy>Richter Vít</cp:lastModifiedBy>
  <cp:revision>167</cp:revision>
  <dcterms:created xsi:type="dcterms:W3CDTF">2013-03-07T13:59:24Z</dcterms:created>
  <dcterms:modified xsi:type="dcterms:W3CDTF">2014-11-10T07:52:51Z</dcterms:modified>
</cp:coreProperties>
</file>