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0" r:id="rId8"/>
    <p:sldId id="265" r:id="rId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25">
          <p15:clr>
            <a:srgbClr val="A4A3A4"/>
          </p15:clr>
        </p15:guide>
        <p15:guide id="2" orient="horz" pos="587">
          <p15:clr>
            <a:srgbClr val="A4A3A4"/>
          </p15:clr>
        </p15:guide>
        <p15:guide id="3" orient="horz" pos="1295">
          <p15:clr>
            <a:srgbClr val="A4A3A4"/>
          </p15:clr>
        </p15:guide>
        <p15:guide id="4" pos="342">
          <p15:clr>
            <a:srgbClr val="A4A3A4"/>
          </p15:clr>
        </p15:guide>
        <p15:guide id="5" pos="541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3320"/>
    <a:srgbClr val="E00838"/>
    <a:srgbClr val="CD0030"/>
    <a:srgbClr val="47351A"/>
    <a:srgbClr val="E783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65" autoAdjust="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638" y="108"/>
      </p:cViewPr>
      <p:guideLst>
        <p:guide orient="horz" pos="3625"/>
        <p:guide orient="horz" pos="587"/>
        <p:guide orient="horz" pos="1295"/>
        <p:guide pos="342"/>
        <p:guide pos="541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352;t&#283;p&#225;na\Disk%20Google\ERA\vzd&#283;l&#225;v&#225;n&#237;\statistika%20kultur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352;t&#283;p&#225;na\Disk%20Google\ERA\vzd&#283;l&#225;v&#225;n&#237;\statistika%20kultur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 dirty="0"/>
              <a:t>Program </a:t>
            </a:r>
            <a:r>
              <a:rPr lang="en-GB" b="1" dirty="0" err="1"/>
              <a:t>Kultura</a:t>
            </a:r>
            <a:r>
              <a:rPr lang="en-GB" b="1" dirty="0"/>
              <a:t> - </a:t>
            </a:r>
            <a:r>
              <a:rPr lang="en-GB" b="1" dirty="0" err="1"/>
              <a:t>Projekty</a:t>
            </a:r>
            <a:r>
              <a:rPr lang="en-GB" b="1" dirty="0"/>
              <a:t> </a:t>
            </a:r>
            <a:r>
              <a:rPr lang="en-GB" b="1" dirty="0" err="1"/>
              <a:t>spolupráce</a:t>
            </a:r>
            <a:r>
              <a:rPr lang="en-GB" b="1" dirty="0"/>
              <a:t> (Coordination </a:t>
            </a:r>
            <a:r>
              <a:rPr lang="cs-CZ" b="1" dirty="0" err="1"/>
              <a:t>measures</a:t>
            </a:r>
            <a:r>
              <a:rPr lang="cs-CZ" b="1" dirty="0"/>
              <a:t>)</a:t>
            </a:r>
          </a:p>
          <a:p>
            <a:pPr>
              <a:defRPr/>
            </a:pPr>
            <a:r>
              <a:rPr lang="cs-CZ" b="1" dirty="0"/>
              <a:t>Podané</a:t>
            </a:r>
            <a:r>
              <a:rPr lang="cs-CZ" b="1" baseline="0" dirty="0"/>
              <a:t> žádosti</a:t>
            </a:r>
            <a:endParaRPr lang="cs-CZ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V roli koordinátora</c:v>
          </c:tx>
          <c:spPr>
            <a:solidFill>
              <a:srgbClr val="FF9FB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List2!$A$4:$A$34</c:f>
              <c:strCache>
                <c:ptCount val="31"/>
                <c:pt idx="0">
                  <c:v>AT</c:v>
                </c:pt>
                <c:pt idx="1">
                  <c:v>BE</c:v>
                </c:pt>
                <c:pt idx="2">
                  <c:v>BG</c:v>
                </c:pt>
                <c:pt idx="3">
                  <c:v>CY</c:v>
                </c:pt>
                <c:pt idx="4">
                  <c:v>CZ</c:v>
                </c:pt>
                <c:pt idx="5">
                  <c:v>DE</c:v>
                </c:pt>
                <c:pt idx="6">
                  <c:v>DK</c:v>
                </c:pt>
                <c:pt idx="7">
                  <c:v>EE</c:v>
                </c:pt>
                <c:pt idx="8">
                  <c:v>ES</c:v>
                </c:pt>
                <c:pt idx="9">
                  <c:v>FI</c:v>
                </c:pt>
                <c:pt idx="10">
                  <c:v>FR</c:v>
                </c:pt>
                <c:pt idx="11">
                  <c:v>GR</c:v>
                </c:pt>
                <c:pt idx="12">
                  <c:v>HR</c:v>
                </c:pt>
                <c:pt idx="13">
                  <c:v>HU</c:v>
                </c:pt>
                <c:pt idx="14">
                  <c:v>IE</c:v>
                </c:pt>
                <c:pt idx="15">
                  <c:v>IS</c:v>
                </c:pt>
                <c:pt idx="16">
                  <c:v>IT</c:v>
                </c:pt>
                <c:pt idx="17">
                  <c:v>LT</c:v>
                </c:pt>
                <c:pt idx="18">
                  <c:v>LV</c:v>
                </c:pt>
                <c:pt idx="19">
                  <c:v>MT</c:v>
                </c:pt>
                <c:pt idx="20">
                  <c:v>NL</c:v>
                </c:pt>
                <c:pt idx="21">
                  <c:v>NO</c:v>
                </c:pt>
                <c:pt idx="22">
                  <c:v>PL</c:v>
                </c:pt>
                <c:pt idx="23">
                  <c:v>PT</c:v>
                </c:pt>
                <c:pt idx="24">
                  <c:v>RO</c:v>
                </c:pt>
                <c:pt idx="25">
                  <c:v>RS</c:v>
                </c:pt>
                <c:pt idx="26">
                  <c:v>SE</c:v>
                </c:pt>
                <c:pt idx="27">
                  <c:v>SI</c:v>
                </c:pt>
                <c:pt idx="28">
                  <c:v>SK</c:v>
                </c:pt>
                <c:pt idx="29">
                  <c:v>TR</c:v>
                </c:pt>
                <c:pt idx="30">
                  <c:v>UK</c:v>
                </c:pt>
              </c:strCache>
            </c:strRef>
          </c:cat>
          <c:val>
            <c:numRef>
              <c:f>List2!$B$4:$B$34</c:f>
              <c:numCache>
                <c:formatCode>General</c:formatCode>
                <c:ptCount val="31"/>
                <c:pt idx="0">
                  <c:v>65</c:v>
                </c:pt>
                <c:pt idx="1">
                  <c:v>74</c:v>
                </c:pt>
                <c:pt idx="2">
                  <c:v>13</c:v>
                </c:pt>
                <c:pt idx="3">
                  <c:v>5</c:v>
                </c:pt>
                <c:pt idx="4">
                  <c:v>59</c:v>
                </c:pt>
                <c:pt idx="5">
                  <c:v>79</c:v>
                </c:pt>
                <c:pt idx="6">
                  <c:v>18</c:v>
                </c:pt>
                <c:pt idx="7">
                  <c:v>12</c:v>
                </c:pt>
                <c:pt idx="8">
                  <c:v>73</c:v>
                </c:pt>
                <c:pt idx="9">
                  <c:v>25</c:v>
                </c:pt>
                <c:pt idx="10">
                  <c:v>139</c:v>
                </c:pt>
                <c:pt idx="11">
                  <c:v>35</c:v>
                </c:pt>
                <c:pt idx="12">
                  <c:v>29</c:v>
                </c:pt>
                <c:pt idx="13">
                  <c:v>32</c:v>
                </c:pt>
                <c:pt idx="14">
                  <c:v>2</c:v>
                </c:pt>
                <c:pt idx="15">
                  <c:v>7</c:v>
                </c:pt>
                <c:pt idx="16">
                  <c:v>237</c:v>
                </c:pt>
                <c:pt idx="17">
                  <c:v>8</c:v>
                </c:pt>
                <c:pt idx="18">
                  <c:v>17</c:v>
                </c:pt>
                <c:pt idx="19">
                  <c:v>4</c:v>
                </c:pt>
                <c:pt idx="20">
                  <c:v>49</c:v>
                </c:pt>
                <c:pt idx="21">
                  <c:v>7</c:v>
                </c:pt>
                <c:pt idx="22">
                  <c:v>39</c:v>
                </c:pt>
                <c:pt idx="23">
                  <c:v>23</c:v>
                </c:pt>
                <c:pt idx="24">
                  <c:v>21</c:v>
                </c:pt>
                <c:pt idx="25">
                  <c:v>13</c:v>
                </c:pt>
                <c:pt idx="26">
                  <c:v>18</c:v>
                </c:pt>
                <c:pt idx="27">
                  <c:v>54</c:v>
                </c:pt>
                <c:pt idx="28">
                  <c:v>17</c:v>
                </c:pt>
                <c:pt idx="29">
                  <c:v>18</c:v>
                </c:pt>
                <c:pt idx="30">
                  <c:v>81</c:v>
                </c:pt>
              </c:numCache>
            </c:numRef>
          </c:val>
        </c:ser>
        <c:ser>
          <c:idx val="1"/>
          <c:order val="1"/>
          <c:tx>
            <c:v>V roli partnera</c:v>
          </c:tx>
          <c:spPr>
            <a:solidFill>
              <a:srgbClr val="DC003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List2!$A$4:$A$34</c:f>
              <c:strCache>
                <c:ptCount val="31"/>
                <c:pt idx="0">
                  <c:v>AT</c:v>
                </c:pt>
                <c:pt idx="1">
                  <c:v>BE</c:v>
                </c:pt>
                <c:pt idx="2">
                  <c:v>BG</c:v>
                </c:pt>
                <c:pt idx="3">
                  <c:v>CY</c:v>
                </c:pt>
                <c:pt idx="4">
                  <c:v>CZ</c:v>
                </c:pt>
                <c:pt idx="5">
                  <c:v>DE</c:v>
                </c:pt>
                <c:pt idx="6">
                  <c:v>DK</c:v>
                </c:pt>
                <c:pt idx="7">
                  <c:v>EE</c:v>
                </c:pt>
                <c:pt idx="8">
                  <c:v>ES</c:v>
                </c:pt>
                <c:pt idx="9">
                  <c:v>FI</c:v>
                </c:pt>
                <c:pt idx="10">
                  <c:v>FR</c:v>
                </c:pt>
                <c:pt idx="11">
                  <c:v>GR</c:v>
                </c:pt>
                <c:pt idx="12">
                  <c:v>HR</c:v>
                </c:pt>
                <c:pt idx="13">
                  <c:v>HU</c:v>
                </c:pt>
                <c:pt idx="14">
                  <c:v>IE</c:v>
                </c:pt>
                <c:pt idx="15">
                  <c:v>IS</c:v>
                </c:pt>
                <c:pt idx="16">
                  <c:v>IT</c:v>
                </c:pt>
                <c:pt idx="17">
                  <c:v>LT</c:v>
                </c:pt>
                <c:pt idx="18">
                  <c:v>LV</c:v>
                </c:pt>
                <c:pt idx="19">
                  <c:v>MT</c:v>
                </c:pt>
                <c:pt idx="20">
                  <c:v>NL</c:v>
                </c:pt>
                <c:pt idx="21">
                  <c:v>NO</c:v>
                </c:pt>
                <c:pt idx="22">
                  <c:v>PL</c:v>
                </c:pt>
                <c:pt idx="23">
                  <c:v>PT</c:v>
                </c:pt>
                <c:pt idx="24">
                  <c:v>RO</c:v>
                </c:pt>
                <c:pt idx="25">
                  <c:v>RS</c:v>
                </c:pt>
                <c:pt idx="26">
                  <c:v>SE</c:v>
                </c:pt>
                <c:pt idx="27">
                  <c:v>SI</c:v>
                </c:pt>
                <c:pt idx="28">
                  <c:v>SK</c:v>
                </c:pt>
                <c:pt idx="29">
                  <c:v>TR</c:v>
                </c:pt>
                <c:pt idx="30">
                  <c:v>UK</c:v>
                </c:pt>
              </c:strCache>
            </c:strRef>
          </c:cat>
          <c:val>
            <c:numRef>
              <c:f>List2!$C$4:$C$34</c:f>
              <c:numCache>
                <c:formatCode>General</c:formatCode>
                <c:ptCount val="31"/>
                <c:pt idx="0">
                  <c:v>159</c:v>
                </c:pt>
                <c:pt idx="1">
                  <c:v>190</c:v>
                </c:pt>
                <c:pt idx="2">
                  <c:v>132</c:v>
                </c:pt>
                <c:pt idx="3">
                  <c:v>57</c:v>
                </c:pt>
                <c:pt idx="4">
                  <c:v>139</c:v>
                </c:pt>
                <c:pt idx="5">
                  <c:v>324</c:v>
                </c:pt>
                <c:pt idx="6">
                  <c:v>72</c:v>
                </c:pt>
                <c:pt idx="7">
                  <c:v>68</c:v>
                </c:pt>
                <c:pt idx="8">
                  <c:v>294</c:v>
                </c:pt>
                <c:pt idx="9">
                  <c:v>77</c:v>
                </c:pt>
                <c:pt idx="10">
                  <c:v>351</c:v>
                </c:pt>
                <c:pt idx="11">
                  <c:v>175</c:v>
                </c:pt>
                <c:pt idx="12">
                  <c:v>130</c:v>
                </c:pt>
                <c:pt idx="13">
                  <c:v>169</c:v>
                </c:pt>
                <c:pt idx="14">
                  <c:v>31</c:v>
                </c:pt>
                <c:pt idx="15">
                  <c:v>22</c:v>
                </c:pt>
                <c:pt idx="16">
                  <c:v>549</c:v>
                </c:pt>
                <c:pt idx="17">
                  <c:v>72</c:v>
                </c:pt>
                <c:pt idx="18">
                  <c:v>60</c:v>
                </c:pt>
                <c:pt idx="19">
                  <c:v>47</c:v>
                </c:pt>
                <c:pt idx="20">
                  <c:v>146</c:v>
                </c:pt>
                <c:pt idx="21">
                  <c:v>58</c:v>
                </c:pt>
                <c:pt idx="22">
                  <c:v>261</c:v>
                </c:pt>
                <c:pt idx="23">
                  <c:v>163</c:v>
                </c:pt>
                <c:pt idx="24">
                  <c:v>170</c:v>
                </c:pt>
                <c:pt idx="25">
                  <c:v>110</c:v>
                </c:pt>
                <c:pt idx="26">
                  <c:v>84</c:v>
                </c:pt>
                <c:pt idx="27">
                  <c:v>159</c:v>
                </c:pt>
                <c:pt idx="28">
                  <c:v>99</c:v>
                </c:pt>
                <c:pt idx="29">
                  <c:v>102</c:v>
                </c:pt>
                <c:pt idx="30">
                  <c:v>283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17017152"/>
        <c:axId val="217020288"/>
      </c:barChart>
      <c:catAx>
        <c:axId val="217017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17020288"/>
        <c:crosses val="autoZero"/>
        <c:auto val="1"/>
        <c:lblAlgn val="ctr"/>
        <c:lblOffset val="100"/>
        <c:noMultiLvlLbl val="0"/>
      </c:catAx>
      <c:valAx>
        <c:axId val="217020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/>
                  <a:t>Počet podaných žádostí  v letech 2008 - 2012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17017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b="1" i="0" baseline="0">
                <a:effectLst/>
              </a:rPr>
              <a:t>Program Kultura - Projekty spolupráce (Coordination </a:t>
            </a:r>
            <a:r>
              <a:rPr lang="cs-CZ" sz="1400" b="1" i="0" baseline="0">
                <a:effectLst/>
              </a:rPr>
              <a:t>measures)</a:t>
            </a:r>
            <a:endParaRPr lang="en-GB" sz="1100">
              <a:effectLst/>
            </a:endParaRPr>
          </a:p>
          <a:p>
            <a:pPr>
              <a:defRPr/>
            </a:pPr>
            <a:r>
              <a:rPr lang="cs-CZ" sz="1400" b="1" i="0" baseline="0">
                <a:effectLst/>
              </a:rPr>
              <a:t>Schválené projekty</a:t>
            </a:r>
            <a:endParaRPr lang="en-GB" sz="110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V roli koordinátora</c:v>
          </c:tx>
          <c:spPr>
            <a:solidFill>
              <a:srgbClr val="FF9FB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overflow" horzOverflow="overflow" vert="horz" wrap="square" lIns="38100" tIns="19050" rIns="38100" bIns="19050" anchor="ctr" anchorCtr="1">
                <a:no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List2!$A$4:$A$34</c:f>
              <c:strCache>
                <c:ptCount val="31"/>
                <c:pt idx="0">
                  <c:v>AT</c:v>
                </c:pt>
                <c:pt idx="1">
                  <c:v>BE</c:v>
                </c:pt>
                <c:pt idx="2">
                  <c:v>BG</c:v>
                </c:pt>
                <c:pt idx="3">
                  <c:v>CY</c:v>
                </c:pt>
                <c:pt idx="4">
                  <c:v>CZ</c:v>
                </c:pt>
                <c:pt idx="5">
                  <c:v>DE</c:v>
                </c:pt>
                <c:pt idx="6">
                  <c:v>DK</c:v>
                </c:pt>
                <c:pt idx="7">
                  <c:v>EE</c:v>
                </c:pt>
                <c:pt idx="8">
                  <c:v>ES</c:v>
                </c:pt>
                <c:pt idx="9">
                  <c:v>FI</c:v>
                </c:pt>
                <c:pt idx="10">
                  <c:v>FR</c:v>
                </c:pt>
                <c:pt idx="11">
                  <c:v>GR</c:v>
                </c:pt>
                <c:pt idx="12">
                  <c:v>HR</c:v>
                </c:pt>
                <c:pt idx="13">
                  <c:v>HU</c:v>
                </c:pt>
                <c:pt idx="14">
                  <c:v>IE</c:v>
                </c:pt>
                <c:pt idx="15">
                  <c:v>IS</c:v>
                </c:pt>
                <c:pt idx="16">
                  <c:v>IT</c:v>
                </c:pt>
                <c:pt idx="17">
                  <c:v>LT</c:v>
                </c:pt>
                <c:pt idx="18">
                  <c:v>LV</c:v>
                </c:pt>
                <c:pt idx="19">
                  <c:v>MT</c:v>
                </c:pt>
                <c:pt idx="20">
                  <c:v>NL</c:v>
                </c:pt>
                <c:pt idx="21">
                  <c:v>NO</c:v>
                </c:pt>
                <c:pt idx="22">
                  <c:v>PL</c:v>
                </c:pt>
                <c:pt idx="23">
                  <c:v>PT</c:v>
                </c:pt>
                <c:pt idx="24">
                  <c:v>RO</c:v>
                </c:pt>
                <c:pt idx="25">
                  <c:v>RS</c:v>
                </c:pt>
                <c:pt idx="26">
                  <c:v>SE</c:v>
                </c:pt>
                <c:pt idx="27">
                  <c:v>SI</c:v>
                </c:pt>
                <c:pt idx="28">
                  <c:v>SK</c:v>
                </c:pt>
                <c:pt idx="29">
                  <c:v>TR</c:v>
                </c:pt>
                <c:pt idx="30">
                  <c:v>UK</c:v>
                </c:pt>
              </c:strCache>
            </c:strRef>
          </c:cat>
          <c:val>
            <c:numRef>
              <c:f>List2!$D$4:$D$34</c:f>
              <c:numCache>
                <c:formatCode>General</c:formatCode>
                <c:ptCount val="31"/>
                <c:pt idx="0">
                  <c:v>34</c:v>
                </c:pt>
                <c:pt idx="1">
                  <c:v>39</c:v>
                </c:pt>
                <c:pt idx="2">
                  <c:v>4</c:v>
                </c:pt>
                <c:pt idx="3">
                  <c:v>2</c:v>
                </c:pt>
                <c:pt idx="4">
                  <c:v>24</c:v>
                </c:pt>
                <c:pt idx="5">
                  <c:v>49</c:v>
                </c:pt>
                <c:pt idx="6">
                  <c:v>5</c:v>
                </c:pt>
                <c:pt idx="7">
                  <c:v>9</c:v>
                </c:pt>
                <c:pt idx="8">
                  <c:v>20</c:v>
                </c:pt>
                <c:pt idx="9">
                  <c:v>10</c:v>
                </c:pt>
                <c:pt idx="10">
                  <c:v>66</c:v>
                </c:pt>
                <c:pt idx="11">
                  <c:v>8</c:v>
                </c:pt>
                <c:pt idx="12">
                  <c:v>13</c:v>
                </c:pt>
                <c:pt idx="13">
                  <c:v>11</c:v>
                </c:pt>
                <c:pt idx="14">
                  <c:v>2</c:v>
                </c:pt>
                <c:pt idx="15">
                  <c:v>1</c:v>
                </c:pt>
                <c:pt idx="16">
                  <c:v>63</c:v>
                </c:pt>
                <c:pt idx="17">
                  <c:v>1</c:v>
                </c:pt>
                <c:pt idx="18">
                  <c:v>7</c:v>
                </c:pt>
                <c:pt idx="19">
                  <c:v>0</c:v>
                </c:pt>
                <c:pt idx="20">
                  <c:v>34</c:v>
                </c:pt>
                <c:pt idx="21">
                  <c:v>3</c:v>
                </c:pt>
                <c:pt idx="22">
                  <c:v>12</c:v>
                </c:pt>
                <c:pt idx="23">
                  <c:v>8</c:v>
                </c:pt>
                <c:pt idx="24">
                  <c:v>5</c:v>
                </c:pt>
                <c:pt idx="25">
                  <c:v>1</c:v>
                </c:pt>
                <c:pt idx="26">
                  <c:v>9</c:v>
                </c:pt>
                <c:pt idx="27">
                  <c:v>26</c:v>
                </c:pt>
                <c:pt idx="28">
                  <c:v>4</c:v>
                </c:pt>
                <c:pt idx="29">
                  <c:v>2</c:v>
                </c:pt>
                <c:pt idx="30">
                  <c:v>43</c:v>
                </c:pt>
              </c:numCache>
            </c:numRef>
          </c:val>
        </c:ser>
        <c:ser>
          <c:idx val="1"/>
          <c:order val="1"/>
          <c:tx>
            <c:v>V roli partnera</c:v>
          </c:tx>
          <c:spPr>
            <a:solidFill>
              <a:srgbClr val="DC003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List2!$A$4:$A$34</c:f>
              <c:strCache>
                <c:ptCount val="31"/>
                <c:pt idx="0">
                  <c:v>AT</c:v>
                </c:pt>
                <c:pt idx="1">
                  <c:v>BE</c:v>
                </c:pt>
                <c:pt idx="2">
                  <c:v>BG</c:v>
                </c:pt>
                <c:pt idx="3">
                  <c:v>CY</c:v>
                </c:pt>
                <c:pt idx="4">
                  <c:v>CZ</c:v>
                </c:pt>
                <c:pt idx="5">
                  <c:v>DE</c:v>
                </c:pt>
                <c:pt idx="6">
                  <c:v>DK</c:v>
                </c:pt>
                <c:pt idx="7">
                  <c:v>EE</c:v>
                </c:pt>
                <c:pt idx="8">
                  <c:v>ES</c:v>
                </c:pt>
                <c:pt idx="9">
                  <c:v>FI</c:v>
                </c:pt>
                <c:pt idx="10">
                  <c:v>FR</c:v>
                </c:pt>
                <c:pt idx="11">
                  <c:v>GR</c:v>
                </c:pt>
                <c:pt idx="12">
                  <c:v>HR</c:v>
                </c:pt>
                <c:pt idx="13">
                  <c:v>HU</c:v>
                </c:pt>
                <c:pt idx="14">
                  <c:v>IE</c:v>
                </c:pt>
                <c:pt idx="15">
                  <c:v>IS</c:v>
                </c:pt>
                <c:pt idx="16">
                  <c:v>IT</c:v>
                </c:pt>
                <c:pt idx="17">
                  <c:v>LT</c:v>
                </c:pt>
                <c:pt idx="18">
                  <c:v>LV</c:v>
                </c:pt>
                <c:pt idx="19">
                  <c:v>MT</c:v>
                </c:pt>
                <c:pt idx="20">
                  <c:v>NL</c:v>
                </c:pt>
                <c:pt idx="21">
                  <c:v>NO</c:v>
                </c:pt>
                <c:pt idx="22">
                  <c:v>PL</c:v>
                </c:pt>
                <c:pt idx="23">
                  <c:v>PT</c:v>
                </c:pt>
                <c:pt idx="24">
                  <c:v>RO</c:v>
                </c:pt>
                <c:pt idx="25">
                  <c:v>RS</c:v>
                </c:pt>
                <c:pt idx="26">
                  <c:v>SE</c:v>
                </c:pt>
                <c:pt idx="27">
                  <c:v>SI</c:v>
                </c:pt>
                <c:pt idx="28">
                  <c:v>SK</c:v>
                </c:pt>
                <c:pt idx="29">
                  <c:v>TR</c:v>
                </c:pt>
                <c:pt idx="30">
                  <c:v>UK</c:v>
                </c:pt>
              </c:strCache>
            </c:strRef>
          </c:cat>
          <c:val>
            <c:numRef>
              <c:f>List2!$E$4:$E$34</c:f>
              <c:numCache>
                <c:formatCode>General</c:formatCode>
                <c:ptCount val="31"/>
                <c:pt idx="0">
                  <c:v>79</c:v>
                </c:pt>
                <c:pt idx="1">
                  <c:v>98</c:v>
                </c:pt>
                <c:pt idx="2">
                  <c:v>28</c:v>
                </c:pt>
                <c:pt idx="3">
                  <c:v>19</c:v>
                </c:pt>
                <c:pt idx="4">
                  <c:v>66</c:v>
                </c:pt>
                <c:pt idx="5">
                  <c:v>165</c:v>
                </c:pt>
                <c:pt idx="6">
                  <c:v>45</c:v>
                </c:pt>
                <c:pt idx="7">
                  <c:v>23</c:v>
                </c:pt>
                <c:pt idx="8">
                  <c:v>92</c:v>
                </c:pt>
                <c:pt idx="9">
                  <c:v>41</c:v>
                </c:pt>
                <c:pt idx="10">
                  <c:v>160</c:v>
                </c:pt>
                <c:pt idx="11">
                  <c:v>53</c:v>
                </c:pt>
                <c:pt idx="12">
                  <c:v>46</c:v>
                </c:pt>
                <c:pt idx="13">
                  <c:v>69</c:v>
                </c:pt>
                <c:pt idx="14">
                  <c:v>9</c:v>
                </c:pt>
                <c:pt idx="15">
                  <c:v>7</c:v>
                </c:pt>
                <c:pt idx="16">
                  <c:v>215</c:v>
                </c:pt>
                <c:pt idx="17">
                  <c:v>20</c:v>
                </c:pt>
                <c:pt idx="18">
                  <c:v>17</c:v>
                </c:pt>
                <c:pt idx="19">
                  <c:v>7</c:v>
                </c:pt>
                <c:pt idx="20">
                  <c:v>92</c:v>
                </c:pt>
                <c:pt idx="21">
                  <c:v>28</c:v>
                </c:pt>
                <c:pt idx="22">
                  <c:v>103</c:v>
                </c:pt>
                <c:pt idx="23">
                  <c:v>52</c:v>
                </c:pt>
                <c:pt idx="24">
                  <c:v>87</c:v>
                </c:pt>
                <c:pt idx="25">
                  <c:v>40</c:v>
                </c:pt>
                <c:pt idx="26">
                  <c:v>39</c:v>
                </c:pt>
                <c:pt idx="27">
                  <c:v>68</c:v>
                </c:pt>
                <c:pt idx="28">
                  <c:v>35</c:v>
                </c:pt>
                <c:pt idx="29">
                  <c:v>32</c:v>
                </c:pt>
                <c:pt idx="30">
                  <c:v>127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17014408"/>
        <c:axId val="217016368"/>
      </c:barChart>
      <c:catAx>
        <c:axId val="217014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17016368"/>
        <c:crosses val="autoZero"/>
        <c:auto val="1"/>
        <c:lblAlgn val="ctr"/>
        <c:lblOffset val="100"/>
        <c:noMultiLvlLbl val="0"/>
      </c:catAx>
      <c:valAx>
        <c:axId val="217016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/>
                  <a:t>Počet schválených</a:t>
                </a:r>
                <a:r>
                  <a:rPr lang="cs-CZ" baseline="0"/>
                  <a:t> projektů v letech 2007 - 2012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17014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409" y="2055813"/>
            <a:ext cx="8047182" cy="2031815"/>
          </a:xfrm>
        </p:spPr>
        <p:txBody>
          <a:bodyPr/>
          <a:lstStyle/>
          <a:p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</a:t>
            </a:r>
            <a:r>
              <a:rPr lang="cs-CZ" dirty="0" err="1" smtClean="0"/>
              <a:t>title</a:t>
            </a:r>
            <a:r>
              <a:rPr lang="cs-CZ" dirty="0" smtClean="0"/>
              <a:t>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409" y="4572000"/>
            <a:ext cx="8047182" cy="106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</a:t>
            </a:r>
            <a:r>
              <a:rPr lang="cs-CZ" dirty="0" err="1" smtClean="0"/>
              <a:t>subtitle</a:t>
            </a:r>
            <a:r>
              <a:rPr lang="cs-CZ" dirty="0" smtClean="0"/>
              <a:t>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90599"/>
            <a:ext cx="1965325" cy="5135564"/>
          </a:xfrm>
        </p:spPr>
        <p:txBody>
          <a:bodyPr vert="eaVert"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5" y="990599"/>
            <a:ext cx="5927725" cy="5135563"/>
          </a:xfrm>
        </p:spPr>
        <p:txBody>
          <a:bodyPr vert="eaVert"/>
          <a:lstStyle/>
          <a:p>
            <a:pPr lvl="0"/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text </a:t>
            </a:r>
            <a:r>
              <a:rPr lang="cs-CZ" dirty="0" err="1" smtClean="0"/>
              <a:t>styles</a:t>
            </a:r>
            <a:endParaRPr lang="cs-CZ" dirty="0" smtClean="0"/>
          </a:p>
          <a:p>
            <a:pPr lvl="1"/>
            <a:r>
              <a:rPr lang="cs-CZ" dirty="0" smtClean="0"/>
              <a:t>Second </a:t>
            </a:r>
            <a:r>
              <a:rPr lang="cs-CZ" dirty="0" err="1" smtClean="0"/>
              <a:t>level</a:t>
            </a:r>
            <a:endParaRPr lang="cs-CZ" dirty="0" smtClean="0"/>
          </a:p>
          <a:p>
            <a:pPr lvl="2"/>
            <a:r>
              <a:rPr lang="cs-CZ" dirty="0" err="1" smtClean="0"/>
              <a:t>Third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endParaRPr lang="cs-CZ" dirty="0" smtClean="0"/>
          </a:p>
          <a:p>
            <a:pPr lvl="3"/>
            <a:r>
              <a:rPr lang="cs-CZ" dirty="0" err="1" smtClean="0"/>
              <a:t>Fourth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endParaRPr lang="cs-CZ" dirty="0" smtClean="0"/>
          </a:p>
          <a:p>
            <a:pPr lvl="4"/>
            <a:r>
              <a:rPr lang="cs-CZ" dirty="0" err="1" smtClean="0"/>
              <a:t>Fifth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409" y="2054226"/>
            <a:ext cx="8047182" cy="2027495"/>
          </a:xfrm>
        </p:spPr>
        <p:txBody>
          <a:bodyPr/>
          <a:lstStyle/>
          <a:p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</a:t>
            </a:r>
            <a:r>
              <a:rPr lang="cs-CZ" dirty="0" err="1" smtClean="0"/>
              <a:t>title</a:t>
            </a:r>
            <a:r>
              <a:rPr lang="cs-CZ" dirty="0" smtClean="0"/>
              <a:t>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990599"/>
            <a:ext cx="8045450" cy="892175"/>
          </a:xfrm>
        </p:spPr>
        <p:txBody>
          <a:bodyPr/>
          <a:lstStyle>
            <a:lvl1pPr algn="l">
              <a:defRPr/>
            </a:lvl1pPr>
          </a:lstStyle>
          <a:p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</a:t>
            </a:r>
            <a:r>
              <a:rPr lang="cs-CZ" dirty="0" err="1" smtClean="0"/>
              <a:t>title</a:t>
            </a:r>
            <a:r>
              <a:rPr lang="cs-CZ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2054225"/>
            <a:ext cx="8045450" cy="4197350"/>
          </a:xfrm>
        </p:spPr>
        <p:txBody>
          <a:bodyPr/>
          <a:lstStyle/>
          <a:p>
            <a:pPr lvl="0"/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text </a:t>
            </a:r>
            <a:r>
              <a:rPr lang="cs-CZ" dirty="0" err="1" smtClean="0"/>
              <a:t>styles</a:t>
            </a:r>
            <a:endParaRPr lang="cs-CZ" dirty="0" smtClean="0"/>
          </a:p>
          <a:p>
            <a:pPr lvl="1"/>
            <a:r>
              <a:rPr lang="cs-CZ" dirty="0" smtClean="0"/>
              <a:t>Second </a:t>
            </a:r>
            <a:r>
              <a:rPr lang="cs-CZ" dirty="0" err="1" smtClean="0"/>
              <a:t>level</a:t>
            </a:r>
            <a:endParaRPr lang="cs-CZ" dirty="0" smtClean="0"/>
          </a:p>
          <a:p>
            <a:pPr lvl="2"/>
            <a:r>
              <a:rPr lang="cs-CZ" dirty="0" err="1" smtClean="0"/>
              <a:t>Third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endParaRPr lang="cs-CZ" dirty="0" smtClean="0"/>
          </a:p>
          <a:p>
            <a:pPr lvl="3"/>
            <a:r>
              <a:rPr lang="cs-CZ" dirty="0" err="1" smtClean="0"/>
              <a:t>Fourth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endParaRPr lang="cs-CZ" dirty="0" smtClean="0"/>
          </a:p>
          <a:p>
            <a:pPr lvl="4"/>
            <a:r>
              <a:rPr lang="cs-CZ" dirty="0" err="1" smtClean="0"/>
              <a:t>Fifth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4406900"/>
            <a:ext cx="8045450" cy="1844675"/>
          </a:xfrm>
        </p:spPr>
        <p:txBody>
          <a:bodyPr anchor="t">
            <a:normAutofit/>
          </a:bodyPr>
          <a:lstStyle>
            <a:lvl1pPr algn="l">
              <a:defRPr sz="3500" b="0" i="0" cap="all"/>
            </a:lvl1pPr>
          </a:lstStyle>
          <a:p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</a:t>
            </a:r>
            <a:r>
              <a:rPr lang="cs-CZ" dirty="0" err="1" smtClean="0"/>
              <a:t>title</a:t>
            </a:r>
            <a:r>
              <a:rPr lang="cs-CZ" dirty="0" smtClean="0"/>
              <a:t>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990600"/>
            <a:ext cx="8045450" cy="32328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</a:t>
            </a:r>
            <a:r>
              <a:rPr lang="cs-CZ" dirty="0" err="1" smtClean="0"/>
              <a:t>title</a:t>
            </a:r>
            <a:r>
              <a:rPr lang="cs-CZ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409" y="2054225"/>
            <a:ext cx="3913912" cy="4197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679" y="2054225"/>
            <a:ext cx="3913912" cy="4197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409" y="1086005"/>
            <a:ext cx="8047182" cy="569706"/>
          </a:xfrm>
        </p:spPr>
        <p:txBody>
          <a:bodyPr/>
          <a:lstStyle>
            <a:lvl1pPr algn="l">
              <a:defRPr/>
            </a:lvl1pPr>
          </a:lstStyle>
          <a:p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</a:t>
            </a:r>
            <a:r>
              <a:rPr lang="cs-CZ" dirty="0" err="1" smtClean="0"/>
              <a:t>title</a:t>
            </a:r>
            <a:r>
              <a:rPr lang="cs-CZ" dirty="0" smtClean="0"/>
              <a:t>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409" y="1655711"/>
            <a:ext cx="3916876" cy="398513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5" y="2054225"/>
            <a:ext cx="3916010" cy="41973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7200" y="1655711"/>
            <a:ext cx="3918392" cy="398513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latin typeface="Open Sans"/>
                <a:cs typeface="Open San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77200" y="2054225"/>
            <a:ext cx="3918391" cy="41973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text </a:t>
            </a:r>
            <a:r>
              <a:rPr lang="cs-CZ" dirty="0" err="1" smtClean="0"/>
              <a:t>styles</a:t>
            </a:r>
            <a:endParaRPr lang="cs-CZ" dirty="0" smtClean="0"/>
          </a:p>
          <a:p>
            <a:pPr lvl="1"/>
            <a:r>
              <a:rPr lang="cs-CZ" dirty="0" smtClean="0"/>
              <a:t>Second </a:t>
            </a:r>
            <a:r>
              <a:rPr lang="cs-CZ" dirty="0" err="1" smtClean="0"/>
              <a:t>level</a:t>
            </a:r>
            <a:endParaRPr lang="cs-CZ" dirty="0" smtClean="0"/>
          </a:p>
          <a:p>
            <a:pPr lvl="2"/>
            <a:r>
              <a:rPr lang="cs-CZ" dirty="0" err="1" smtClean="0"/>
              <a:t>Third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endParaRPr lang="cs-CZ" dirty="0" smtClean="0"/>
          </a:p>
          <a:p>
            <a:pPr lvl="3"/>
            <a:r>
              <a:rPr lang="cs-CZ" dirty="0" err="1" smtClean="0"/>
              <a:t>Fourth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endParaRPr lang="cs-CZ" dirty="0" smtClean="0"/>
          </a:p>
          <a:p>
            <a:pPr lvl="4"/>
            <a:r>
              <a:rPr lang="cs-CZ" dirty="0" err="1" smtClean="0"/>
              <a:t>Fifth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990599"/>
            <a:ext cx="2916238" cy="885825"/>
          </a:xfrm>
        </p:spPr>
        <p:txBody>
          <a:bodyPr anchor="b"/>
          <a:lstStyle>
            <a:lvl1pPr algn="l">
              <a:defRPr sz="2000" b="0" i="0"/>
            </a:lvl1pPr>
          </a:lstStyle>
          <a:p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</a:t>
            </a:r>
            <a:r>
              <a:rPr lang="cs-CZ" dirty="0" err="1" smtClean="0"/>
              <a:t>title</a:t>
            </a:r>
            <a:r>
              <a:rPr lang="cs-CZ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90599"/>
            <a:ext cx="5111750" cy="52609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text </a:t>
            </a:r>
            <a:r>
              <a:rPr lang="cs-CZ" dirty="0" err="1" smtClean="0"/>
              <a:t>styles</a:t>
            </a:r>
            <a:endParaRPr lang="cs-CZ" dirty="0" smtClean="0"/>
          </a:p>
          <a:p>
            <a:pPr lvl="1"/>
            <a:r>
              <a:rPr lang="cs-CZ" dirty="0" smtClean="0"/>
              <a:t>Second </a:t>
            </a:r>
            <a:r>
              <a:rPr lang="cs-CZ" dirty="0" err="1" smtClean="0"/>
              <a:t>level</a:t>
            </a:r>
            <a:endParaRPr lang="cs-CZ" dirty="0" smtClean="0"/>
          </a:p>
          <a:p>
            <a:pPr lvl="2"/>
            <a:r>
              <a:rPr lang="cs-CZ" dirty="0" err="1" smtClean="0"/>
              <a:t>Third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endParaRPr lang="cs-CZ" dirty="0" smtClean="0"/>
          </a:p>
          <a:p>
            <a:pPr lvl="3"/>
            <a:r>
              <a:rPr lang="cs-CZ" dirty="0" err="1" smtClean="0"/>
              <a:t>Fourth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endParaRPr lang="cs-CZ" dirty="0" smtClean="0"/>
          </a:p>
          <a:p>
            <a:pPr lvl="4"/>
            <a:r>
              <a:rPr lang="cs-CZ" dirty="0" err="1" smtClean="0"/>
              <a:t>Fifth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9275" y="1876426"/>
            <a:ext cx="2916238" cy="4375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4843720"/>
            <a:ext cx="8045450" cy="608419"/>
          </a:xfrm>
        </p:spPr>
        <p:txBody>
          <a:bodyPr anchor="b">
            <a:noAutofit/>
          </a:bodyPr>
          <a:lstStyle>
            <a:lvl1pPr algn="l">
              <a:defRPr sz="3500" b="0" i="0"/>
            </a:lvl1pPr>
          </a:lstStyle>
          <a:p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</a:t>
            </a:r>
            <a:r>
              <a:rPr lang="cs-CZ" dirty="0" err="1" smtClean="0"/>
              <a:t>title</a:t>
            </a:r>
            <a:r>
              <a:rPr lang="cs-CZ" dirty="0" smtClean="0"/>
              <a:t>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9275" y="990599"/>
            <a:ext cx="8045450" cy="3773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9275" y="5452140"/>
            <a:ext cx="8045450" cy="7994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47688" y="990600"/>
            <a:ext cx="8048625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47688" y="2062163"/>
            <a:ext cx="8048625" cy="418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3500" kern="1200">
          <a:solidFill>
            <a:srgbClr val="E00838"/>
          </a:solidFill>
          <a:latin typeface="Open Sans"/>
          <a:ea typeface="Open Sans"/>
          <a:cs typeface="Open Sans"/>
        </a:defRPr>
      </a:lvl1pPr>
      <a:lvl2pPr algn="ctr" defTabSz="457200" rtl="0" fontAlgn="base">
        <a:spcBef>
          <a:spcPct val="0"/>
        </a:spcBef>
        <a:spcAft>
          <a:spcPct val="0"/>
        </a:spcAft>
        <a:defRPr sz="3500">
          <a:solidFill>
            <a:srgbClr val="E00838"/>
          </a:solidFill>
          <a:latin typeface="Open Sans"/>
          <a:ea typeface="Open Sans"/>
          <a:cs typeface="Open Sans"/>
        </a:defRPr>
      </a:lvl2pPr>
      <a:lvl3pPr algn="ctr" defTabSz="457200" rtl="0" fontAlgn="base">
        <a:spcBef>
          <a:spcPct val="0"/>
        </a:spcBef>
        <a:spcAft>
          <a:spcPct val="0"/>
        </a:spcAft>
        <a:defRPr sz="3500">
          <a:solidFill>
            <a:srgbClr val="E00838"/>
          </a:solidFill>
          <a:latin typeface="Open Sans"/>
          <a:ea typeface="Open Sans"/>
          <a:cs typeface="Open Sans"/>
        </a:defRPr>
      </a:lvl3pPr>
      <a:lvl4pPr algn="ctr" defTabSz="457200" rtl="0" fontAlgn="base">
        <a:spcBef>
          <a:spcPct val="0"/>
        </a:spcBef>
        <a:spcAft>
          <a:spcPct val="0"/>
        </a:spcAft>
        <a:defRPr sz="3500">
          <a:solidFill>
            <a:srgbClr val="E00838"/>
          </a:solidFill>
          <a:latin typeface="Open Sans"/>
          <a:ea typeface="Open Sans"/>
          <a:cs typeface="Open Sans"/>
        </a:defRPr>
      </a:lvl4pPr>
      <a:lvl5pPr algn="ctr" defTabSz="457200" rtl="0" fontAlgn="base">
        <a:spcBef>
          <a:spcPct val="0"/>
        </a:spcBef>
        <a:spcAft>
          <a:spcPct val="0"/>
        </a:spcAft>
        <a:defRPr sz="3500">
          <a:solidFill>
            <a:srgbClr val="E00838"/>
          </a:solidFill>
          <a:latin typeface="Open Sans"/>
          <a:ea typeface="Open Sans"/>
          <a:cs typeface="Open Sans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500">
          <a:solidFill>
            <a:srgbClr val="E00838"/>
          </a:solidFill>
          <a:latin typeface="Open Sans"/>
          <a:ea typeface="Open Sans"/>
          <a:cs typeface="Open Sans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500">
          <a:solidFill>
            <a:srgbClr val="E00838"/>
          </a:solidFill>
          <a:latin typeface="Open Sans"/>
          <a:ea typeface="Open Sans"/>
          <a:cs typeface="Open Sans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500">
          <a:solidFill>
            <a:srgbClr val="E00838"/>
          </a:solidFill>
          <a:latin typeface="Open Sans"/>
          <a:ea typeface="Open Sans"/>
          <a:cs typeface="Open Sans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500">
          <a:solidFill>
            <a:srgbClr val="E00838"/>
          </a:solidFill>
          <a:latin typeface="Open Sans"/>
          <a:ea typeface="Open Sans"/>
          <a:cs typeface="Open Sans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3200" kern="1200">
          <a:solidFill>
            <a:schemeClr val="tx1"/>
          </a:solidFill>
          <a:latin typeface="Open Sans"/>
          <a:ea typeface="Open Sans"/>
          <a:cs typeface="Open San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Open Sans"/>
          <a:ea typeface="Open Sans"/>
          <a:cs typeface="Open San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400" kern="1200">
          <a:solidFill>
            <a:schemeClr val="tx1"/>
          </a:solidFill>
          <a:latin typeface="Open Sans"/>
          <a:ea typeface="Open Sans"/>
          <a:cs typeface="Open San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Open Sans"/>
          <a:ea typeface="Open Sans"/>
          <a:cs typeface="Open San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 kern="1200">
          <a:solidFill>
            <a:schemeClr val="tx1"/>
          </a:solidFill>
          <a:latin typeface="Open Sans"/>
          <a:ea typeface="Open Sans"/>
          <a:cs typeface="Open San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martin.synkule@eracr.cz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547688" y="2055813"/>
            <a:ext cx="8048625" cy="2032000"/>
          </a:xfrm>
        </p:spPr>
        <p:txBody>
          <a:bodyPr/>
          <a:lstStyle/>
          <a:p>
            <a:pPr algn="l"/>
            <a:r>
              <a:rPr lang="cs-CZ" dirty="0" smtClean="0"/>
              <a:t>Potenciál mezinárodní spolupráce pro rozvoj </a:t>
            </a:r>
            <a:r>
              <a:rPr lang="cs-CZ" dirty="0" smtClean="0"/>
              <a:t>kultury 							</a:t>
            </a:r>
            <a:endParaRPr lang="cs-CZ" sz="40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7688" y="4572000"/>
            <a:ext cx="8048625" cy="10668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" charset="2"/>
              <a:buNone/>
              <a:defRPr/>
            </a:pPr>
            <a:r>
              <a:rPr lang="en-US" dirty="0" smtClean="0">
                <a:ea typeface="+mn-ea"/>
              </a:rPr>
              <a:t>																				</a:t>
            </a:r>
            <a:r>
              <a:rPr lang="cs-CZ" dirty="0" smtClean="0">
                <a:ea typeface="+mn-ea"/>
              </a:rPr>
              <a:t>						</a:t>
            </a:r>
            <a:r>
              <a:rPr lang="en-US" sz="2400" dirty="0" smtClean="0">
                <a:ea typeface="+mn-ea"/>
              </a:rPr>
              <a:t>Mgr</a:t>
            </a:r>
            <a:r>
              <a:rPr lang="en-US" sz="2400" dirty="0" smtClean="0">
                <a:ea typeface="+mn-ea"/>
              </a:rPr>
              <a:t>. Martin Synkule, MA</a:t>
            </a:r>
            <a:endParaRPr lang="en-US" sz="2400" dirty="0"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dirty="0" smtClean="0"/>
              <a:t>Šance</a:t>
            </a:r>
            <a:r>
              <a:rPr lang="cs-CZ" dirty="0" smtClean="0"/>
              <a:t> pro ČR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Komunitární</a:t>
            </a:r>
            <a:r>
              <a:rPr lang="en-US" dirty="0" smtClean="0"/>
              <a:t> </a:t>
            </a:r>
            <a:r>
              <a:rPr lang="en-US" dirty="0" err="1" smtClean="0"/>
              <a:t>kulturní</a:t>
            </a:r>
            <a:r>
              <a:rPr lang="en-US" dirty="0" smtClean="0"/>
              <a:t> </a:t>
            </a:r>
            <a:r>
              <a:rPr lang="en-US" dirty="0" err="1" smtClean="0"/>
              <a:t>programy</a:t>
            </a:r>
            <a:r>
              <a:rPr lang="en-US" dirty="0" smtClean="0"/>
              <a:t> EU</a:t>
            </a:r>
          </a:p>
          <a:p>
            <a:pPr lvl="1"/>
            <a:r>
              <a:rPr lang="en-US" dirty="0" smtClean="0"/>
              <a:t> </a:t>
            </a:r>
            <a:r>
              <a:rPr lang="en-US" dirty="0" err="1" smtClean="0"/>
              <a:t>jaké</a:t>
            </a:r>
            <a:r>
              <a:rPr lang="en-US" dirty="0" smtClean="0"/>
              <a:t> je </a:t>
            </a:r>
            <a:r>
              <a:rPr lang="en-US" dirty="0" err="1" smtClean="0"/>
              <a:t>jejich</a:t>
            </a:r>
            <a:r>
              <a:rPr lang="en-US" dirty="0" smtClean="0"/>
              <a:t> </a:t>
            </a:r>
            <a:r>
              <a:rPr lang="en-US" dirty="0" err="1" smtClean="0"/>
              <a:t>využití</a:t>
            </a:r>
            <a:r>
              <a:rPr lang="en-US" dirty="0" smtClean="0"/>
              <a:t> ČR? </a:t>
            </a:r>
          </a:p>
          <a:p>
            <a:pPr lvl="1"/>
            <a:endParaRPr lang="en-US" dirty="0"/>
          </a:p>
          <a:p>
            <a:r>
              <a:rPr lang="en-US" dirty="0" err="1" smtClean="0"/>
              <a:t>Zvýšení</a:t>
            </a:r>
            <a:r>
              <a:rPr lang="en-US" dirty="0" smtClean="0"/>
              <a:t> </a:t>
            </a:r>
            <a:r>
              <a:rPr lang="en-US" dirty="0" err="1" smtClean="0"/>
              <a:t>účasti</a:t>
            </a:r>
            <a:r>
              <a:rPr lang="en-US" dirty="0" smtClean="0"/>
              <a:t> </a:t>
            </a:r>
            <a:r>
              <a:rPr lang="en-US" dirty="0" err="1" smtClean="0"/>
              <a:t>českých</a:t>
            </a:r>
            <a:r>
              <a:rPr lang="en-US" dirty="0" smtClean="0"/>
              <a:t> </a:t>
            </a:r>
            <a:r>
              <a:rPr lang="en-US" dirty="0" err="1" smtClean="0"/>
              <a:t>subjektů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Příležitost</a:t>
            </a:r>
            <a:r>
              <a:rPr lang="en-US" dirty="0" smtClean="0"/>
              <a:t> do </a:t>
            </a:r>
            <a:r>
              <a:rPr lang="en-US" dirty="0" err="1" smtClean="0"/>
              <a:t>budoucna</a:t>
            </a:r>
            <a:r>
              <a:rPr lang="en-US" dirty="0" smtClean="0"/>
              <a:t>? 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77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/>
              <a:t>	</a:t>
            </a:r>
            <a:r>
              <a:rPr lang="cs-CZ" dirty="0" smtClean="0"/>
              <a:t>							</a:t>
            </a:r>
            <a:r>
              <a:rPr lang="en-US" dirty="0" smtClean="0"/>
              <a:t>Trend </a:t>
            </a:r>
            <a:r>
              <a:rPr lang="en-US" dirty="0" err="1" smtClean="0"/>
              <a:t>posledních</a:t>
            </a:r>
            <a:r>
              <a:rPr lang="en-US" dirty="0" smtClean="0"/>
              <a:t> let 	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Program Culture (2007-2013) </a:t>
            </a:r>
          </a:p>
          <a:p>
            <a:pPr lvl="1"/>
            <a:r>
              <a:rPr lang="en-US" dirty="0" smtClean="0"/>
              <a:t>163 CZ </a:t>
            </a:r>
            <a:r>
              <a:rPr lang="en-US" dirty="0" err="1" smtClean="0"/>
              <a:t>organizací</a:t>
            </a:r>
            <a:r>
              <a:rPr lang="en-US" dirty="0" smtClean="0"/>
              <a:t> </a:t>
            </a:r>
            <a:r>
              <a:rPr lang="cs-CZ" dirty="0" smtClean="0"/>
              <a:t>v </a:t>
            </a:r>
            <a:r>
              <a:rPr lang="en-US" dirty="0" smtClean="0"/>
              <a:t>152 </a:t>
            </a:r>
            <a:r>
              <a:rPr lang="en-US" dirty="0" err="1" smtClean="0"/>
              <a:t>proje</a:t>
            </a:r>
            <a:r>
              <a:rPr lang="cs-CZ" dirty="0" err="1" smtClean="0"/>
              <a:t>ktech</a:t>
            </a:r>
            <a:r>
              <a:rPr lang="en-US" dirty="0" smtClean="0"/>
              <a:t> </a:t>
            </a:r>
            <a:endParaRPr lang="cs-CZ" dirty="0" smtClean="0"/>
          </a:p>
          <a:p>
            <a:pPr lvl="1"/>
            <a:endParaRPr lang="cs-CZ" dirty="0"/>
          </a:p>
          <a:p>
            <a:pPr lvl="1"/>
            <a:endParaRPr lang="cs-CZ" dirty="0" smtClean="0"/>
          </a:p>
          <a:p>
            <a:r>
              <a:rPr lang="cs-CZ" dirty="0" smtClean="0"/>
              <a:t>Program Kreativní Evropa (2014-2020)</a:t>
            </a:r>
          </a:p>
          <a:p>
            <a:pPr lvl="1"/>
            <a:r>
              <a:rPr lang="cs-CZ" dirty="0" smtClean="0"/>
              <a:t>2014 – 485 žádostí, zapojí se 11 CZ subjektů  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84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 </a:t>
            </a:r>
            <a:r>
              <a:rPr lang="cs-CZ" dirty="0" err="1" smtClean="0"/>
              <a:t>Culture</a:t>
            </a:r>
            <a:r>
              <a:rPr lang="cs-CZ" dirty="0" smtClean="0"/>
              <a:t> v číslech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3328235"/>
              </p:ext>
            </p:extLst>
          </p:nvPr>
        </p:nvGraphicFramePr>
        <p:xfrm>
          <a:off x="549275" y="2054223"/>
          <a:ext cx="8045450" cy="338818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09090"/>
                <a:gridCol w="1609090"/>
                <a:gridCol w="1609090"/>
                <a:gridCol w="1609090"/>
                <a:gridCol w="1609090"/>
              </a:tblGrid>
              <a:tr h="37646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Počet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Vedoucí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Partner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Grant</a:t>
                      </a:r>
                      <a:endParaRPr lang="en-US" dirty="0"/>
                    </a:p>
                  </a:txBody>
                  <a:tcPr/>
                </a:tc>
              </a:tr>
              <a:tr h="376465">
                <a:tc>
                  <a:txBody>
                    <a:bodyPr/>
                    <a:lstStyle/>
                    <a:p>
                      <a:r>
                        <a:rPr lang="en-US" dirty="0" smtClean="0"/>
                        <a:t>2007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1 279 542 €</a:t>
                      </a:r>
                    </a:p>
                  </a:txBody>
                  <a:tcPr/>
                </a:tc>
              </a:tr>
              <a:tr h="376465">
                <a:tc>
                  <a:txBody>
                    <a:bodyPr/>
                    <a:lstStyle/>
                    <a:p>
                      <a:r>
                        <a:rPr lang="en-US" dirty="0" smtClean="0"/>
                        <a:t>2008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8 900 112 €</a:t>
                      </a:r>
                    </a:p>
                  </a:txBody>
                  <a:tcPr/>
                </a:tc>
              </a:tr>
              <a:tr h="376465">
                <a:tc>
                  <a:txBody>
                    <a:bodyPr/>
                    <a:lstStyle/>
                    <a:p>
                      <a:r>
                        <a:rPr lang="en-US" dirty="0" smtClean="0"/>
                        <a:t>2009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7 322 902 €</a:t>
                      </a:r>
                    </a:p>
                  </a:txBody>
                  <a:tcPr/>
                </a:tc>
              </a:tr>
              <a:tr h="376465">
                <a:tc>
                  <a:txBody>
                    <a:bodyPr/>
                    <a:lstStyle/>
                    <a:p>
                      <a:r>
                        <a:rPr lang="en-US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9 425 154 €</a:t>
                      </a:r>
                    </a:p>
                  </a:txBody>
                  <a:tcPr/>
                </a:tc>
              </a:tr>
              <a:tr h="376465"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6 753 290 €</a:t>
                      </a:r>
                    </a:p>
                  </a:txBody>
                  <a:tcPr/>
                </a:tc>
              </a:tr>
              <a:tr h="376465">
                <a:tc>
                  <a:txBody>
                    <a:bodyPr/>
                    <a:lstStyle/>
                    <a:p>
                      <a:r>
                        <a:rPr lang="en-US" dirty="0" smtClean="0"/>
                        <a:t>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12 246 877 €</a:t>
                      </a:r>
                    </a:p>
                  </a:txBody>
                  <a:tcPr/>
                </a:tc>
              </a:tr>
              <a:tr h="376465">
                <a:tc>
                  <a:txBody>
                    <a:bodyPr/>
                    <a:lstStyle/>
                    <a:p>
                      <a:r>
                        <a:rPr lang="en-US" dirty="0" smtClean="0"/>
                        <a:t>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7 577 008 €</a:t>
                      </a:r>
                      <a:endParaRPr lang="en-US" dirty="0"/>
                    </a:p>
                  </a:txBody>
                  <a:tcPr/>
                </a:tc>
              </a:tr>
              <a:tr h="376465">
                <a:tc>
                  <a:txBody>
                    <a:bodyPr/>
                    <a:lstStyle/>
                    <a:p>
                      <a:r>
                        <a:rPr lang="cs-CZ" b="1" dirty="0" smtClean="0"/>
                        <a:t>Celkem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b="1" dirty="0" smtClean="0"/>
                        <a:t>143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b="1" dirty="0" smtClean="0"/>
                        <a:t>28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b="1" dirty="0" smtClean="0"/>
                        <a:t>115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b="1" dirty="0" smtClean="0"/>
                        <a:t>55 504 888 </a:t>
                      </a:r>
                      <a:r>
                        <a:rPr lang="en-US" b="1" dirty="0" smtClean="0"/>
                        <a:t>€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163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0049813"/>
              </p:ext>
            </p:extLst>
          </p:nvPr>
        </p:nvGraphicFramePr>
        <p:xfrm>
          <a:off x="191589" y="1053738"/>
          <a:ext cx="8604068" cy="5197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264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8027499"/>
              </p:ext>
            </p:extLst>
          </p:nvPr>
        </p:nvGraphicFramePr>
        <p:xfrm>
          <a:off x="209006" y="1336425"/>
          <a:ext cx="8560525" cy="4915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0792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dirty="0" smtClean="0"/>
              <a:t>K diskuzi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smtClean="0"/>
              <a:t>Jaké jsou bariéry účasti? Můžeme je odstranit? </a:t>
            </a:r>
          </a:p>
          <a:p>
            <a:pPr marL="0" indent="0">
              <a:buNone/>
            </a:pPr>
            <a:endParaRPr lang="cs-CZ" sz="2400" dirty="0"/>
          </a:p>
          <a:p>
            <a:r>
              <a:rPr lang="cs-CZ" sz="2400" dirty="0"/>
              <a:t>Jak motivovat organizace ke zvýšené </a:t>
            </a:r>
            <a:r>
              <a:rPr lang="cs-CZ" sz="2400" dirty="0" smtClean="0"/>
              <a:t>participaci </a:t>
            </a:r>
            <a:r>
              <a:rPr lang="cs-CZ" sz="2400" dirty="0"/>
              <a:t>v mezinárodních projektech? </a:t>
            </a:r>
            <a:endParaRPr lang="cs-CZ" sz="2400" dirty="0" smtClean="0"/>
          </a:p>
          <a:p>
            <a:endParaRPr lang="cs-CZ" sz="2400" dirty="0"/>
          </a:p>
          <a:p>
            <a:r>
              <a:rPr lang="cs-CZ" sz="2400" dirty="0" smtClean="0"/>
              <a:t>Přidaná hodnota mezinárodní spolupráce/komunitárních programů </a:t>
            </a:r>
            <a:endParaRPr lang="cs-CZ" sz="2400" dirty="0"/>
          </a:p>
          <a:p>
            <a:endParaRPr lang="cs-CZ" sz="2400" dirty="0" smtClean="0"/>
          </a:p>
          <a:p>
            <a:endParaRPr lang="cs-CZ" sz="2400" dirty="0" smtClean="0"/>
          </a:p>
          <a:p>
            <a:endParaRPr lang="cs-CZ" sz="2400" dirty="0"/>
          </a:p>
          <a:p>
            <a:endParaRPr lang="cs-CZ" sz="2400" dirty="0" smtClean="0"/>
          </a:p>
          <a:p>
            <a:endParaRPr lang="cs-CZ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59186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386148" y="2490652"/>
            <a:ext cx="6400800" cy="2234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</a:pPr>
            <a:r>
              <a:rPr lang="cs-CZ" sz="2400" dirty="0">
                <a:latin typeface="Open Sans"/>
                <a:ea typeface="Open Sans"/>
                <a:cs typeface="Open Sans"/>
              </a:rPr>
              <a:t>Mgr. Martin Synkule, MA</a:t>
            </a:r>
          </a:p>
          <a:p>
            <a:pPr>
              <a:spcBef>
                <a:spcPct val="20000"/>
              </a:spcBef>
            </a:pPr>
            <a:endParaRPr lang="cs-CZ" sz="2400" dirty="0">
              <a:latin typeface="Open Sans"/>
              <a:ea typeface="Open Sans"/>
              <a:cs typeface="Open Sans"/>
            </a:endParaRPr>
          </a:p>
          <a:p>
            <a:pPr>
              <a:spcBef>
                <a:spcPct val="20000"/>
              </a:spcBef>
            </a:pPr>
            <a:r>
              <a:rPr lang="cs-CZ" sz="2400" b="1" dirty="0">
                <a:solidFill>
                  <a:srgbClr val="E00838"/>
                </a:solidFill>
                <a:latin typeface="Open Sans"/>
                <a:ea typeface="Open Sans"/>
                <a:cs typeface="Open Sans"/>
              </a:rPr>
              <a:t>Tel:</a:t>
            </a:r>
            <a:r>
              <a:rPr lang="cs-CZ" sz="2400" b="1" dirty="0">
                <a:solidFill>
                  <a:srgbClr val="D33320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cs-CZ" sz="2400" dirty="0">
                <a:latin typeface="Open Sans"/>
                <a:ea typeface="Open Sans"/>
                <a:cs typeface="Open Sans"/>
              </a:rPr>
              <a:t>774 455 217 </a:t>
            </a:r>
            <a:endParaRPr lang="cs-CZ" sz="2400" dirty="0">
              <a:latin typeface="Open Sans"/>
              <a:ea typeface="Open Sans"/>
              <a:cs typeface="Open Sans"/>
            </a:endParaRPr>
          </a:p>
          <a:p>
            <a:pPr>
              <a:spcBef>
                <a:spcPct val="20000"/>
              </a:spcBef>
            </a:pPr>
            <a:r>
              <a:rPr lang="cs-CZ" sz="2400" b="1" dirty="0">
                <a:solidFill>
                  <a:srgbClr val="E00838"/>
                </a:solidFill>
                <a:latin typeface="Open Sans"/>
                <a:ea typeface="Open Sans"/>
                <a:cs typeface="Open Sans"/>
              </a:rPr>
              <a:t>E-mail:</a:t>
            </a:r>
            <a:r>
              <a:rPr lang="cs-CZ" sz="2400" dirty="0">
                <a:latin typeface="Open Sans"/>
                <a:ea typeface="Open Sans"/>
                <a:cs typeface="Open Sans"/>
              </a:rPr>
              <a:t> </a:t>
            </a:r>
            <a:r>
              <a:rPr lang="cs-CZ" sz="2400" dirty="0">
                <a:latin typeface="Open Sans"/>
                <a:ea typeface="Open Sans"/>
                <a:cs typeface="Open Sans"/>
                <a:hlinkClick r:id="rId2"/>
              </a:rPr>
              <a:t>martin.synkule@eracr.cz</a:t>
            </a:r>
            <a:r>
              <a:rPr lang="cs-CZ" sz="2400" dirty="0">
                <a:latin typeface="Open Sans"/>
                <a:ea typeface="Open Sans"/>
                <a:cs typeface="Open Sans"/>
              </a:rPr>
              <a:t> </a:t>
            </a:r>
            <a:endParaRPr lang="cs-CZ" sz="2400" dirty="0">
              <a:latin typeface="Open Sans"/>
              <a:ea typeface="Open Sans"/>
              <a:cs typeface="Open Sans"/>
            </a:endParaRPr>
          </a:p>
          <a:p>
            <a:pPr>
              <a:spcBef>
                <a:spcPct val="20000"/>
              </a:spcBef>
            </a:pPr>
            <a:r>
              <a:rPr lang="cs-CZ" sz="2400" b="1" dirty="0">
                <a:solidFill>
                  <a:srgbClr val="E00838"/>
                </a:solidFill>
                <a:latin typeface="Open Sans"/>
                <a:ea typeface="Open Sans"/>
                <a:cs typeface="Open Sans"/>
              </a:rPr>
              <a:t>Web:</a:t>
            </a:r>
            <a:r>
              <a:rPr lang="cs-CZ" sz="2400" dirty="0">
                <a:latin typeface="Open Sans"/>
                <a:ea typeface="Open Sans"/>
                <a:cs typeface="Open Sans"/>
              </a:rPr>
              <a:t> projekty.eracr.cz </a:t>
            </a:r>
            <a:endParaRPr lang="cs-CZ" sz="2400" dirty="0">
              <a:latin typeface="Open Sans"/>
              <a:ea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037142633"/>
      </p:ext>
    </p:extLst>
  </p:cSld>
  <p:clrMapOvr>
    <a:masterClrMapping/>
  </p:clrMapOvr>
</p:sld>
</file>

<file path=ppt/theme/theme1.xml><?xml version="1.0" encoding="utf-8"?>
<a:theme xmlns:a="http://schemas.openxmlformats.org/drawingml/2006/main" name="E2BEBIS">
  <a:themeElements>
    <a:clrScheme name="era">
      <a:dk1>
        <a:srgbClr val="474847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D003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E2BEBIS.potx</Template>
  <TotalTime>520</TotalTime>
  <Words>210</Words>
  <Application>Microsoft Office PowerPoint</Application>
  <PresentationFormat>Předvádění na obrazovce (4:3)</PresentationFormat>
  <Paragraphs>84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3" baseType="lpstr">
      <vt:lpstr>Arial</vt:lpstr>
      <vt:lpstr>Open Sans</vt:lpstr>
      <vt:lpstr>Times New Roman</vt:lpstr>
      <vt:lpstr>Wingdings</vt:lpstr>
      <vt:lpstr>E2BEBIS</vt:lpstr>
      <vt:lpstr>Potenciál mezinárodní spolupráce pro rozvoj kultury        </vt:lpstr>
      <vt:lpstr>Šance pro ČR</vt:lpstr>
      <vt:lpstr>        Trend posledních let    </vt:lpstr>
      <vt:lpstr> Culture v číslech </vt:lpstr>
      <vt:lpstr>Prezentace aplikace PowerPoint</vt:lpstr>
      <vt:lpstr>Prezentace aplikace PowerPoint</vt:lpstr>
      <vt:lpstr>K diskuzi  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Jakub</dc:creator>
  <cp:lastModifiedBy>Martin Synkule</cp:lastModifiedBy>
  <cp:revision>43</cp:revision>
  <cp:lastPrinted>2014-06-29T17:15:10Z</cp:lastPrinted>
  <dcterms:created xsi:type="dcterms:W3CDTF">2012-12-04T09:10:54Z</dcterms:created>
  <dcterms:modified xsi:type="dcterms:W3CDTF">2014-11-06T17:11:24Z</dcterms:modified>
</cp:coreProperties>
</file>