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87" r:id="rId3"/>
    <p:sldId id="288" r:id="rId4"/>
    <p:sldId id="290" r:id="rId5"/>
    <p:sldId id="289" r:id="rId6"/>
    <p:sldId id="291" r:id="rId7"/>
    <p:sldId id="302" r:id="rId8"/>
    <p:sldId id="295" r:id="rId9"/>
    <p:sldId id="296" r:id="rId10"/>
    <p:sldId id="301" r:id="rId11"/>
    <p:sldId id="292" r:id="rId12"/>
    <p:sldId id="293" r:id="rId13"/>
    <p:sldId id="299" r:id="rId14"/>
    <p:sldId id="300" r:id="rId15"/>
    <p:sldId id="266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1F58"/>
    <a:srgbClr val="0B0C52"/>
    <a:srgbClr val="66FF3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655" autoAdjust="0"/>
  </p:normalViewPr>
  <p:slideViewPr>
    <p:cSldViewPr>
      <p:cViewPr varScale="1">
        <p:scale>
          <a:sx n="67" d="100"/>
          <a:sy n="67" d="100"/>
        </p:scale>
        <p:origin x="158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4" d="100"/>
          <a:sy n="104" d="100"/>
        </p:scale>
        <p:origin x="-351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Se&#353;it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janhabart:Documents:2015:CZ%20Biom:Prezentace:kombinace%20podpory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/>
              <a:t>Energie</a:t>
            </a:r>
            <a:r>
              <a:rPr lang="cs-CZ" baseline="0"/>
              <a:t> z bioplynu </a:t>
            </a:r>
            <a:endParaRPr lang="cs-CZ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List1!$C$10:$D$10</c:f>
              <c:strCache>
                <c:ptCount val="2"/>
                <c:pt idx="0">
                  <c:v>elektřina</c:v>
                </c:pt>
                <c:pt idx="1">
                  <c:v>MWh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List1!$E$9:$I$9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List1!$E$10:$I$10</c:f>
              <c:numCache>
                <c:formatCode>#,##0</c:formatCode>
                <c:ptCount val="5"/>
                <c:pt idx="0">
                  <c:v>634662</c:v>
                </c:pt>
                <c:pt idx="1">
                  <c:v>928715</c:v>
                </c:pt>
                <c:pt idx="2">
                  <c:v>1467684</c:v>
                </c:pt>
                <c:pt idx="3">
                  <c:v>2293593</c:v>
                </c:pt>
                <c:pt idx="4">
                  <c:v>2566698</c:v>
                </c:pt>
              </c:numCache>
            </c:numRef>
          </c:val>
        </c:ser>
        <c:ser>
          <c:idx val="1"/>
          <c:order val="1"/>
          <c:tx>
            <c:strRef>
              <c:f>List1!$C$11:$D$11</c:f>
              <c:strCache>
                <c:ptCount val="2"/>
                <c:pt idx="0">
                  <c:v>teplo</c:v>
                </c:pt>
                <c:pt idx="1">
                  <c:v>GJ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List1!$E$9:$I$9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List1!$E$11:$I$11</c:f>
              <c:numCache>
                <c:formatCode>#,##0</c:formatCode>
                <c:ptCount val="5"/>
                <c:pt idx="0">
                  <c:v>1610361</c:v>
                </c:pt>
                <c:pt idx="1">
                  <c:v>1910636</c:v>
                </c:pt>
                <c:pt idx="2">
                  <c:v>2452894</c:v>
                </c:pt>
                <c:pt idx="3">
                  <c:v>3571077</c:v>
                </c:pt>
                <c:pt idx="4">
                  <c:v>1914909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2935232"/>
        <c:axId val="232937584"/>
      </c:barChart>
      <c:catAx>
        <c:axId val="232935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32937584"/>
        <c:crosses val="autoZero"/>
        <c:auto val="1"/>
        <c:lblAlgn val="ctr"/>
        <c:lblOffset val="100"/>
        <c:noMultiLvlLbl val="0"/>
      </c:catAx>
      <c:valAx>
        <c:axId val="232937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32935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en-US" sz="2400" dirty="0" smtClean="0">
                <a:solidFill>
                  <a:srgbClr val="00B050"/>
                </a:solidFill>
              </a:rPr>
              <a:t>SLUČITELNOST PROVOZNÍ PODPORY S INVESTIČNÍ </a:t>
            </a:r>
          </a:p>
          <a:p>
            <a:pPr>
              <a:defRPr sz="1800"/>
            </a:pPr>
            <a:r>
              <a:rPr lang="en-US" sz="2400" dirty="0" smtClean="0">
                <a:solidFill>
                  <a:srgbClr val="00B050"/>
                </a:solidFill>
              </a:rPr>
              <a:t>(PRO NOVÉ ZDROJE)</a:t>
            </a:r>
            <a:endParaRPr lang="en-US" sz="2400" dirty="0">
              <a:solidFill>
                <a:srgbClr val="00B050"/>
              </a:solidFill>
            </a:endParaRPr>
          </a:p>
        </c:rich>
      </c:tx>
      <c:overlay val="0"/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'Sheet1 (3)'!$F$9</c:f>
              <c:strCache>
                <c:ptCount val="1"/>
                <c:pt idx="0">
                  <c:v>Kč/kW</c:v>
                </c:pt>
              </c:strCache>
            </c:strRef>
          </c:tx>
          <c:invertIfNegative val="0"/>
          <c:cat>
            <c:strRef>
              <c:f>'Sheet1 (3)'!$E$10:$E$12</c:f>
              <c:strCache>
                <c:ptCount val="3"/>
                <c:pt idx="0">
                  <c:v>CAPEX- TeP ERU</c:v>
                </c:pt>
                <c:pt idx="1">
                  <c:v>CAPEX skutečný</c:v>
                </c:pt>
                <c:pt idx="2">
                  <c:v>Investiční podpora</c:v>
                </c:pt>
              </c:strCache>
            </c:strRef>
          </c:cat>
          <c:val>
            <c:numRef>
              <c:f>'Sheet1 (3)'!$F$10:$F$12</c:f>
              <c:numCache>
                <c:formatCode>General</c:formatCode>
                <c:ptCount val="3"/>
                <c:pt idx="0">
                  <c:v>100</c:v>
                </c:pt>
                <c:pt idx="1">
                  <c:v>140</c:v>
                </c:pt>
              </c:numCache>
            </c:numRef>
          </c:val>
        </c:ser>
        <c:ser>
          <c:idx val="1"/>
          <c:order val="1"/>
          <c:tx>
            <c:strRef>
              <c:f>'Sheet1 (3)'!$G$9</c:f>
              <c:strCache>
                <c:ptCount val="1"/>
              </c:strCache>
            </c:strRef>
          </c:tx>
          <c:spPr>
            <a:noFill/>
          </c:spPr>
          <c:invertIfNegative val="0"/>
          <c:cat>
            <c:strRef>
              <c:f>'Sheet1 (3)'!$E$10:$E$12</c:f>
              <c:strCache>
                <c:ptCount val="3"/>
                <c:pt idx="0">
                  <c:v>CAPEX- TeP ERU</c:v>
                </c:pt>
                <c:pt idx="1">
                  <c:v>CAPEX skutečný</c:v>
                </c:pt>
                <c:pt idx="2">
                  <c:v>Investiční podpora</c:v>
                </c:pt>
              </c:strCache>
            </c:strRef>
          </c:cat>
          <c:val>
            <c:numRef>
              <c:f>'Sheet1 (3)'!$G$10:$G$12</c:f>
              <c:numCache>
                <c:formatCode>General</c:formatCode>
                <c:ptCount val="3"/>
                <c:pt idx="2">
                  <c:v>60</c:v>
                </c:pt>
              </c:numCache>
            </c:numRef>
          </c:val>
        </c:ser>
        <c:ser>
          <c:idx val="2"/>
          <c:order val="2"/>
          <c:tx>
            <c:strRef>
              <c:f>'Sheet1 (3)'!$H$9</c:f>
              <c:strCache>
                <c:ptCount val="1"/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'Sheet1 (3)'!$E$10:$E$12</c:f>
              <c:strCache>
                <c:ptCount val="3"/>
                <c:pt idx="0">
                  <c:v>CAPEX- TeP ERU</c:v>
                </c:pt>
                <c:pt idx="1">
                  <c:v>CAPEX skutečný</c:v>
                </c:pt>
                <c:pt idx="2">
                  <c:v>Investiční podpora</c:v>
                </c:pt>
              </c:strCache>
            </c:strRef>
          </c:cat>
          <c:val>
            <c:numRef>
              <c:f>'Sheet1 (3)'!$H$10:$H$12</c:f>
              <c:numCache>
                <c:formatCode>General</c:formatCode>
                <c:ptCount val="3"/>
                <c:pt idx="2">
                  <c:v>40</c:v>
                </c:pt>
              </c:numCache>
            </c:numRef>
          </c:val>
        </c:ser>
        <c:ser>
          <c:idx val="3"/>
          <c:order val="3"/>
          <c:tx>
            <c:strRef>
              <c:f>'Sheet1 (3)'!$I$9</c:f>
              <c:strCache>
                <c:ptCount val="1"/>
              </c:strCache>
            </c:strRef>
          </c:tx>
          <c:spPr>
            <a:solidFill>
              <a:schemeClr val="accent3"/>
            </a:solidFill>
          </c:spPr>
          <c:invertIfNegative val="0"/>
          <c:cat>
            <c:strRef>
              <c:f>'Sheet1 (3)'!$E$10:$E$12</c:f>
              <c:strCache>
                <c:ptCount val="3"/>
                <c:pt idx="0">
                  <c:v>CAPEX- TeP ERU</c:v>
                </c:pt>
                <c:pt idx="1">
                  <c:v>CAPEX skutečný</c:v>
                </c:pt>
                <c:pt idx="2">
                  <c:v>Investiční podpora</c:v>
                </c:pt>
              </c:strCache>
            </c:strRef>
          </c:cat>
          <c:val>
            <c:numRef>
              <c:f>'Sheet1 (3)'!$I$10:$I$12</c:f>
              <c:numCache>
                <c:formatCode>General</c:formatCode>
                <c:ptCount val="3"/>
                <c:pt idx="2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35505880"/>
        <c:axId val="235506272"/>
      </c:barChart>
      <c:dateAx>
        <c:axId val="23550588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cs-CZ"/>
          </a:p>
        </c:txPr>
        <c:crossAx val="235506272"/>
        <c:crosses val="autoZero"/>
        <c:auto val="0"/>
        <c:lblOffset val="1"/>
        <c:baseTimeUnit val="days"/>
        <c:majorUnit val="1"/>
      </c:dateAx>
      <c:valAx>
        <c:axId val="235506272"/>
        <c:scaling>
          <c:orientation val="minMax"/>
          <c:max val="150"/>
          <c:min val="0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tis. Kč/kW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2355058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cs-CZ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A1762-8CCE-406C-8FA0-442D630B1E25}" type="datetimeFigureOut">
              <a:rPr lang="cs-CZ" smtClean="0"/>
              <a:pPr/>
              <a:t>22. 10. 2015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F58A15-7D0A-4457-9070-A3D2F97C6D9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1661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C6C3FD-12F4-448F-B699-C9EE523DB328}" type="datetimeFigureOut">
              <a:rPr lang="cs-CZ" smtClean="0"/>
              <a:pPr/>
              <a:t>22. 10. 2015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E7FE6-C409-448F-848C-3CC7F31B648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8576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E7FE6-C409-448F-848C-3CC7F31B6480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2070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E7FE6-C409-448F-848C-3CC7F31B6480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4096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DCFD-C7B0-4FAE-9F7A-3A98DCED5D4A}" type="datetime1">
              <a:rPr lang="cs-CZ" smtClean="0"/>
              <a:pPr/>
              <a:t>22. 10. 2015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F3659-E189-4A7B-BD59-5892EAA94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B70E-9B3C-4BEC-A738-1CB6DC899752}" type="datetime1">
              <a:rPr lang="cs-CZ" smtClean="0"/>
              <a:pPr/>
              <a:t>22. 10. 2015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F3659-E189-4A7B-BD59-5892EAA94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621B2-5774-43C9-AEC5-8DEFC60B0374}" type="datetime1">
              <a:rPr lang="cs-CZ" smtClean="0"/>
              <a:pPr/>
              <a:t>22. 10. 2015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F3659-E189-4A7B-BD59-5892EAA94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36E2A-D832-4BBC-84C0-4576E3FF5410}" type="datetime1">
              <a:rPr lang="cs-CZ" smtClean="0"/>
              <a:pPr/>
              <a:t>22. 10. 2015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F3659-E189-4A7B-BD59-5892EAA94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E9E3E-FCB2-4F4B-A4A1-CEF26B8F1655}" type="datetime1">
              <a:rPr lang="cs-CZ" smtClean="0"/>
              <a:pPr/>
              <a:t>22. 10. 2015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F3659-E189-4A7B-BD59-5892EAA94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893D-9154-4132-8755-A69DC71334AD}" type="datetime1">
              <a:rPr lang="cs-CZ" smtClean="0"/>
              <a:pPr/>
              <a:t>22. 10. 2015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F3659-E189-4A7B-BD59-5892EAA94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2DC7-30C5-4CB8-A645-7448E21BDB4E}" type="datetime1">
              <a:rPr lang="cs-CZ" smtClean="0"/>
              <a:pPr/>
              <a:t>22. 10. 2015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F3659-E189-4A7B-BD59-5892EAA94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224B1-23DF-427F-B6AF-CAE630CC6987}" type="datetime1">
              <a:rPr lang="cs-CZ" smtClean="0"/>
              <a:pPr/>
              <a:t>22. 10. 2015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F3659-E189-4A7B-BD59-5892EAA94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26220-1202-430E-BB19-51AA3AD87D3C}" type="datetime1">
              <a:rPr lang="cs-CZ" smtClean="0"/>
              <a:pPr/>
              <a:t>22. 10. 2015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F3659-E189-4A7B-BD59-5892EAA94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CAA0E-AE70-44A7-BC43-9C8EFE7DFA8D}" type="datetime1">
              <a:rPr lang="cs-CZ" smtClean="0"/>
              <a:pPr/>
              <a:t>22. 10. 2015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F3659-E189-4A7B-BD59-5892EAA94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CD2E-78E1-4213-8476-5623CBD1F07E}" type="datetime1">
              <a:rPr lang="cs-CZ" smtClean="0"/>
              <a:pPr/>
              <a:t>22. 10. 2015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F3659-E189-4A7B-BD59-5892EAA94E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85C5D-16CE-4192-87FA-13A19BE64B1F}" type="datetime1">
              <a:rPr lang="cs-CZ" smtClean="0"/>
              <a:pPr/>
              <a:t>22. 10. 2015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F3659-E189-4A7B-BD59-5892EAA94ECE}" type="slidenum">
              <a:rPr lang="cs-CZ" smtClean="0"/>
              <a:pPr/>
              <a:t>‹#›</a:t>
            </a:fld>
            <a:endParaRPr lang="cs-CZ"/>
          </a:p>
        </p:txBody>
      </p:sp>
      <p:cxnSp>
        <p:nvCxnSpPr>
          <p:cNvPr id="2051" name="AutoShape 3"/>
          <p:cNvCxnSpPr>
            <a:cxnSpLocks noChangeShapeType="1"/>
          </p:cNvCxnSpPr>
          <p:nvPr userDrawn="1"/>
        </p:nvCxnSpPr>
        <p:spPr bwMode="auto">
          <a:xfrm>
            <a:off x="2428860" y="910989"/>
            <a:ext cx="6715140" cy="1"/>
          </a:xfrm>
          <a:prstGeom prst="straightConnector1">
            <a:avLst/>
          </a:prstGeom>
          <a:noFill/>
          <a:ln w="12700">
            <a:solidFill>
              <a:srgbClr val="FFFF00"/>
            </a:solidFill>
            <a:round/>
            <a:headEnd/>
            <a:tailEnd/>
          </a:ln>
        </p:spPr>
      </p:cxnSp>
      <p:pic>
        <p:nvPicPr>
          <p:cNvPr id="9" name="Obrázek 8" descr="logo_CSPB.gif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85722" y="285728"/>
            <a:ext cx="2029105" cy="684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39552" y="1412776"/>
            <a:ext cx="7772400" cy="2736304"/>
          </a:xfrm>
        </p:spPr>
        <p:txBody>
          <a:bodyPr/>
          <a:lstStyle/>
          <a:p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cs-CZ" sz="4800" b="1" dirty="0" smtClean="0">
                <a:solidFill>
                  <a:srgbClr val="00B050"/>
                </a:solidFill>
              </a:rPr>
              <a:t>BIOPLYN NEJEN V OBLASTI ZPRACOVÁNÍ ODPADŮ</a:t>
            </a:r>
            <a:r>
              <a:rPr lang="cs-CZ" sz="4800" b="1" dirty="0">
                <a:solidFill>
                  <a:srgbClr val="00B050"/>
                </a:solidFill>
              </a:rPr>
              <a:t/>
            </a:r>
            <a:br>
              <a:rPr lang="cs-CZ" sz="4800" b="1" dirty="0">
                <a:solidFill>
                  <a:srgbClr val="00B050"/>
                </a:solidFill>
              </a:rPr>
            </a:br>
            <a:r>
              <a:rPr lang="cs-CZ" sz="4800" b="1" dirty="0" smtClean="0">
                <a:solidFill>
                  <a:srgbClr val="00B050"/>
                </a:solidFill>
              </a:rPr>
              <a:t/>
            </a:r>
            <a:br>
              <a:rPr lang="cs-CZ" sz="4800" b="1" dirty="0" smtClean="0">
                <a:solidFill>
                  <a:srgbClr val="00B050"/>
                </a:solidFill>
              </a:rPr>
            </a:br>
            <a:r>
              <a:rPr lang="cs-CZ" sz="2400" b="1" dirty="0" smtClean="0"/>
              <a:t>Ing.</a:t>
            </a:r>
            <a:r>
              <a:rPr lang="cs-CZ" sz="3200" b="1" dirty="0" smtClean="0"/>
              <a:t> Jan Habart,</a:t>
            </a:r>
            <a:r>
              <a:rPr lang="cs-CZ" sz="2400" b="1" dirty="0" smtClean="0"/>
              <a:t> </a:t>
            </a:r>
            <a:r>
              <a:rPr lang="cs-CZ" sz="2400" b="1" dirty="0" err="1" smtClean="0"/>
              <a:t>Ph</a:t>
            </a:r>
            <a:r>
              <a:rPr lang="cs-CZ" sz="2400" b="1" dirty="0" smtClean="0"/>
              <a:t>. D.</a:t>
            </a:r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200" b="1" dirty="0" smtClean="0"/>
              <a:t>CZ Biom, České sdružení pro biomasu, předseda</a:t>
            </a:r>
            <a:br>
              <a:rPr lang="cs-CZ" sz="3200" b="1" dirty="0" smtClean="0"/>
            </a:br>
            <a:endParaRPr lang="cs-CZ" sz="32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719138" y="1268413"/>
            <a:ext cx="7848600" cy="35258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908720"/>
            <a:ext cx="7355160" cy="508918"/>
          </a:xfrm>
        </p:spPr>
        <p:txBody>
          <a:bodyPr/>
          <a:lstStyle/>
          <a:p>
            <a:r>
              <a:rPr lang="en-US" sz="3600" dirty="0" smtClean="0">
                <a:solidFill>
                  <a:srgbClr val="00B050"/>
                </a:solidFill>
              </a:rPr>
              <a:t>ZPRACOV</a:t>
            </a:r>
            <a:r>
              <a:rPr lang="cs-CZ" sz="3600" dirty="0" smtClean="0">
                <a:solidFill>
                  <a:srgbClr val="00B050"/>
                </a:solidFill>
              </a:rPr>
              <a:t>Á</a:t>
            </a:r>
            <a:r>
              <a:rPr lang="en-US" sz="3600" dirty="0" smtClean="0">
                <a:solidFill>
                  <a:srgbClr val="00B050"/>
                </a:solidFill>
              </a:rPr>
              <a:t>NÍ ODPADŮ V BPS</a:t>
            </a:r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Využije</a:t>
            </a:r>
            <a:r>
              <a:rPr lang="en-US" sz="2800" dirty="0" smtClean="0"/>
              <a:t> </a:t>
            </a:r>
            <a:r>
              <a:rPr lang="en-US" sz="2800" dirty="0" err="1" smtClean="0"/>
              <a:t>suroviny</a:t>
            </a:r>
            <a:r>
              <a:rPr lang="en-US" sz="2800" dirty="0" smtClean="0"/>
              <a:t> s </a:t>
            </a:r>
            <a:r>
              <a:rPr lang="en-US" sz="2800" dirty="0" err="1" smtClean="0"/>
              <a:t>vysokým</a:t>
            </a:r>
            <a:r>
              <a:rPr lang="en-US" sz="2800" dirty="0" smtClean="0"/>
              <a:t> </a:t>
            </a:r>
            <a:r>
              <a:rPr lang="en-US" sz="2800" dirty="0" err="1" smtClean="0"/>
              <a:t>obsahem</a:t>
            </a:r>
            <a:r>
              <a:rPr lang="en-US" sz="2800" dirty="0" smtClean="0"/>
              <a:t> </a:t>
            </a:r>
            <a:r>
              <a:rPr lang="en-US" sz="2800" dirty="0" err="1" smtClean="0"/>
              <a:t>vody</a:t>
            </a:r>
            <a:r>
              <a:rPr lang="en-US" sz="2800" dirty="0" smtClean="0"/>
              <a:t> (</a:t>
            </a:r>
            <a:r>
              <a:rPr lang="en-US" sz="2800" dirty="0" err="1" smtClean="0"/>
              <a:t>které</a:t>
            </a:r>
            <a:r>
              <a:rPr lang="en-US" sz="2800" dirty="0" smtClean="0"/>
              <a:t> </a:t>
            </a:r>
            <a:r>
              <a:rPr lang="en-US" sz="2800" dirty="0" err="1" smtClean="0"/>
              <a:t>není</a:t>
            </a:r>
            <a:r>
              <a:rPr lang="en-US" sz="2800" dirty="0" smtClean="0"/>
              <a:t> </a:t>
            </a:r>
            <a:r>
              <a:rPr lang="en-US" sz="2800" dirty="0" err="1" smtClean="0"/>
              <a:t>možné</a:t>
            </a:r>
            <a:r>
              <a:rPr lang="en-US" sz="2800" dirty="0" smtClean="0"/>
              <a:t> </a:t>
            </a:r>
            <a:r>
              <a:rPr lang="en-US" sz="2800" dirty="0" err="1" smtClean="0"/>
              <a:t>spalovat</a:t>
            </a:r>
            <a:r>
              <a:rPr lang="en-US" sz="2800" dirty="0" smtClean="0"/>
              <a:t> </a:t>
            </a:r>
            <a:r>
              <a:rPr lang="en-US" sz="2800" dirty="0" err="1" smtClean="0"/>
              <a:t>ani</a:t>
            </a:r>
            <a:r>
              <a:rPr lang="en-US" sz="2800" dirty="0" smtClean="0"/>
              <a:t> </a:t>
            </a:r>
            <a:r>
              <a:rPr lang="en-US" sz="2800" dirty="0" err="1" smtClean="0"/>
              <a:t>skládkovat</a:t>
            </a:r>
            <a:r>
              <a:rPr lang="en-US" sz="2800" dirty="0" smtClean="0"/>
              <a:t>)</a:t>
            </a:r>
          </a:p>
          <a:p>
            <a:r>
              <a:rPr lang="en-US" sz="2800" dirty="0" err="1" smtClean="0"/>
              <a:t>Vyprodukuje</a:t>
            </a:r>
            <a:r>
              <a:rPr lang="en-US" sz="2800" dirty="0" smtClean="0"/>
              <a:t> </a:t>
            </a:r>
            <a:r>
              <a:rPr lang="en-US" sz="2800" dirty="0" err="1" smtClean="0"/>
              <a:t>elektřinu</a:t>
            </a:r>
            <a:r>
              <a:rPr lang="en-US" sz="2800" dirty="0" smtClean="0"/>
              <a:t> a </a:t>
            </a:r>
            <a:r>
              <a:rPr lang="en-US" sz="2800" dirty="0" err="1" smtClean="0"/>
              <a:t>využitelné</a:t>
            </a:r>
            <a:r>
              <a:rPr lang="en-US" sz="2800" dirty="0" smtClean="0"/>
              <a:t> </a:t>
            </a:r>
            <a:r>
              <a:rPr lang="en-US" sz="2800" dirty="0" err="1" smtClean="0"/>
              <a:t>teplo</a:t>
            </a:r>
            <a:endParaRPr lang="en-US" sz="2800" dirty="0" smtClean="0"/>
          </a:p>
          <a:p>
            <a:r>
              <a:rPr lang="en-US" sz="2800" dirty="0" err="1" smtClean="0"/>
              <a:t>Odpad</a:t>
            </a:r>
            <a:r>
              <a:rPr lang="en-US" sz="2800" dirty="0" smtClean="0"/>
              <a:t> </a:t>
            </a:r>
            <a:r>
              <a:rPr lang="en-US" sz="2800" dirty="0" err="1" smtClean="0"/>
              <a:t>přemění</a:t>
            </a:r>
            <a:r>
              <a:rPr lang="en-US" sz="2800" dirty="0" smtClean="0"/>
              <a:t> </a:t>
            </a:r>
            <a:r>
              <a:rPr lang="en-US" sz="2800" dirty="0" err="1" smtClean="0"/>
              <a:t>na</a:t>
            </a:r>
            <a:r>
              <a:rPr lang="en-US" sz="2800" dirty="0" smtClean="0"/>
              <a:t> </a:t>
            </a:r>
            <a:r>
              <a:rPr lang="en-US" sz="2800" dirty="0" err="1" smtClean="0"/>
              <a:t>organominerální</a:t>
            </a:r>
            <a:r>
              <a:rPr lang="en-US" sz="2800" dirty="0" smtClean="0"/>
              <a:t> </a:t>
            </a:r>
            <a:r>
              <a:rPr lang="en-US" sz="2800" dirty="0" err="1" smtClean="0"/>
              <a:t>hnojivo</a:t>
            </a:r>
            <a:endParaRPr lang="en-US" sz="2800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 rotWithShape="1">
          <a:blip r:embed="rId2"/>
          <a:srcRect l="1489" t="58946" b="2115"/>
          <a:stretch/>
        </p:blipFill>
        <p:spPr bwMode="auto">
          <a:xfrm>
            <a:off x="16768" y="4437112"/>
            <a:ext cx="6352179" cy="1843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10"/>
          <p:cNvSpPr txBox="1"/>
          <p:nvPr/>
        </p:nvSpPr>
        <p:spPr>
          <a:xfrm>
            <a:off x="568993" y="6337877"/>
            <a:ext cx="12241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 20 R 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endParaRPr lang="cs-CZ" dirty="0"/>
          </a:p>
        </p:txBody>
      </p:sp>
      <p:sp>
        <p:nvSpPr>
          <p:cNvPr id="6" name="TextovéPole 11"/>
          <p:cNvSpPr txBox="1"/>
          <p:nvPr/>
        </p:nvSpPr>
        <p:spPr>
          <a:xfrm>
            <a:off x="2565203" y="6318797"/>
            <a:ext cx="12241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 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6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cs-CZ" dirty="0"/>
          </a:p>
        </p:txBody>
      </p:sp>
      <p:sp>
        <p:nvSpPr>
          <p:cNvPr id="7" name="TextovéPole 12"/>
          <p:cNvSpPr txBox="1"/>
          <p:nvPr/>
        </p:nvSpPr>
        <p:spPr>
          <a:xfrm>
            <a:off x="4713600" y="6309323"/>
            <a:ext cx="12241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 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4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cs-CZ" dirty="0"/>
          </a:p>
        </p:txBody>
      </p:sp>
      <p:sp>
        <p:nvSpPr>
          <p:cNvPr id="8" name="TextovéPole 18"/>
          <p:cNvSpPr txBox="1"/>
          <p:nvPr/>
        </p:nvSpPr>
        <p:spPr>
          <a:xfrm>
            <a:off x="6516216" y="4725144"/>
            <a:ext cx="2337273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= sušený separát</a:t>
            </a:r>
          </a:p>
          <a:p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 = rašelina</a:t>
            </a:r>
          </a:p>
          <a:p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= % </a:t>
            </a:r>
            <a:r>
              <a:rPr lang="cs-CZ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obj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separátu</a:t>
            </a:r>
          </a:p>
          <a:p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 směsi s rašelinou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4855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1124744"/>
            <a:ext cx="7886700" cy="705793"/>
          </a:xfrm>
        </p:spPr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rgbClr val="00B050"/>
                </a:solidFill>
                <a:latin typeface="Corporate S T OT" panose="02000000000000000000" pitchFamily="50" charset="0"/>
              </a:rPr>
              <a:t>NOVÁ PODPORA BPS</a:t>
            </a:r>
            <a:endParaRPr lang="cs-CZ" b="1" dirty="0">
              <a:solidFill>
                <a:srgbClr val="00B050"/>
              </a:solidFill>
              <a:latin typeface="Corporate S T OT" panose="02000000000000000000" pitchFamily="50" charset="0"/>
            </a:endParaRPr>
          </a:p>
        </p:txBody>
      </p:sp>
      <p:sp>
        <p:nvSpPr>
          <p:cNvPr id="6" name="Zástupný symbol pro obsah 2"/>
          <p:cNvSpPr>
            <a:spLocks noGrp="1"/>
          </p:cNvSpPr>
          <p:nvPr>
            <p:ph idx="1"/>
          </p:nvPr>
        </p:nvSpPr>
        <p:spPr>
          <a:xfrm>
            <a:off x="628650" y="1825625"/>
            <a:ext cx="7999456" cy="3215932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buSzPct val="45000"/>
            </a:pPr>
            <a:r>
              <a:rPr lang="cs-CZ" altLang="cs-CZ" sz="2400" dirty="0" smtClean="0"/>
              <a:t>Provozní podpora užitečného tepla dle §24 zákona č. 131/2015 Sb.</a:t>
            </a:r>
          </a:p>
          <a:p>
            <a:pPr>
              <a:lnSpc>
                <a:spcPct val="110000"/>
              </a:lnSpc>
              <a:buSzPct val="45000"/>
            </a:pPr>
            <a:r>
              <a:rPr lang="cs-CZ" altLang="cs-CZ" sz="2400" dirty="0" smtClean="0"/>
              <a:t>Podpora po dobu životnosti zaručující prostou návratnost 15 let</a:t>
            </a:r>
            <a:endParaRPr lang="cs-CZ" altLang="cs-CZ" sz="2400" dirty="0"/>
          </a:p>
          <a:p>
            <a:pPr>
              <a:lnSpc>
                <a:spcPct val="110000"/>
              </a:lnSpc>
              <a:buSzPct val="45000"/>
            </a:pPr>
            <a:r>
              <a:rPr lang="cs-CZ" altLang="cs-CZ" sz="2400" dirty="0" smtClean="0"/>
              <a:t>BPS do el. výkonu 500 kW při splnění minimální účinnosti </a:t>
            </a:r>
            <a:endParaRPr lang="cs-CZ" altLang="cs-CZ" sz="2400" dirty="0"/>
          </a:p>
          <a:p>
            <a:pPr>
              <a:lnSpc>
                <a:spcPct val="110000"/>
              </a:lnSpc>
              <a:buSzPct val="45000"/>
            </a:pPr>
            <a:r>
              <a:rPr lang="cs-CZ" altLang="cs-CZ" sz="2400" dirty="0" smtClean="0"/>
              <a:t>Vstupní substráty musí tvořit z více jak 70 % odpady, statková hnojiva a nebo vedlejší živočišné produkty</a:t>
            </a:r>
            <a:endParaRPr lang="cs-CZ" altLang="cs-CZ" sz="2400" dirty="0"/>
          </a:p>
          <a:p>
            <a:pPr>
              <a:lnSpc>
                <a:spcPct val="110000"/>
              </a:lnSpc>
              <a:buSzPct val="45000"/>
            </a:pPr>
            <a:r>
              <a:rPr lang="cs-CZ" altLang="cs-CZ" sz="2400" dirty="0" smtClean="0"/>
              <a:t>Neslučitelné s provozní podporou na výrobu elektrické energie</a:t>
            </a:r>
            <a:endParaRPr lang="cs-CZ" altLang="cs-CZ" sz="2400" dirty="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7312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650" y="1124744"/>
            <a:ext cx="7886700" cy="1656184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rgbClr val="00B050"/>
                </a:solidFill>
                <a:latin typeface="Corporate S T OT" panose="02000000000000000000" pitchFamily="50" charset="0"/>
              </a:rPr>
              <a:t>TECHNICKO EKONOMICKÉ PARAMETRY</a:t>
            </a:r>
            <a:endParaRPr lang="cs-CZ" b="1" dirty="0">
              <a:solidFill>
                <a:srgbClr val="00B050"/>
              </a:solidFill>
              <a:latin typeface="Corporate S T OT" panose="02000000000000000000" pitchFamily="50" charset="0"/>
            </a:endParaRPr>
          </a:p>
        </p:txBody>
      </p:sp>
      <p:sp>
        <p:nvSpPr>
          <p:cNvPr id="6" name="Zástupný symbol pro obsah 2"/>
          <p:cNvSpPr>
            <a:spLocks noGrp="1"/>
          </p:cNvSpPr>
          <p:nvPr>
            <p:ph idx="1"/>
          </p:nvPr>
        </p:nvSpPr>
        <p:spPr>
          <a:xfrm>
            <a:off x="628650" y="2924944"/>
            <a:ext cx="7999456" cy="324036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buSzPct val="45000"/>
            </a:pPr>
            <a:r>
              <a:rPr lang="cs-CZ" altLang="cs-CZ" sz="2800" dirty="0" smtClean="0"/>
              <a:t>Vyhláška ERÚ definující základní parametry výrobny pro definici podpory</a:t>
            </a:r>
            <a:endParaRPr lang="cs-CZ" altLang="cs-CZ" sz="2800" dirty="0"/>
          </a:p>
          <a:p>
            <a:pPr>
              <a:lnSpc>
                <a:spcPct val="110000"/>
              </a:lnSpc>
              <a:buSzPct val="45000"/>
            </a:pPr>
            <a:r>
              <a:rPr lang="cs-CZ" altLang="cs-CZ" sz="2800" dirty="0" smtClean="0"/>
              <a:t>BPS efektivně využijí s podporou cca 50% tepla, maximální podpora bude zavedena v cenovém rozhodnutí</a:t>
            </a:r>
            <a:endParaRPr lang="cs-CZ" altLang="cs-CZ" sz="28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2070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80926"/>
          </a:xfrm>
        </p:spPr>
        <p:txBody>
          <a:bodyPr/>
          <a:lstStyle/>
          <a:p>
            <a:r>
              <a:rPr lang="en-US" sz="4000" dirty="0" smtClean="0">
                <a:solidFill>
                  <a:srgbClr val="00B050"/>
                </a:solidFill>
              </a:rPr>
              <a:t>TECHNICKO EKONOMICKÉ PARAMETRY</a:t>
            </a:r>
            <a:endParaRPr lang="en-US" sz="4000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595958"/>
              </p:ext>
            </p:extLst>
          </p:nvPr>
        </p:nvGraphicFramePr>
        <p:xfrm>
          <a:off x="2123728" y="1628801"/>
          <a:ext cx="3816423" cy="48263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9577"/>
                <a:gridCol w="805376"/>
                <a:gridCol w="1094135"/>
                <a:gridCol w="618532"/>
                <a:gridCol w="498803"/>
              </a:tblGrid>
              <a:tr h="15489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Charakteristika výrobny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338" marR="333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Měrné investiční náklady [Kč/</a:t>
                      </a:r>
                      <a:r>
                        <a:rPr lang="cs-CZ" sz="1100" dirty="0" err="1">
                          <a:effectLst/>
                        </a:rPr>
                        <a:t>kW</a:t>
                      </a:r>
                      <a:r>
                        <a:rPr lang="cs-CZ" sz="1100" baseline="-25000" dirty="0" err="1">
                          <a:effectLst/>
                        </a:rPr>
                        <a:t>e</a:t>
                      </a:r>
                      <a:r>
                        <a:rPr lang="cs-CZ" sz="1100" dirty="0">
                          <a:effectLst/>
                        </a:rPr>
                        <a:t>]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338" marR="333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Průměrné roční využití instalovaného výkonu za dobu životnosti [</a:t>
                      </a:r>
                      <a:r>
                        <a:rPr lang="cs-CZ" sz="1100" dirty="0" err="1">
                          <a:effectLst/>
                        </a:rPr>
                        <a:t>kWht</a:t>
                      </a:r>
                      <a:r>
                        <a:rPr lang="cs-CZ" sz="1100" dirty="0">
                          <a:effectLst/>
                        </a:rPr>
                        <a:t>/</a:t>
                      </a:r>
                      <a:r>
                        <a:rPr lang="cs-CZ" sz="1100" dirty="0" err="1">
                          <a:effectLst/>
                        </a:rPr>
                        <a:t>kW</a:t>
                      </a:r>
                      <a:r>
                        <a:rPr lang="cs-CZ" sz="1100" baseline="-25000" dirty="0" err="1">
                          <a:effectLst/>
                        </a:rPr>
                        <a:t>t</a:t>
                      </a:r>
                      <a:r>
                        <a:rPr lang="cs-CZ" sz="1100" dirty="0">
                          <a:effectLst/>
                        </a:rPr>
                        <a:t>]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338" marR="33338" marT="0" marB="0" anchor="ctr"/>
                </a:tc>
                <a:tc>
                  <a:txBody>
                    <a:bodyPr/>
                    <a:lstStyle/>
                    <a:p>
                      <a:pPr indent="-1143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 dirty="0">
                          <a:effectLst/>
                        </a:rPr>
                        <a:t>Maximální roční využití instalovaného výkonu [</a:t>
                      </a:r>
                      <a:r>
                        <a:rPr lang="cs-CZ" sz="1100" dirty="0" err="1">
                          <a:effectLst/>
                        </a:rPr>
                        <a:t>kWh</a:t>
                      </a:r>
                      <a:r>
                        <a:rPr lang="cs-CZ" sz="1100" baseline="-25000" dirty="0" err="1">
                          <a:effectLst/>
                        </a:rPr>
                        <a:t>t</a:t>
                      </a:r>
                      <a:r>
                        <a:rPr lang="cs-CZ" sz="1100" dirty="0">
                          <a:effectLst/>
                        </a:rPr>
                        <a:t>/</a:t>
                      </a:r>
                      <a:r>
                        <a:rPr lang="cs-CZ" sz="1100" dirty="0" err="1">
                          <a:effectLst/>
                        </a:rPr>
                        <a:t>kW</a:t>
                      </a:r>
                      <a:r>
                        <a:rPr lang="cs-CZ" sz="1100" baseline="-25000" dirty="0" err="1">
                          <a:effectLst/>
                        </a:rPr>
                        <a:t>t</a:t>
                      </a:r>
                      <a:r>
                        <a:rPr lang="cs-CZ" sz="1100" dirty="0">
                          <a:effectLst/>
                        </a:rPr>
                        <a:t>]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338" marR="33338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143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Cena paliva [</a:t>
                      </a:r>
                      <a:r>
                        <a:rPr lang="cs-CZ" sz="1100">
                          <a:effectLst/>
                        </a:rPr>
                        <a:t>Kč/kWh</a:t>
                      </a:r>
                      <a:r>
                        <a:rPr lang="cs-CZ" sz="1100" baseline="-25000">
                          <a:effectLst/>
                        </a:rPr>
                        <a:t>e</a:t>
                      </a:r>
                      <a:r>
                        <a:rPr lang="en-US" sz="1100">
                          <a:effectLst/>
                        </a:rPr>
                        <a:t>]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338" marR="33338" marT="0" marB="0" anchor="ctr"/>
                </a:tc>
              </a:tr>
              <a:tr h="16320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Bioplynová stanice zpracovávající převážně statková hnojiva a vedlejší produkty živočišné výroby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338" marR="333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&lt; 100 000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338" marR="333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 dirty="0">
                          <a:effectLst/>
                        </a:rPr>
                        <a:t>&gt; 4 000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338" marR="333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 dirty="0">
                          <a:effectLst/>
                        </a:rPr>
                        <a:t>4 200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338" marR="33338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 dirty="0">
                          <a:effectLst/>
                        </a:rPr>
                        <a:t>1,2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338" marR="33338" marT="0" marB="0" anchor="ctr"/>
                </a:tc>
              </a:tr>
              <a:tr h="11395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Bioplynová stanice zpracovávající převážně biologicky rozložitelný odpad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338" marR="333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&lt; 300 000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338" marR="333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>
                          <a:effectLst/>
                        </a:rPr>
                        <a:t>&gt; 5 000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338" marR="333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 dirty="0">
                          <a:effectLst/>
                        </a:rPr>
                        <a:t>5 250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338" marR="33338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100" dirty="0">
                          <a:effectLst/>
                        </a:rPr>
                        <a:t>0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3338" marR="33338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646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9840863"/>
              </p:ext>
            </p:extLst>
          </p:nvPr>
        </p:nvGraphicFramePr>
        <p:xfrm>
          <a:off x="251520" y="1124744"/>
          <a:ext cx="7632848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Line Callout 1 9"/>
          <p:cNvSpPr/>
          <p:nvPr/>
        </p:nvSpPr>
        <p:spPr>
          <a:xfrm>
            <a:off x="7596336" y="1628800"/>
            <a:ext cx="1296144" cy="1800200"/>
          </a:xfrm>
          <a:prstGeom prst="borderCallout1">
            <a:avLst>
              <a:gd name="adj1" fmla="val 17339"/>
              <a:gd name="adj2" fmla="val -2454"/>
              <a:gd name="adj3" fmla="val 54313"/>
              <a:gd name="adj4" fmla="val -96352"/>
            </a:avLst>
          </a:prstGeom>
          <a:noFill/>
          <a:ln w="57150" cmpd="sng">
            <a:solidFill>
              <a:srgbClr val="00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Invest. </a:t>
            </a:r>
            <a:r>
              <a:rPr lang="en-US" dirty="0" err="1" smtClean="0">
                <a:solidFill>
                  <a:schemeClr val="tx1"/>
                </a:solidFill>
              </a:rPr>
              <a:t>podpora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možná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bez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krácení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provozní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podpory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Line Callout 1 10"/>
          <p:cNvSpPr/>
          <p:nvPr/>
        </p:nvSpPr>
        <p:spPr>
          <a:xfrm>
            <a:off x="7596336" y="3861048"/>
            <a:ext cx="1296144" cy="2016224"/>
          </a:xfrm>
          <a:prstGeom prst="borderCallout1">
            <a:avLst>
              <a:gd name="adj1" fmla="val 17339"/>
              <a:gd name="adj2" fmla="val -2454"/>
              <a:gd name="adj3" fmla="val -65618"/>
              <a:gd name="adj4" fmla="val -190416"/>
            </a:avLst>
          </a:prstGeom>
          <a:noFill/>
          <a:ln w="57150" cmpd="sng">
            <a:solidFill>
              <a:srgbClr val="00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Invest. </a:t>
            </a:r>
            <a:r>
              <a:rPr lang="en-US" dirty="0" err="1" smtClean="0">
                <a:solidFill>
                  <a:schemeClr val="tx1"/>
                </a:solidFill>
              </a:rPr>
              <a:t>podpora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možná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pouze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po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krácení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provozní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podory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72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980728"/>
            <a:ext cx="7715200" cy="1008112"/>
          </a:xfrm>
        </p:spPr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DĚKUJI ZA POZORNOST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pPr marL="0" indent="0" algn="ctr">
              <a:buNone/>
            </a:pPr>
            <a:r>
              <a:rPr lang="cs-CZ" dirty="0" smtClean="0"/>
              <a:t>Ing. </a:t>
            </a:r>
            <a:r>
              <a:rPr lang="en-US" dirty="0" smtClean="0"/>
              <a:t>Jan </a:t>
            </a:r>
            <a:r>
              <a:rPr lang="en-US" dirty="0" err="1" smtClean="0"/>
              <a:t>Habart</a:t>
            </a:r>
            <a:r>
              <a:rPr lang="cs-CZ" dirty="0" smtClean="0"/>
              <a:t>, Ph.D.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Tel: 603</a:t>
            </a:r>
            <a:r>
              <a:rPr lang="cs-CZ" dirty="0" smtClean="0"/>
              <a:t> </a:t>
            </a:r>
            <a:r>
              <a:rPr lang="en-US" dirty="0" smtClean="0"/>
              <a:t>273</a:t>
            </a:r>
            <a:r>
              <a:rPr lang="cs-CZ" dirty="0" smtClean="0"/>
              <a:t> </a:t>
            </a:r>
            <a:r>
              <a:rPr lang="en-US" dirty="0" smtClean="0"/>
              <a:t>672</a:t>
            </a:r>
          </a:p>
          <a:p>
            <a:pPr marL="0" indent="0" algn="ctr">
              <a:buNone/>
            </a:pPr>
            <a:r>
              <a:rPr lang="en-US" dirty="0" smtClean="0"/>
              <a:t>Email: </a:t>
            </a:r>
            <a:r>
              <a:rPr lang="cs-CZ" dirty="0" err="1"/>
              <a:t>h</a:t>
            </a:r>
            <a:r>
              <a:rPr lang="en-US" dirty="0" smtClean="0"/>
              <a:t>abart@biom.cz</a:t>
            </a:r>
            <a:endParaRPr lang="en-US" dirty="0"/>
          </a:p>
          <a:p>
            <a:pPr marL="0" indent="0" algn="ctr">
              <a:buNone/>
            </a:pPr>
            <a:r>
              <a:rPr lang="en-US" dirty="0" err="1" smtClean="0"/>
              <a:t>www.czbiom.cz</a:t>
            </a:r>
            <a:endParaRPr lang="en-US" dirty="0"/>
          </a:p>
          <a:p>
            <a:pPr marL="0" indent="0" algn="ctr">
              <a:buNone/>
            </a:pPr>
            <a:r>
              <a:rPr lang="en-US" dirty="0" err="1" smtClean="0"/>
              <a:t>sekretariat@biom.cz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534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980728"/>
            <a:ext cx="7886700" cy="720080"/>
          </a:xfrm>
        </p:spPr>
        <p:txBody>
          <a:bodyPr/>
          <a:lstStyle/>
          <a:p>
            <a:r>
              <a:rPr lang="cs-CZ" b="1" dirty="0" smtClean="0">
                <a:solidFill>
                  <a:srgbClr val="00B050"/>
                </a:solidFill>
                <a:latin typeface="Corporate S T OT" panose="02000000000000000000" pitchFamily="50" charset="0"/>
              </a:rPr>
              <a:t>VÝROBA  TEPLA Z BIOPLYNU</a:t>
            </a:r>
            <a:endParaRPr lang="cs-CZ" b="1" dirty="0">
              <a:solidFill>
                <a:srgbClr val="00B050"/>
              </a:solidFill>
              <a:latin typeface="Corporate S T OT" panose="02000000000000000000" pitchFamily="50" charset="0"/>
            </a:endParaRPr>
          </a:p>
        </p:txBody>
      </p:sp>
      <p:sp>
        <p:nvSpPr>
          <p:cNvPr id="6" name="Zástupný symbol pro obsah 2"/>
          <p:cNvSpPr>
            <a:spLocks noGrp="1"/>
          </p:cNvSpPr>
          <p:nvPr>
            <p:ph idx="1"/>
          </p:nvPr>
        </p:nvSpPr>
        <p:spPr>
          <a:xfrm>
            <a:off x="628650" y="1825625"/>
            <a:ext cx="7999456" cy="3215932"/>
          </a:xfrm>
        </p:spPr>
        <p:txBody>
          <a:bodyPr>
            <a:normAutofit fontScale="77500" lnSpcReduction="20000"/>
          </a:bodyPr>
          <a:lstStyle/>
          <a:p>
            <a:r>
              <a:rPr lang="cs-CZ" dirty="0" smtClean="0"/>
              <a:t>Bioplynové stanice nevyrábí pouze elektřinu, ale i teplo</a:t>
            </a:r>
          </a:p>
          <a:p>
            <a:r>
              <a:rPr lang="cs-CZ" dirty="0" smtClean="0"/>
              <a:t>Většina BPS se snaží teplo využít a hledá pro něj uplatnění</a:t>
            </a:r>
          </a:p>
          <a:p>
            <a:r>
              <a:rPr lang="cs-CZ" dirty="0" smtClean="0"/>
              <a:t>Vznikají projekty využívající lokální energie za výhodných podmínek </a:t>
            </a:r>
          </a:p>
          <a:p>
            <a:r>
              <a:rPr lang="cs-CZ" dirty="0" smtClean="0"/>
              <a:t>BPS jsou energií pro místní rozvoj</a:t>
            </a:r>
          </a:p>
          <a:p>
            <a:r>
              <a:rPr lang="cs-CZ" dirty="0" smtClean="0"/>
              <a:t>V roce 2014 došlo ke změně vykazování dle výkazu ERÚ-1, nyní vykazováno využité teplo, došlo ke snížení celkového množství</a:t>
            </a:r>
          </a:p>
          <a:p>
            <a:endParaRPr lang="cs-CZ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747908"/>
              </p:ext>
            </p:extLst>
          </p:nvPr>
        </p:nvGraphicFramePr>
        <p:xfrm>
          <a:off x="628650" y="5041558"/>
          <a:ext cx="7831782" cy="10636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8826"/>
                <a:gridCol w="808300"/>
                <a:gridCol w="1440160"/>
                <a:gridCol w="1108018"/>
                <a:gridCol w="1118826"/>
                <a:gridCol w="1118826"/>
                <a:gridCol w="1118826"/>
              </a:tblGrid>
              <a:tr h="36463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cs-CZ" sz="1800" u="none" strike="noStrike" dirty="0">
                          <a:effectLst/>
                        </a:rPr>
                        <a:t>bioplyn celkem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u="none" strike="noStrike" dirty="0">
                          <a:effectLst/>
                        </a:rPr>
                        <a:t>2010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u="none" strike="noStrike">
                          <a:effectLst/>
                        </a:rPr>
                        <a:t>2011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u="none" strike="noStrike">
                          <a:effectLst/>
                        </a:rPr>
                        <a:t>2012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u="none" strike="noStrike">
                          <a:effectLst/>
                        </a:rPr>
                        <a:t>2013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u="none" strike="noStrike">
                          <a:effectLst/>
                        </a:rPr>
                        <a:t>2014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</a:tr>
              <a:tr h="339700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>
                          <a:effectLst/>
                        </a:rPr>
                        <a:t>elektřina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>
                          <a:effectLst/>
                        </a:rPr>
                        <a:t>MWh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u="none" strike="noStrike" dirty="0">
                          <a:effectLst/>
                        </a:rPr>
                        <a:t>634 662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u="none" strike="noStrike" dirty="0">
                          <a:effectLst/>
                        </a:rPr>
                        <a:t>928 715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u="none" strike="noStrike" dirty="0">
                          <a:effectLst/>
                        </a:rPr>
                        <a:t>1 467 684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u="none" strike="noStrike" dirty="0">
                          <a:effectLst/>
                        </a:rPr>
                        <a:t>2 293 593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u="none" strike="noStrike" dirty="0">
                          <a:effectLst/>
                        </a:rPr>
                        <a:t>2 566 698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</a:tr>
              <a:tr h="35933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>
                          <a:effectLst/>
                        </a:rPr>
                        <a:t>teplo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>
                          <a:effectLst/>
                        </a:rPr>
                        <a:t>GJ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u="none" strike="noStrike">
                          <a:effectLst/>
                        </a:rPr>
                        <a:t>1 610 361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u="none" strike="noStrike">
                          <a:effectLst/>
                        </a:rPr>
                        <a:t>1 910 636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u="none" strike="noStrike">
                          <a:effectLst/>
                        </a:rPr>
                        <a:t>2 452 894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u="none" strike="noStrike" dirty="0">
                          <a:effectLst/>
                        </a:rPr>
                        <a:t>3 571 077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u="none" strike="noStrike" dirty="0">
                          <a:effectLst/>
                        </a:rPr>
                        <a:t>1 914 909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69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1124744"/>
            <a:ext cx="7886700" cy="705793"/>
          </a:xfrm>
        </p:spPr>
        <p:txBody>
          <a:bodyPr/>
          <a:lstStyle/>
          <a:p>
            <a:r>
              <a:rPr lang="cs-CZ" b="1" dirty="0" smtClean="0">
                <a:solidFill>
                  <a:srgbClr val="00B050"/>
                </a:solidFill>
                <a:latin typeface="Corporate S T OT" panose="02000000000000000000" pitchFamily="50" charset="0"/>
              </a:rPr>
              <a:t>VÝROBA TEPLA Z BIOPLYNU</a:t>
            </a:r>
            <a:endParaRPr lang="cs-CZ" b="1" dirty="0">
              <a:solidFill>
                <a:srgbClr val="00B050"/>
              </a:solidFill>
              <a:latin typeface="Corporate S T OT" panose="02000000000000000000" pitchFamily="50" charset="0"/>
            </a:endParaRPr>
          </a:p>
        </p:txBody>
      </p:sp>
      <p:graphicFrame>
        <p:nvGraphicFramePr>
          <p:cNvPr id="7" name="Graf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177571"/>
              </p:ext>
            </p:extLst>
          </p:nvPr>
        </p:nvGraphicFramePr>
        <p:xfrm>
          <a:off x="1492078" y="1844824"/>
          <a:ext cx="6420538" cy="4333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1940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908719"/>
            <a:ext cx="7886700" cy="720081"/>
          </a:xfrm>
        </p:spPr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00B050"/>
                </a:solidFill>
                <a:latin typeface="Corporate S T OT" panose="02000000000000000000" pitchFamily="50" charset="0"/>
              </a:rPr>
              <a:t>PŘÍKLAD – BPS SUCHOHRDLY U MIROSLAVI</a:t>
            </a:r>
          </a:p>
        </p:txBody>
      </p:sp>
      <p:sp>
        <p:nvSpPr>
          <p:cNvPr id="6" name="Zástupný symbol pro obsah 2"/>
          <p:cNvSpPr>
            <a:spLocks noGrp="1"/>
          </p:cNvSpPr>
          <p:nvPr>
            <p:ph idx="1"/>
          </p:nvPr>
        </p:nvSpPr>
        <p:spPr>
          <a:xfrm>
            <a:off x="628650" y="1825625"/>
            <a:ext cx="7999456" cy="3215932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buSzPct val="45000"/>
            </a:pPr>
            <a:endParaRPr lang="cs-CZ" altLang="cs-CZ" sz="2400" dirty="0" smtClean="0"/>
          </a:p>
          <a:p>
            <a:pPr>
              <a:lnSpc>
                <a:spcPct val="110000"/>
              </a:lnSpc>
              <a:buSzPct val="45000"/>
            </a:pPr>
            <a:r>
              <a:rPr lang="cs-CZ" altLang="cs-CZ" sz="2400" dirty="0" smtClean="0"/>
              <a:t>Projekt </a:t>
            </a:r>
            <a:r>
              <a:rPr lang="cs-CZ" altLang="cs-CZ" sz="2400" dirty="0"/>
              <a:t>využívá OZE k produkci  konečného výrobku s vysokou přidanou hodnotou (bylinky) </a:t>
            </a:r>
          </a:p>
          <a:p>
            <a:pPr>
              <a:lnSpc>
                <a:spcPct val="110000"/>
              </a:lnSpc>
              <a:buSzPct val="45000"/>
            </a:pPr>
            <a:r>
              <a:rPr lang="cs-CZ" altLang="cs-CZ" sz="2400" dirty="0" smtClean="0"/>
              <a:t>Vytvoření 40 </a:t>
            </a:r>
            <a:r>
              <a:rPr lang="cs-CZ" altLang="cs-CZ" sz="2400" dirty="0"/>
              <a:t>nových pracovních </a:t>
            </a:r>
            <a:r>
              <a:rPr lang="cs-CZ" altLang="cs-CZ" sz="2400" dirty="0" smtClean="0"/>
              <a:t>míst v celém komplexu </a:t>
            </a:r>
            <a:endParaRPr lang="cs-CZ" altLang="cs-CZ" sz="2400" dirty="0"/>
          </a:p>
          <a:p>
            <a:pPr>
              <a:lnSpc>
                <a:spcPct val="110000"/>
              </a:lnSpc>
              <a:buSzPct val="45000"/>
            </a:pPr>
            <a:r>
              <a:rPr lang="cs-CZ" altLang="cs-CZ" sz="2400" dirty="0" smtClean="0"/>
              <a:t>BPS </a:t>
            </a:r>
            <a:r>
              <a:rPr lang="cs-CZ" altLang="cs-CZ" sz="2400" dirty="0"/>
              <a:t>kryje téměř </a:t>
            </a:r>
            <a:r>
              <a:rPr lang="cs-CZ" altLang="cs-CZ" sz="2400" dirty="0" smtClean="0"/>
              <a:t>100 % </a:t>
            </a:r>
            <a:r>
              <a:rPr lang="cs-CZ" altLang="cs-CZ" sz="2400" dirty="0"/>
              <a:t>spotřeby skleníku</a:t>
            </a:r>
          </a:p>
          <a:p>
            <a:pPr>
              <a:lnSpc>
                <a:spcPct val="110000"/>
              </a:lnSpc>
              <a:buSzPct val="45000"/>
            </a:pPr>
            <a:r>
              <a:rPr lang="cs-CZ" altLang="cs-CZ" sz="2400" dirty="0" smtClean="0"/>
              <a:t>Výkon 600kWel  </a:t>
            </a:r>
            <a:r>
              <a:rPr lang="cs-CZ" altLang="cs-CZ" sz="2400" dirty="0"/>
              <a:t>a </a:t>
            </a:r>
            <a:r>
              <a:rPr lang="cs-CZ" altLang="cs-CZ" sz="2400" dirty="0" smtClean="0"/>
              <a:t>720kWtep </a:t>
            </a:r>
            <a:r>
              <a:rPr lang="cs-CZ" altLang="cs-CZ" sz="2400" dirty="0"/>
              <a:t>(3KJ + 1 </a:t>
            </a:r>
            <a:r>
              <a:rPr lang="cs-CZ" altLang="cs-CZ" sz="2400" dirty="0" smtClean="0"/>
              <a:t>záloha pro ostrovní režim)</a:t>
            </a:r>
            <a:endParaRPr lang="cs-CZ" altLang="cs-CZ" sz="2400" dirty="0"/>
          </a:p>
          <a:p>
            <a:pPr>
              <a:lnSpc>
                <a:spcPct val="110000"/>
              </a:lnSpc>
              <a:buSzPct val="45000"/>
            </a:pPr>
            <a:r>
              <a:rPr lang="cs-CZ" altLang="cs-CZ" sz="2400" dirty="0" smtClean="0"/>
              <a:t>Synergie </a:t>
            </a:r>
            <a:r>
              <a:rPr lang="cs-CZ" altLang="cs-CZ" sz="2400" dirty="0"/>
              <a:t>mezi ŽV, RV, BPS a skleníkem</a:t>
            </a:r>
          </a:p>
          <a:p>
            <a:pPr>
              <a:lnSpc>
                <a:spcPct val="110000"/>
              </a:lnSpc>
              <a:buSzPct val="45000"/>
            </a:pPr>
            <a:r>
              <a:rPr lang="cs-CZ" altLang="cs-CZ" sz="2400" dirty="0" smtClean="0"/>
              <a:t>Významný </a:t>
            </a:r>
            <a:r>
              <a:rPr lang="cs-CZ" altLang="cs-CZ" sz="2400" dirty="0"/>
              <a:t>přínos pro region i </a:t>
            </a:r>
            <a:r>
              <a:rPr lang="cs-CZ" altLang="cs-CZ" sz="2400" dirty="0" smtClean="0"/>
              <a:t>ČR (soběstačnost produkce   bylinek, snížení dovozu)</a:t>
            </a:r>
            <a:endParaRPr lang="cs-CZ" altLang="cs-CZ" sz="2400" dirty="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39452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650" y="908720"/>
            <a:ext cx="7886700" cy="360040"/>
          </a:xfrm>
        </p:spPr>
        <p:txBody>
          <a:bodyPr>
            <a:noAutofit/>
          </a:bodyPr>
          <a:lstStyle/>
          <a:p>
            <a:r>
              <a:rPr lang="cs-CZ" sz="3600" b="1" dirty="0" smtClean="0">
                <a:solidFill>
                  <a:srgbClr val="00B050"/>
                </a:solidFill>
                <a:latin typeface="Corporate S T OT" panose="02000000000000000000" pitchFamily="50" charset="0"/>
              </a:rPr>
              <a:t>PŘÍKLAD – BPS SUCHOHRDLY U MIROSLAVI</a:t>
            </a:r>
            <a:endParaRPr lang="cs-CZ" sz="3600" b="1" dirty="0">
              <a:solidFill>
                <a:srgbClr val="00B050"/>
              </a:solidFill>
              <a:latin typeface="Corporate S T OT" panose="02000000000000000000" pitchFamily="50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-5885" r="1"/>
          <a:stretch/>
        </p:blipFill>
        <p:spPr>
          <a:xfrm>
            <a:off x="4644008" y="1628801"/>
            <a:ext cx="3964756" cy="4896544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751" t="171" b="4857"/>
          <a:stretch/>
        </p:blipFill>
        <p:spPr>
          <a:xfrm>
            <a:off x="539552" y="1628800"/>
            <a:ext cx="3752528" cy="4936893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696" y="2132856"/>
            <a:ext cx="5532107" cy="414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73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650" y="1124744"/>
            <a:ext cx="7886700" cy="648072"/>
          </a:xfrm>
        </p:spPr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00B050"/>
                </a:solidFill>
                <a:latin typeface="Corporate S T OT" panose="02000000000000000000" pitchFamily="50" charset="0"/>
              </a:rPr>
              <a:t>PŘÍKLAD – </a:t>
            </a:r>
            <a:r>
              <a:rPr lang="cs-CZ" b="1" dirty="0" smtClean="0">
                <a:solidFill>
                  <a:srgbClr val="00B050"/>
                </a:solidFill>
                <a:latin typeface="Corporate S T OT" panose="02000000000000000000" pitchFamily="50" charset="0"/>
              </a:rPr>
              <a:t>BPS BRATČICE</a:t>
            </a:r>
            <a:endParaRPr lang="cs-CZ" b="1" dirty="0">
              <a:solidFill>
                <a:srgbClr val="00B050"/>
              </a:solidFill>
              <a:latin typeface="Corporate S T OT" panose="02000000000000000000" pitchFamily="50" charset="0"/>
            </a:endParaRPr>
          </a:p>
        </p:txBody>
      </p:sp>
      <p:sp>
        <p:nvSpPr>
          <p:cNvPr id="6" name="Zástupný symbol pro obsah 2"/>
          <p:cNvSpPr>
            <a:spLocks noGrp="1"/>
          </p:cNvSpPr>
          <p:nvPr>
            <p:ph idx="1"/>
          </p:nvPr>
        </p:nvSpPr>
        <p:spPr>
          <a:xfrm>
            <a:off x="628650" y="1825625"/>
            <a:ext cx="7999456" cy="1461272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buSzPct val="45000"/>
            </a:pPr>
            <a:r>
              <a:rPr lang="cs-CZ" altLang="cs-CZ" sz="2800" dirty="0"/>
              <a:t>Projekt využívá OZE k </a:t>
            </a:r>
            <a:r>
              <a:rPr lang="cs-CZ" altLang="cs-CZ" sz="2800" dirty="0" smtClean="0"/>
              <a:t>sušení komodit a k zásobování teplem nově realizovaného pivovaru</a:t>
            </a:r>
            <a:endParaRPr lang="cs-CZ" altLang="cs-CZ" sz="2800" dirty="0"/>
          </a:p>
          <a:p>
            <a:pPr marL="0" indent="0">
              <a:lnSpc>
                <a:spcPct val="110000"/>
              </a:lnSpc>
              <a:buSzPct val="45000"/>
              <a:buNone/>
            </a:pPr>
            <a:endParaRPr lang="cs-CZ" altLang="cs-CZ" dirty="0"/>
          </a:p>
          <a:p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033893"/>
            <a:ext cx="3059405" cy="305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2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KAMENIČANY</a:t>
            </a:r>
            <a:endParaRPr lang="en-US" dirty="0">
              <a:solidFill>
                <a:srgbClr val="00B05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1124744"/>
            <a:ext cx="5616624" cy="37415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3068959"/>
            <a:ext cx="5616624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06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650" y="1052736"/>
            <a:ext cx="7886700" cy="792088"/>
          </a:xfrm>
        </p:spPr>
        <p:txBody>
          <a:bodyPr>
            <a:normAutofit fontScale="90000"/>
          </a:bodyPr>
          <a:lstStyle/>
          <a:p>
            <a:r>
              <a:rPr lang="cs-CZ" sz="2800" b="1" dirty="0" smtClean="0">
                <a:solidFill>
                  <a:srgbClr val="00B050"/>
                </a:solidFill>
              </a:rPr>
              <a:t>PROJEKT GREENGAIN: BIOMASA Z ÚDRŽBY VEŘEJNÉ ZELENĚ (GREENGAIN.EU)</a:t>
            </a:r>
            <a:endParaRPr lang="cs-CZ" sz="2800" b="1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r>
              <a:rPr lang="cs-CZ" sz="2900" dirty="0" err="1" smtClean="0"/>
              <a:t>GreenGain</a:t>
            </a:r>
            <a:r>
              <a:rPr lang="cs-CZ" sz="2900" dirty="0" smtClean="0"/>
              <a:t> je tříletý evropský projekt spuštěný v roce 2015, který hledá cesty jak zvýšit </a:t>
            </a:r>
            <a:r>
              <a:rPr lang="cs-CZ" sz="2900" b="1" dirty="0" smtClean="0"/>
              <a:t>energetické využití biomasy pocházející z údržby veřejné zeleně</a:t>
            </a:r>
            <a:r>
              <a:rPr lang="cs-CZ" sz="2900" dirty="0" smtClean="0"/>
              <a:t>.</a:t>
            </a:r>
          </a:p>
          <a:p>
            <a:r>
              <a:rPr lang="cs-CZ" sz="2900" dirty="0" smtClean="0"/>
              <a:t>Projekt </a:t>
            </a:r>
            <a:r>
              <a:rPr lang="cs-CZ" sz="2900" dirty="0" err="1" smtClean="0"/>
              <a:t>greenGain</a:t>
            </a:r>
            <a:r>
              <a:rPr lang="cs-CZ" sz="2900" dirty="0" smtClean="0"/>
              <a:t> je financován programem EU pro výzkum a inovace </a:t>
            </a:r>
            <a:r>
              <a:rPr lang="cs-CZ" sz="2900" b="1" dirty="0" smtClean="0"/>
              <a:t>Horizont 2020</a:t>
            </a:r>
            <a:r>
              <a:rPr lang="cs-CZ" sz="2900" dirty="0" smtClean="0"/>
              <a:t>. Hlavním partnerem je </a:t>
            </a:r>
            <a:r>
              <a:rPr lang="cs-CZ" sz="2900" dirty="0" err="1" smtClean="0"/>
              <a:t>Fachagentur</a:t>
            </a:r>
            <a:r>
              <a:rPr lang="cs-CZ" sz="2900" dirty="0" smtClean="0"/>
              <a:t> </a:t>
            </a:r>
            <a:r>
              <a:rPr lang="cs-CZ" sz="2900" dirty="0" err="1" smtClean="0"/>
              <a:t>Nachwachsende</a:t>
            </a:r>
            <a:r>
              <a:rPr lang="cs-CZ" sz="2900" dirty="0" smtClean="0"/>
              <a:t> </a:t>
            </a:r>
            <a:r>
              <a:rPr lang="cs-CZ" sz="2900" dirty="0" err="1" smtClean="0"/>
              <a:t>Rohstoffe</a:t>
            </a:r>
            <a:r>
              <a:rPr lang="cs-CZ" sz="2900" dirty="0" smtClean="0"/>
              <a:t> </a:t>
            </a:r>
            <a:r>
              <a:rPr lang="cs-CZ" sz="2900" dirty="0" err="1" smtClean="0"/>
              <a:t>e.V</a:t>
            </a:r>
            <a:r>
              <a:rPr lang="cs-CZ" sz="2900" dirty="0" smtClean="0"/>
              <a:t> z Německa. Spojuje dohromady celkem osm partnerů z České republiky (CZ Biom) , Německa, Itálie a Španělska. Projekt byl odstartován, poběží do konce roku 2017.</a:t>
            </a:r>
          </a:p>
          <a:p>
            <a:r>
              <a:rPr lang="cs-CZ" sz="2900" dirty="0" smtClean="0"/>
              <a:t>Cílem je </a:t>
            </a:r>
            <a:r>
              <a:rPr lang="cs-CZ" sz="2900" dirty="0"/>
              <a:t>vytvořit v rámci EU platformu, která zvýší informovanost o možnostech energetického </a:t>
            </a:r>
            <a:r>
              <a:rPr lang="cs-CZ" sz="2900" b="1" dirty="0"/>
              <a:t>využívání biomasy, která není primárně pěstována pro energetické účely. </a:t>
            </a:r>
            <a:r>
              <a:rPr lang="cs-CZ" sz="2900" dirty="0"/>
              <a:t>Smyslem je přispět k mapování </a:t>
            </a:r>
            <a:r>
              <a:rPr lang="cs-CZ" sz="2900" b="1" dirty="0"/>
              <a:t>udržitelných zdrojů biomasy</a:t>
            </a:r>
            <a:r>
              <a:rPr lang="cs-CZ" sz="2900" dirty="0"/>
              <a:t>, které by pokryly rostoucí nároky EU na energii z obnovitelných zdrojů.</a:t>
            </a:r>
          </a:p>
          <a:p>
            <a:pPr marL="0" indent="0">
              <a:buNone/>
            </a:pPr>
            <a:endParaRPr lang="cs-CZ" sz="2900" dirty="0" smtClean="0"/>
          </a:p>
          <a:p>
            <a:pPr marL="0" indent="0">
              <a:buNone/>
            </a:pPr>
            <a:endParaRPr lang="cs-CZ" sz="2200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916832"/>
            <a:ext cx="2036603" cy="1803559"/>
          </a:xfrm>
          <a:prstGeom prst="rect">
            <a:avLst/>
          </a:prstGeom>
        </p:spPr>
      </p:pic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6361182"/>
            <a:ext cx="3086100" cy="365125"/>
          </a:xfrm>
        </p:spPr>
        <p:txBody>
          <a:bodyPr/>
          <a:lstStyle/>
          <a:p>
            <a:r>
              <a:rPr lang="cs-CZ" i="1" dirty="0"/>
              <a:t>Tento projekt byl podpořen z  prostředků Evropské Unie z  programu pro výzkum a inovace Horizont 2020 v rámci grantové dohody číslo 646443. </a:t>
            </a: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871" y="6134660"/>
            <a:ext cx="769480" cy="591647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175049"/>
            <a:ext cx="610603" cy="553172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938" y="1946945"/>
            <a:ext cx="2036605" cy="180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17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650" y="1052736"/>
            <a:ext cx="7886700" cy="648072"/>
          </a:xfrm>
        </p:spPr>
        <p:txBody>
          <a:bodyPr>
            <a:normAutofit fontScale="90000"/>
          </a:bodyPr>
          <a:lstStyle/>
          <a:p>
            <a:r>
              <a:rPr lang="cs-CZ" sz="2800" b="1" dirty="0" smtClean="0">
                <a:solidFill>
                  <a:srgbClr val="00B050"/>
                </a:solidFill>
              </a:rPr>
              <a:t>ZKUŠENOSTI V ČESKÉ REPUBLICE: BIOMASA Z ÚDRŽBY VEŘEJNÉ ZELENĚ</a:t>
            </a:r>
            <a:endParaRPr lang="cs-CZ" sz="2800" b="1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sz="1800" dirty="0"/>
          </a:p>
          <a:p>
            <a:r>
              <a:rPr lang="cs-CZ" sz="1800" dirty="0" smtClean="0"/>
              <a:t>CZ Biom – České sdružení pro biomasu v rámci projektu spolupracuje s obcí Kněžice na Nymbursku a sdružením PRO-ODPAD na </a:t>
            </a:r>
            <a:r>
              <a:rPr lang="cs-CZ" sz="1800" dirty="0" err="1" smtClean="0"/>
              <a:t>Vltavotýnsku</a:t>
            </a:r>
            <a:r>
              <a:rPr lang="cs-CZ" sz="1800" dirty="0" smtClean="0"/>
              <a:t>.</a:t>
            </a:r>
          </a:p>
          <a:p>
            <a:r>
              <a:rPr lang="cs-CZ" sz="1800" dirty="0" smtClean="0"/>
              <a:t>25. 11. 2015 proběhne v rámci konference </a:t>
            </a:r>
            <a:r>
              <a:rPr lang="cs-CZ" sz="1800" b="1" dirty="0" smtClean="0"/>
              <a:t>Biomasa, bioplyn a energetika </a:t>
            </a:r>
            <a:r>
              <a:rPr lang="cs-CZ" sz="1800" dirty="0" smtClean="0"/>
              <a:t>seminář na téma využití biomasy z údržby veřejné zeleně v Česku (legislativní vymezení, energetické a materiálové využití, komunální technika). Součástí bude exkurze do BPS ve Žďáru nad Sázavou, kde tuto biomasu také částečně zpracovávají.</a:t>
            </a:r>
            <a:endParaRPr lang="cs-CZ" sz="1800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sz="2600" dirty="0" smtClean="0"/>
          </a:p>
          <a:p>
            <a:pPr marL="0" indent="0" algn="just">
              <a:buNone/>
            </a:pPr>
            <a:endParaRPr lang="cs-CZ" sz="2600" dirty="0" smtClean="0"/>
          </a:p>
          <a:p>
            <a:endParaRPr lang="cs-CZ" sz="2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6361182"/>
            <a:ext cx="3086100" cy="365125"/>
          </a:xfrm>
        </p:spPr>
        <p:txBody>
          <a:bodyPr/>
          <a:lstStyle/>
          <a:p>
            <a:r>
              <a:rPr lang="cs-CZ" i="1" dirty="0"/>
              <a:t>Tento projekt byl podpořen z  prostředků Evropské Unie z  programu pro výzkum a inovace Horizont 2020 v rámci grantové dohody číslo 646443. </a:t>
            </a: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871" y="6134660"/>
            <a:ext cx="769480" cy="591647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175049"/>
            <a:ext cx="610603" cy="553172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988840"/>
            <a:ext cx="3092267" cy="2316018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6813564" y="2204864"/>
            <a:ext cx="18646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200" dirty="0" smtClean="0"/>
              <a:t>Údržba trávníků podél cest </a:t>
            </a:r>
          </a:p>
          <a:p>
            <a:r>
              <a:rPr lang="cs-CZ" sz="1200" dirty="0" smtClean="0"/>
              <a:t>mimo obec</a:t>
            </a:r>
          </a:p>
          <a:p>
            <a:r>
              <a:rPr lang="cs-CZ" sz="1200" dirty="0" smtClean="0"/>
              <a:t>(Kněžice, okr. Nymburk)</a:t>
            </a:r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val="345142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14907</TotalTime>
  <Words>754</Words>
  <Application>Microsoft Office PowerPoint</Application>
  <PresentationFormat>Předvádění na obrazovce (4:3)</PresentationFormat>
  <Paragraphs>121</Paragraphs>
  <Slides>15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20" baseType="lpstr">
      <vt:lpstr>Arial</vt:lpstr>
      <vt:lpstr>Calibri</vt:lpstr>
      <vt:lpstr>Corporate S T OT</vt:lpstr>
      <vt:lpstr>Times New Roman</vt:lpstr>
      <vt:lpstr>Motiv sady Office</vt:lpstr>
      <vt:lpstr> BIOPLYN NEJEN V OBLASTI ZPRACOVÁNÍ ODPADŮ  Ing. Jan Habart, Ph. D. CZ Biom, České sdružení pro biomasu, předseda </vt:lpstr>
      <vt:lpstr>VÝROBA  TEPLA Z BIOPLYNU</vt:lpstr>
      <vt:lpstr>VÝROBA TEPLA Z BIOPLYNU</vt:lpstr>
      <vt:lpstr>PŘÍKLAD – BPS SUCHOHRDLY U MIROSLAVI</vt:lpstr>
      <vt:lpstr>PŘÍKLAD – BPS SUCHOHRDLY U MIROSLAVI</vt:lpstr>
      <vt:lpstr>PŘÍKLAD – BPS BRATČICE</vt:lpstr>
      <vt:lpstr>KAMENIČANY</vt:lpstr>
      <vt:lpstr>PROJEKT GREENGAIN: BIOMASA Z ÚDRŽBY VEŘEJNÉ ZELENĚ (GREENGAIN.EU)</vt:lpstr>
      <vt:lpstr>ZKUŠENOSTI V ČESKÉ REPUBLICE: BIOMASA Z ÚDRŽBY VEŘEJNÉ ZELENĚ</vt:lpstr>
      <vt:lpstr>ZPRACOVÁNÍ ODPADŮ V BPS</vt:lpstr>
      <vt:lpstr>NOVÁ PODPORA BPS</vt:lpstr>
      <vt:lpstr>TECHNICKO EKONOMICKÉ PARAMETRY</vt:lpstr>
      <vt:lpstr>TECHNICKO EKONOMICKÉ PARAMETRY</vt:lpstr>
      <vt:lpstr>Prezentace aplikace PowerPoint</vt:lpstr>
      <vt:lpstr>DĚKUJI ZA POZORNOST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hanciska</dc:creator>
  <cp:lastModifiedBy>Vit Jasek</cp:lastModifiedBy>
  <cp:revision>199</cp:revision>
  <dcterms:created xsi:type="dcterms:W3CDTF">2011-05-20T10:32:58Z</dcterms:created>
  <dcterms:modified xsi:type="dcterms:W3CDTF">2015-10-22T07:43:57Z</dcterms:modified>
</cp:coreProperties>
</file>