
<file path=[Content_Types].xml><?xml version="1.0" encoding="utf-8"?>
<Types xmlns="http://schemas.openxmlformats.org/package/2006/content-types">
  <Default Extension="png" ContentType="image/pn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12"/>
  </p:notesMasterIdLst>
  <p:handoutMasterIdLst>
    <p:handoutMasterId r:id="rId13"/>
  </p:handoutMasterIdLst>
  <p:sldIdLst>
    <p:sldId id="256" r:id="rId2"/>
    <p:sldId id="526" r:id="rId3"/>
    <p:sldId id="524" r:id="rId4"/>
    <p:sldId id="535" r:id="rId5"/>
    <p:sldId id="533" r:id="rId6"/>
    <p:sldId id="536" r:id="rId7"/>
    <p:sldId id="534" r:id="rId8"/>
    <p:sldId id="537" r:id="rId9"/>
    <p:sldId id="538" r:id="rId10"/>
    <p:sldId id="478" r:id="rId11"/>
  </p:sldIdLst>
  <p:sldSz cx="9144000" cy="6858000" type="screen4x3"/>
  <p:notesSz cx="6797675" cy="9926638"/>
  <p:custDataLst>
    <p:tags r:id="rId14"/>
  </p:custDataLst>
  <p:defaultTextStyle>
    <a:defPPr>
      <a:defRPr lang="en-US"/>
    </a:defPPr>
    <a:lvl1pPr algn="ctr" rtl="0" eaLnBrk="0" fontAlgn="base" hangingPunct="0">
      <a:spcBef>
        <a:spcPct val="50000"/>
      </a:spcBef>
      <a:spcAft>
        <a:spcPct val="0"/>
      </a:spcAft>
      <a:buClr>
        <a:schemeClr val="accent2"/>
      </a:buClr>
      <a:buFont typeface="Wingdings" pitchFamily="2" charset="2"/>
      <a:defRPr sz="1428" i="1" kern="1200">
        <a:solidFill>
          <a:schemeClr val="tx1"/>
        </a:solidFill>
        <a:latin typeface="Arial" pitchFamily="34" charset="0"/>
        <a:ea typeface="+mn-ea"/>
        <a:cs typeface="+mn-cs"/>
      </a:defRPr>
    </a:lvl1pPr>
    <a:lvl2pPr marL="466481" algn="ctr" rtl="0" eaLnBrk="0" fontAlgn="base" hangingPunct="0">
      <a:spcBef>
        <a:spcPct val="50000"/>
      </a:spcBef>
      <a:spcAft>
        <a:spcPct val="0"/>
      </a:spcAft>
      <a:buClr>
        <a:schemeClr val="accent2"/>
      </a:buClr>
      <a:buFont typeface="Wingdings" pitchFamily="2" charset="2"/>
      <a:defRPr sz="1428" i="1" kern="1200">
        <a:solidFill>
          <a:schemeClr val="tx1"/>
        </a:solidFill>
        <a:latin typeface="Arial" pitchFamily="34" charset="0"/>
        <a:ea typeface="+mn-ea"/>
        <a:cs typeface="+mn-cs"/>
      </a:defRPr>
    </a:lvl2pPr>
    <a:lvl3pPr marL="932962" algn="ctr" rtl="0" eaLnBrk="0" fontAlgn="base" hangingPunct="0">
      <a:spcBef>
        <a:spcPct val="50000"/>
      </a:spcBef>
      <a:spcAft>
        <a:spcPct val="0"/>
      </a:spcAft>
      <a:buClr>
        <a:schemeClr val="accent2"/>
      </a:buClr>
      <a:buFont typeface="Wingdings" pitchFamily="2" charset="2"/>
      <a:defRPr sz="1428" i="1" kern="1200">
        <a:solidFill>
          <a:schemeClr val="tx1"/>
        </a:solidFill>
        <a:latin typeface="Arial" pitchFamily="34" charset="0"/>
        <a:ea typeface="+mn-ea"/>
        <a:cs typeface="+mn-cs"/>
      </a:defRPr>
    </a:lvl3pPr>
    <a:lvl4pPr marL="1399443" algn="ctr" rtl="0" eaLnBrk="0" fontAlgn="base" hangingPunct="0">
      <a:spcBef>
        <a:spcPct val="50000"/>
      </a:spcBef>
      <a:spcAft>
        <a:spcPct val="0"/>
      </a:spcAft>
      <a:buClr>
        <a:schemeClr val="accent2"/>
      </a:buClr>
      <a:buFont typeface="Wingdings" pitchFamily="2" charset="2"/>
      <a:defRPr sz="1428" i="1" kern="1200">
        <a:solidFill>
          <a:schemeClr val="tx1"/>
        </a:solidFill>
        <a:latin typeface="Arial" pitchFamily="34" charset="0"/>
        <a:ea typeface="+mn-ea"/>
        <a:cs typeface="+mn-cs"/>
      </a:defRPr>
    </a:lvl4pPr>
    <a:lvl5pPr marL="1865925" algn="ctr" rtl="0" eaLnBrk="0" fontAlgn="base" hangingPunct="0">
      <a:spcBef>
        <a:spcPct val="50000"/>
      </a:spcBef>
      <a:spcAft>
        <a:spcPct val="0"/>
      </a:spcAft>
      <a:buClr>
        <a:schemeClr val="accent2"/>
      </a:buClr>
      <a:buFont typeface="Wingdings" pitchFamily="2" charset="2"/>
      <a:defRPr sz="1428" i="1" kern="1200">
        <a:solidFill>
          <a:schemeClr val="tx1"/>
        </a:solidFill>
        <a:latin typeface="Arial" pitchFamily="34" charset="0"/>
        <a:ea typeface="+mn-ea"/>
        <a:cs typeface="+mn-cs"/>
      </a:defRPr>
    </a:lvl5pPr>
    <a:lvl6pPr marL="2332406" algn="l" defTabSz="932962" rtl="0" eaLnBrk="1" latinLnBrk="0" hangingPunct="1">
      <a:defRPr sz="1428" i="1" kern="1200">
        <a:solidFill>
          <a:schemeClr val="tx1"/>
        </a:solidFill>
        <a:latin typeface="Arial" pitchFamily="34" charset="0"/>
        <a:ea typeface="+mn-ea"/>
        <a:cs typeface="+mn-cs"/>
      </a:defRPr>
    </a:lvl6pPr>
    <a:lvl7pPr marL="2798887" algn="l" defTabSz="932962" rtl="0" eaLnBrk="1" latinLnBrk="0" hangingPunct="1">
      <a:defRPr sz="1428" i="1" kern="1200">
        <a:solidFill>
          <a:schemeClr val="tx1"/>
        </a:solidFill>
        <a:latin typeface="Arial" pitchFamily="34" charset="0"/>
        <a:ea typeface="+mn-ea"/>
        <a:cs typeface="+mn-cs"/>
      </a:defRPr>
    </a:lvl7pPr>
    <a:lvl8pPr marL="3265368" algn="l" defTabSz="932962" rtl="0" eaLnBrk="1" latinLnBrk="0" hangingPunct="1">
      <a:defRPr sz="1428" i="1" kern="1200">
        <a:solidFill>
          <a:schemeClr val="tx1"/>
        </a:solidFill>
        <a:latin typeface="Arial" pitchFamily="34" charset="0"/>
        <a:ea typeface="+mn-ea"/>
        <a:cs typeface="+mn-cs"/>
      </a:defRPr>
    </a:lvl8pPr>
    <a:lvl9pPr marL="3731849" algn="l" defTabSz="932962" rtl="0" eaLnBrk="1" latinLnBrk="0" hangingPunct="1">
      <a:defRPr sz="1428" i="1"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3952" userDrawn="1">
          <p15:clr>
            <a:srgbClr val="A4A3A4"/>
          </p15:clr>
        </p15:guide>
        <p15:guide id="2" pos="5443" userDrawn="1">
          <p15:clr>
            <a:srgbClr val="A4A3A4"/>
          </p15:clr>
        </p15:guide>
      </p15:sldGuideLst>
    </p:ext>
    <p:ext uri="{2D200454-40CA-4A62-9FC3-DE9A4176ACB9}">
      <p15:notesGuideLst xmlns:p15="http://schemas.microsoft.com/office/powerpoint/2012/main">
        <p15:guide id="1" orient="horz" pos="3120">
          <p15:clr>
            <a:srgbClr val="A4A3A4"/>
          </p15:clr>
        </p15:guide>
        <p15:guide id="2" pos="2098">
          <p15:clr>
            <a:srgbClr val="A4A3A4"/>
          </p15:clr>
        </p15:guide>
        <p15:guide id="3" orient="horz" pos="3127">
          <p15:clr>
            <a:srgbClr val="A4A3A4"/>
          </p15:clr>
        </p15:guide>
        <p15:guide id="4" pos="214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SC" initials="" lastIdx="1" clrIdx="0"/>
  <p:cmAuthor id="1" name="Jan Balac" initials="JB" lastIdx="2"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00"/>
    <a:srgbClr val="FFA466"/>
    <a:srgbClr val="C8C8C8"/>
    <a:srgbClr val="E6E6E6"/>
    <a:srgbClr val="606060"/>
    <a:srgbClr val="969696"/>
    <a:srgbClr val="F24800"/>
    <a:srgbClr val="FFCC66"/>
    <a:srgbClr val="FF9933"/>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F5AB1C69-6EDB-4FF4-983F-18BD219EF322}" styleName="Střední styl 2 – zvýraznění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Bez stylu, bez mřížky">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Bez stylu, mřížka tabulky">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Střední styl 2 – zvýraznění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9" autoAdjust="0"/>
    <p:restoredTop sz="94206" autoAdjust="0"/>
  </p:normalViewPr>
  <p:slideViewPr>
    <p:cSldViewPr snapToGrid="0">
      <p:cViewPr varScale="1">
        <p:scale>
          <a:sx n="71" d="100"/>
          <a:sy n="71" d="100"/>
        </p:scale>
        <p:origin x="1176" y="60"/>
      </p:cViewPr>
      <p:guideLst>
        <p:guide orient="horz" pos="3952"/>
        <p:guide pos="544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60" d="100"/>
        <a:sy n="160" d="100"/>
      </p:scale>
      <p:origin x="0" y="0"/>
    </p:cViewPr>
  </p:sorterViewPr>
  <p:notesViewPr>
    <p:cSldViewPr snapToGrid="0">
      <p:cViewPr>
        <p:scale>
          <a:sx n="75" d="100"/>
          <a:sy n="75" d="100"/>
        </p:scale>
        <p:origin x="2440" y="-620"/>
      </p:cViewPr>
      <p:guideLst>
        <p:guide orient="horz" pos="3120"/>
        <p:guide pos="2098"/>
        <p:guide orient="horz" pos="3127"/>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1" y="0"/>
            <a:ext cx="2946145" cy="496332"/>
          </a:xfrm>
          <a:prstGeom prst="rect">
            <a:avLst/>
          </a:prstGeom>
          <a:noFill/>
          <a:ln w="9525">
            <a:noFill/>
            <a:miter lim="800000"/>
            <a:headEnd/>
            <a:tailEnd/>
          </a:ln>
          <a:effectLst/>
        </p:spPr>
        <p:txBody>
          <a:bodyPr vert="horz" wrap="square" lIns="91828" tIns="45915" rIns="91828" bIns="45915" numCol="1" anchor="t" anchorCtr="0" compatLnSpc="1">
            <a:prstTxWarp prst="textNoShape">
              <a:avLst/>
            </a:prstTxWarp>
          </a:bodyPr>
          <a:lstStyle>
            <a:lvl1pPr algn="l" defTabSz="919699" eaLnBrk="1" hangingPunct="1">
              <a:spcBef>
                <a:spcPct val="0"/>
              </a:spcBef>
              <a:buClrTx/>
              <a:buFontTx/>
              <a:buNone/>
              <a:defRPr sz="1200" i="0">
                <a:latin typeface="Times New Roman" pitchFamily="18" charset="0"/>
              </a:defRPr>
            </a:lvl1pPr>
          </a:lstStyle>
          <a:p>
            <a:endParaRPr lang="en-US"/>
          </a:p>
        </p:txBody>
      </p:sp>
      <p:sp>
        <p:nvSpPr>
          <p:cNvPr id="7172" name="Rectangle 4"/>
          <p:cNvSpPr>
            <a:spLocks noGrp="1" noChangeArrowheads="1"/>
          </p:cNvSpPr>
          <p:nvPr>
            <p:ph type="ftr" sz="quarter" idx="2"/>
          </p:nvPr>
        </p:nvSpPr>
        <p:spPr bwMode="auto">
          <a:xfrm>
            <a:off x="1" y="9430306"/>
            <a:ext cx="2946145" cy="496332"/>
          </a:xfrm>
          <a:prstGeom prst="rect">
            <a:avLst/>
          </a:prstGeom>
          <a:noFill/>
          <a:ln w="9525">
            <a:noFill/>
            <a:miter lim="800000"/>
            <a:headEnd/>
            <a:tailEnd/>
          </a:ln>
          <a:effectLst/>
        </p:spPr>
        <p:txBody>
          <a:bodyPr vert="horz" wrap="square" lIns="91828" tIns="45915" rIns="91828" bIns="45915" numCol="1" anchor="b" anchorCtr="0" compatLnSpc="1">
            <a:prstTxWarp prst="textNoShape">
              <a:avLst/>
            </a:prstTxWarp>
          </a:bodyPr>
          <a:lstStyle>
            <a:lvl1pPr algn="l" defTabSz="919699" eaLnBrk="1" hangingPunct="1">
              <a:spcBef>
                <a:spcPct val="0"/>
              </a:spcBef>
              <a:buClrTx/>
              <a:buFontTx/>
              <a:buNone/>
              <a:defRPr sz="1200" i="0">
                <a:latin typeface="Times New Roman" pitchFamily="18" charset="0"/>
              </a:defRPr>
            </a:lvl1pPr>
          </a:lstStyle>
          <a:p>
            <a:endParaRPr lang="en-US"/>
          </a:p>
        </p:txBody>
      </p:sp>
      <p:sp>
        <p:nvSpPr>
          <p:cNvPr id="7173" name="Rectangle 5"/>
          <p:cNvSpPr>
            <a:spLocks noGrp="1" noChangeArrowheads="1"/>
          </p:cNvSpPr>
          <p:nvPr>
            <p:ph type="sldNum" sz="quarter" idx="3"/>
          </p:nvPr>
        </p:nvSpPr>
        <p:spPr bwMode="auto">
          <a:xfrm>
            <a:off x="3851530" y="9430306"/>
            <a:ext cx="2946145" cy="496332"/>
          </a:xfrm>
          <a:prstGeom prst="rect">
            <a:avLst/>
          </a:prstGeom>
          <a:noFill/>
          <a:ln w="9525">
            <a:noFill/>
            <a:miter lim="800000"/>
            <a:headEnd/>
            <a:tailEnd/>
          </a:ln>
          <a:effectLst/>
        </p:spPr>
        <p:txBody>
          <a:bodyPr vert="horz" wrap="square" lIns="91828" tIns="45915" rIns="91828" bIns="45915" numCol="1" anchor="b" anchorCtr="0" compatLnSpc="1">
            <a:prstTxWarp prst="textNoShape">
              <a:avLst/>
            </a:prstTxWarp>
          </a:bodyPr>
          <a:lstStyle>
            <a:lvl1pPr algn="r" defTabSz="919699" eaLnBrk="1" hangingPunct="1">
              <a:spcBef>
                <a:spcPct val="0"/>
              </a:spcBef>
              <a:buClrTx/>
              <a:buFontTx/>
              <a:buNone/>
              <a:defRPr sz="1200" i="0">
                <a:latin typeface="Times New Roman" pitchFamily="18" charset="0"/>
              </a:defRPr>
            </a:lvl1pPr>
          </a:lstStyle>
          <a:p>
            <a:fld id="{93680765-A157-41AD-8F94-E152B15695BF}" type="slidenum">
              <a:rPr lang="en-US"/>
              <a:pPr/>
              <a:t>‹#›</a:t>
            </a:fld>
            <a:endParaRPr lang="en-US"/>
          </a:p>
        </p:txBody>
      </p:sp>
    </p:spTree>
    <p:extLst>
      <p:ext uri="{BB962C8B-B14F-4D97-AF65-F5344CB8AC3E}">
        <p14:creationId xmlns:p14="http://schemas.microsoft.com/office/powerpoint/2010/main" val="40471619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4" name="Rectangle 4"/>
          <p:cNvSpPr>
            <a:spLocks noGrp="1" noRot="1" noChangeAspect="1" noChangeArrowheads="1" noTextEdit="1"/>
          </p:cNvSpPr>
          <p:nvPr>
            <p:ph type="sldImg" idx="2"/>
          </p:nvPr>
        </p:nvSpPr>
        <p:spPr bwMode="auto">
          <a:xfrm>
            <a:off x="617538" y="487363"/>
            <a:ext cx="5626100" cy="4219575"/>
          </a:xfrm>
          <a:prstGeom prst="rect">
            <a:avLst/>
          </a:prstGeom>
          <a:noFill/>
          <a:ln w="9525">
            <a:noFill/>
            <a:miter lim="800000"/>
            <a:headEnd/>
            <a:tailEnd/>
          </a:ln>
          <a:effectLst/>
        </p:spPr>
      </p:sp>
      <p:sp>
        <p:nvSpPr>
          <p:cNvPr id="5125" name="Rectangle 5"/>
          <p:cNvSpPr>
            <a:spLocks noGrp="1" noChangeArrowheads="1"/>
          </p:cNvSpPr>
          <p:nvPr>
            <p:ph type="body" sz="quarter" idx="3"/>
          </p:nvPr>
        </p:nvSpPr>
        <p:spPr bwMode="auto">
          <a:xfrm>
            <a:off x="565628" y="5591625"/>
            <a:ext cx="5729738" cy="3427125"/>
          </a:xfrm>
          <a:prstGeom prst="rect">
            <a:avLst/>
          </a:prstGeom>
          <a:noFill/>
          <a:ln w="9525">
            <a:noFill/>
            <a:miter lim="800000"/>
            <a:headEnd/>
            <a:tailEnd/>
          </a:ln>
          <a:effectLst/>
        </p:spPr>
        <p:txBody>
          <a:bodyPr vert="horz" wrap="square" lIns="0" tIns="0" rIns="0" bIns="0" numCol="1" anchor="t" anchorCtr="0" compatLnSpc="1">
            <a:prstTxWarp prst="textNoShape">
              <a:avLst/>
            </a:prstTxWarp>
            <a:normAutofit/>
          </a:bodyPr>
          <a:lstStyle/>
          <a:p>
            <a:pPr lvl="0"/>
            <a:r>
              <a:rPr lang="cs-CZ" dirty="0" smtClean="0"/>
              <a:t>Click to edit Master text styles</a:t>
            </a:r>
          </a:p>
        </p:txBody>
      </p:sp>
      <p:sp>
        <p:nvSpPr>
          <p:cNvPr id="5127" name="pg num"/>
          <p:cNvSpPr>
            <a:spLocks noGrp="1" noChangeArrowheads="1"/>
          </p:cNvSpPr>
          <p:nvPr>
            <p:ph type="sldNum" sz="quarter" idx="5"/>
          </p:nvPr>
        </p:nvSpPr>
        <p:spPr bwMode="auto">
          <a:xfrm>
            <a:off x="6033200" y="9548027"/>
            <a:ext cx="542583" cy="182943"/>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lgn="r" defTabSz="919699" eaLnBrk="1" hangingPunct="1">
              <a:spcBef>
                <a:spcPct val="0"/>
              </a:spcBef>
              <a:buClrTx/>
              <a:buFontTx/>
              <a:buNone/>
              <a:defRPr sz="1200" i="0"/>
            </a:lvl1pPr>
          </a:lstStyle>
          <a:p>
            <a:fld id="{42689D1E-D6FA-469F-A168-9573E3DAE983}" type="slidenum">
              <a:rPr lang="cs-CZ"/>
              <a:pPr/>
              <a:t>‹#›</a:t>
            </a:fld>
            <a:endParaRPr lang="cs-CZ"/>
          </a:p>
        </p:txBody>
      </p:sp>
      <p:sp>
        <p:nvSpPr>
          <p:cNvPr id="5137" name="McK Separator" hidden="1"/>
          <p:cNvSpPr>
            <a:spLocks noChangeShapeType="1"/>
          </p:cNvSpPr>
          <p:nvPr/>
        </p:nvSpPr>
        <p:spPr bwMode="auto">
          <a:xfrm>
            <a:off x="814685" y="1509677"/>
            <a:ext cx="5199079" cy="0"/>
          </a:xfrm>
          <a:prstGeom prst="line">
            <a:avLst/>
          </a:prstGeom>
          <a:noFill/>
          <a:ln w="9525">
            <a:solidFill>
              <a:schemeClr val="tx1"/>
            </a:solidFill>
            <a:round/>
            <a:headEnd/>
            <a:tailEnd/>
          </a:ln>
          <a:effectLst/>
        </p:spPr>
        <p:txBody>
          <a:bodyPr lIns="92290" tIns="46145" rIns="92290" bIns="46145"/>
          <a:lstStyle/>
          <a:p>
            <a:endParaRPr lang="cs-CZ"/>
          </a:p>
        </p:txBody>
      </p:sp>
    </p:spTree>
    <p:extLst>
      <p:ext uri="{BB962C8B-B14F-4D97-AF65-F5344CB8AC3E}">
        <p14:creationId xmlns:p14="http://schemas.microsoft.com/office/powerpoint/2010/main" val="2929927327"/>
      </p:ext>
    </p:extLst>
  </p:cSld>
  <p:clrMap bg1="lt1" tx1="dk1" bg2="lt2" tx2="dk2" accent1="accent1" accent2="accent2" accent3="accent3" accent4="accent4" accent5="accent5" accent6="accent6" hlink="hlink" folHlink="folHlink"/>
  <p:hf hdr="0" dt="0"/>
  <p:notesStyle>
    <a:lvl1pPr algn="l" rtl="0" fontAlgn="base">
      <a:lnSpc>
        <a:spcPct val="90000"/>
      </a:lnSpc>
      <a:spcBef>
        <a:spcPct val="30000"/>
      </a:spcBef>
      <a:spcAft>
        <a:spcPct val="0"/>
      </a:spcAft>
      <a:defRPr sz="1632" b="1" kern="1200">
        <a:solidFill>
          <a:schemeClr val="tx1"/>
        </a:solidFill>
        <a:latin typeface="Arial" pitchFamily="34" charset="0"/>
        <a:ea typeface="+mn-ea"/>
        <a:cs typeface="+mn-cs"/>
      </a:defRPr>
    </a:lvl1pPr>
    <a:lvl2pPr marL="194367" algn="l" rtl="0" fontAlgn="base">
      <a:spcBef>
        <a:spcPct val="30000"/>
      </a:spcBef>
      <a:spcAft>
        <a:spcPct val="0"/>
      </a:spcAft>
      <a:defRPr sz="1224" kern="1200">
        <a:solidFill>
          <a:schemeClr val="tx1"/>
        </a:solidFill>
        <a:latin typeface="Times New Roman" pitchFamily="18" charset="0"/>
        <a:ea typeface="+mn-ea"/>
        <a:cs typeface="+mn-cs"/>
      </a:defRPr>
    </a:lvl2pPr>
    <a:lvl3pPr marL="388734" algn="l" rtl="0" fontAlgn="base">
      <a:spcBef>
        <a:spcPct val="30000"/>
      </a:spcBef>
      <a:spcAft>
        <a:spcPct val="0"/>
      </a:spcAft>
      <a:defRPr sz="1224" kern="1200">
        <a:solidFill>
          <a:schemeClr val="tx1"/>
        </a:solidFill>
        <a:latin typeface="Times New Roman" pitchFamily="18" charset="0"/>
        <a:ea typeface="+mn-ea"/>
        <a:cs typeface="+mn-cs"/>
      </a:defRPr>
    </a:lvl3pPr>
    <a:lvl4pPr marL="583101" algn="l" rtl="0" fontAlgn="base">
      <a:spcBef>
        <a:spcPct val="30000"/>
      </a:spcBef>
      <a:spcAft>
        <a:spcPct val="0"/>
      </a:spcAft>
      <a:defRPr sz="1224" kern="1200">
        <a:solidFill>
          <a:schemeClr val="tx1"/>
        </a:solidFill>
        <a:latin typeface="Times New Roman" pitchFamily="18" charset="0"/>
        <a:ea typeface="+mn-ea"/>
        <a:cs typeface="+mn-cs"/>
      </a:defRPr>
    </a:lvl4pPr>
    <a:lvl5pPr marL="777469" algn="l" rtl="0" fontAlgn="base">
      <a:spcBef>
        <a:spcPct val="30000"/>
      </a:spcBef>
      <a:spcAft>
        <a:spcPct val="0"/>
      </a:spcAft>
      <a:defRPr sz="1224" kern="1200">
        <a:solidFill>
          <a:schemeClr val="tx1"/>
        </a:solidFill>
        <a:latin typeface="Times New Roman" pitchFamily="18" charset="0"/>
        <a:ea typeface="+mn-ea"/>
        <a:cs typeface="+mn-cs"/>
      </a:defRPr>
    </a:lvl5pPr>
    <a:lvl6pPr marL="2332406" algn="l" defTabSz="932962" rtl="0" eaLnBrk="1" latinLnBrk="0" hangingPunct="1">
      <a:defRPr sz="1224" kern="1200">
        <a:solidFill>
          <a:schemeClr val="tx1"/>
        </a:solidFill>
        <a:latin typeface="+mn-lt"/>
        <a:ea typeface="+mn-ea"/>
        <a:cs typeface="+mn-cs"/>
      </a:defRPr>
    </a:lvl6pPr>
    <a:lvl7pPr marL="2798887" algn="l" defTabSz="932962" rtl="0" eaLnBrk="1" latinLnBrk="0" hangingPunct="1">
      <a:defRPr sz="1224" kern="1200">
        <a:solidFill>
          <a:schemeClr val="tx1"/>
        </a:solidFill>
        <a:latin typeface="+mn-lt"/>
        <a:ea typeface="+mn-ea"/>
        <a:cs typeface="+mn-cs"/>
      </a:defRPr>
    </a:lvl7pPr>
    <a:lvl8pPr marL="3265368" algn="l" defTabSz="932962" rtl="0" eaLnBrk="1" latinLnBrk="0" hangingPunct="1">
      <a:defRPr sz="1224" kern="1200">
        <a:solidFill>
          <a:schemeClr val="tx1"/>
        </a:solidFill>
        <a:latin typeface="+mn-lt"/>
        <a:ea typeface="+mn-ea"/>
        <a:cs typeface="+mn-cs"/>
      </a:defRPr>
    </a:lvl8pPr>
    <a:lvl9pPr marL="3731849" algn="l" defTabSz="932962" rtl="0" eaLnBrk="1" latinLnBrk="0" hangingPunct="1">
      <a:defRPr sz="122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a:defRPr/>
            </a:pPr>
            <a:fld id="{DB1ABD21-2E75-4040-A67F-751CA2B96220}" type="slidenum">
              <a:rPr lang="cs-CZ" smtClean="0">
                <a:solidFill>
                  <a:prstClr val="black"/>
                </a:solidFill>
              </a:rPr>
              <a:pPr>
                <a:defRPr/>
              </a:pPr>
              <a:t>7</a:t>
            </a:fld>
            <a:endParaRPr lang="cs-CZ" dirty="0">
              <a:solidFill>
                <a:prstClr val="black"/>
              </a:solidFill>
            </a:endParaRPr>
          </a:p>
        </p:txBody>
      </p:sp>
    </p:spTree>
    <p:extLst>
      <p:ext uri="{BB962C8B-B14F-4D97-AF65-F5344CB8AC3E}">
        <p14:creationId xmlns:p14="http://schemas.microsoft.com/office/powerpoint/2010/main" val="8578441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úvodní snímek">
    <p:spTree>
      <p:nvGrpSpPr>
        <p:cNvPr id="1" name=""/>
        <p:cNvGrpSpPr/>
        <p:nvPr/>
      </p:nvGrpSpPr>
      <p:grpSpPr>
        <a:xfrm>
          <a:off x="0" y="0"/>
          <a:ext cx="0" cy="0"/>
          <a:chOff x="0" y="0"/>
          <a:chExt cx="0" cy="0"/>
        </a:xfrm>
      </p:grpSpPr>
      <p:grpSp>
        <p:nvGrpSpPr>
          <p:cNvPr id="13346" name="McK Title Elements" hidden="1"/>
          <p:cNvGrpSpPr>
            <a:grpSpLocks/>
          </p:cNvGrpSpPr>
          <p:nvPr/>
        </p:nvGrpSpPr>
        <p:grpSpPr bwMode="auto">
          <a:xfrm>
            <a:off x="2863879" y="2183416"/>
            <a:ext cx="5130035" cy="4601696"/>
            <a:chOff x="1768" y="1348"/>
            <a:chExt cx="3167" cy="2841"/>
          </a:xfrm>
        </p:grpSpPr>
        <p:sp>
          <p:nvSpPr>
            <p:cNvPr id="13331" name="McK Confidential" hidden="1"/>
            <p:cNvSpPr txBox="1">
              <a:spLocks noChangeArrowheads="1"/>
            </p:cNvSpPr>
            <p:nvPr/>
          </p:nvSpPr>
          <p:spPr bwMode="auto">
            <a:xfrm>
              <a:off x="1768" y="1348"/>
              <a:ext cx="936" cy="138"/>
            </a:xfrm>
            <a:prstGeom prst="rect">
              <a:avLst/>
            </a:prstGeom>
            <a:noFill/>
            <a:ln w="9525">
              <a:noFill/>
              <a:miter lim="800000"/>
              <a:headEnd/>
              <a:tailEnd/>
            </a:ln>
            <a:effectLst/>
          </p:spPr>
          <p:txBody>
            <a:bodyPr lIns="0" tIns="0" rIns="0" bIns="0">
              <a:spAutoFit/>
            </a:bodyPr>
            <a:lstStyle/>
            <a:p>
              <a:pPr algn="l" eaLnBrk="1" hangingPunct="1">
                <a:spcBef>
                  <a:spcPct val="0"/>
                </a:spcBef>
                <a:buClrTx/>
                <a:buFontTx/>
                <a:buNone/>
              </a:pPr>
              <a:r>
                <a:rPr lang="cs-CZ" sz="1428" i="0"/>
                <a:t>DŮVĚRNÉ</a:t>
              </a:r>
            </a:p>
          </p:txBody>
        </p:sp>
        <p:sp>
          <p:nvSpPr>
            <p:cNvPr id="13332" name="McK Document" hidden="1"/>
            <p:cNvSpPr txBox="1">
              <a:spLocks noChangeArrowheads="1"/>
            </p:cNvSpPr>
            <p:nvPr/>
          </p:nvSpPr>
          <p:spPr bwMode="auto">
            <a:xfrm>
              <a:off x="1768" y="3045"/>
              <a:ext cx="3167" cy="138"/>
            </a:xfrm>
            <a:prstGeom prst="rect">
              <a:avLst/>
            </a:prstGeom>
            <a:noFill/>
            <a:ln w="9525">
              <a:noFill/>
              <a:miter lim="800000"/>
              <a:headEnd/>
              <a:tailEnd/>
            </a:ln>
            <a:effectLst/>
          </p:spPr>
          <p:txBody>
            <a:bodyPr lIns="0" tIns="0" rIns="0" bIns="0" anchor="b">
              <a:spAutoFit/>
            </a:bodyPr>
            <a:lstStyle/>
            <a:p>
              <a:pPr algn="l" eaLnBrk="1" hangingPunct="1">
                <a:spcBef>
                  <a:spcPct val="0"/>
                </a:spcBef>
                <a:buClrTx/>
                <a:buFontTx/>
                <a:buNone/>
              </a:pPr>
              <a:r>
                <a:rPr lang="cs-CZ" sz="1428" i="0"/>
                <a:t>Dokument</a:t>
              </a:r>
            </a:p>
          </p:txBody>
        </p:sp>
        <p:sp>
          <p:nvSpPr>
            <p:cNvPr id="13333" name="McK Date" hidden="1"/>
            <p:cNvSpPr txBox="1">
              <a:spLocks noChangeArrowheads="1"/>
            </p:cNvSpPr>
            <p:nvPr/>
          </p:nvSpPr>
          <p:spPr bwMode="auto">
            <a:xfrm>
              <a:off x="1768" y="3216"/>
              <a:ext cx="3167" cy="138"/>
            </a:xfrm>
            <a:prstGeom prst="rect">
              <a:avLst/>
            </a:prstGeom>
            <a:noFill/>
            <a:ln w="9525">
              <a:noFill/>
              <a:miter lim="800000"/>
              <a:headEnd/>
              <a:tailEnd/>
            </a:ln>
            <a:effectLst/>
          </p:spPr>
          <p:txBody>
            <a:bodyPr lIns="0" tIns="0" rIns="0" bIns="0">
              <a:spAutoFit/>
            </a:bodyPr>
            <a:lstStyle/>
            <a:p>
              <a:pPr algn="l" eaLnBrk="1" hangingPunct="1">
                <a:spcBef>
                  <a:spcPct val="0"/>
                </a:spcBef>
                <a:buClrTx/>
                <a:buFontTx/>
                <a:buNone/>
              </a:pPr>
              <a:r>
                <a:rPr lang="cs-CZ" sz="1428" i="0"/>
                <a:t>Datum</a:t>
              </a:r>
            </a:p>
          </p:txBody>
        </p:sp>
        <p:sp>
          <p:nvSpPr>
            <p:cNvPr id="13334" name="McK Disclaimer" hidden="1"/>
            <p:cNvSpPr>
              <a:spLocks noChangeArrowheads="1"/>
            </p:cNvSpPr>
            <p:nvPr>
              <p:custDataLst>
                <p:tags r:id="rId1"/>
              </p:custDataLst>
            </p:nvPr>
          </p:nvSpPr>
          <p:spPr bwMode="auto">
            <a:xfrm>
              <a:off x="1768" y="3753"/>
              <a:ext cx="2303" cy="436"/>
            </a:xfrm>
            <a:prstGeom prst="rect">
              <a:avLst/>
            </a:prstGeom>
            <a:noFill/>
            <a:ln w="9525">
              <a:noFill/>
              <a:miter lim="800000"/>
              <a:headEnd/>
              <a:tailEnd/>
            </a:ln>
            <a:effectLst/>
          </p:spPr>
          <p:txBody>
            <a:bodyPr lIns="0" tIns="0" rIns="0" bIns="0" anchor="b">
              <a:spAutoFit/>
            </a:bodyPr>
            <a:lstStyle/>
            <a:p>
              <a:pPr algn="l" defTabSz="804863">
                <a:spcBef>
                  <a:spcPct val="0"/>
                </a:spcBef>
                <a:buClrTx/>
                <a:buFontTx/>
                <a:buNone/>
              </a:pPr>
              <a:r>
                <a:rPr lang="cs-CZ" sz="900" i="0"/>
                <a:t>This report is solely for the use of client personnel.  No part of it may be circulated, quoted, or reproduced for distribution outside the client organization without prior written approval from McKinsey &amp; Company. This material was used by McKinsey &amp; Company during an oral presentation; it is not a complete record of the discussion.</a:t>
              </a:r>
            </a:p>
          </p:txBody>
        </p:sp>
      </p:grpSp>
      <p:sp>
        <p:nvSpPr>
          <p:cNvPr id="13343" name="Working Draft Text" hidden="1"/>
          <p:cNvSpPr>
            <a:spLocks noChangeArrowheads="1"/>
          </p:cNvSpPr>
          <p:nvPr/>
        </p:nvSpPr>
        <p:spPr bwMode="auto">
          <a:xfrm>
            <a:off x="427638" y="349865"/>
            <a:ext cx="3110094" cy="310888"/>
          </a:xfrm>
          <a:prstGeom prst="rect">
            <a:avLst/>
          </a:prstGeom>
          <a:noFill/>
          <a:ln w="9525">
            <a:noFill/>
            <a:miter lim="800000"/>
            <a:headEnd/>
            <a:tailEnd/>
          </a:ln>
          <a:effectLst/>
        </p:spPr>
        <p:txBody>
          <a:bodyPr lIns="0" tIns="0" rIns="0" bIns="0">
            <a:spAutoFit/>
          </a:bodyPr>
          <a:lstStyle/>
          <a:p>
            <a:pPr defTabSz="895350" eaLnBrk="1" hangingPunct="1">
              <a:lnSpc>
                <a:spcPct val="110000"/>
              </a:lnSpc>
              <a:spcBef>
                <a:spcPct val="0"/>
              </a:spcBef>
              <a:buClrTx/>
              <a:buSzPct val="120000"/>
              <a:buFontTx/>
              <a:buNone/>
            </a:pPr>
            <a:r>
              <a:rPr lang="cs-CZ" sz="1800" b="1" i="0">
                <a:solidFill>
                  <a:schemeClr val="bg1"/>
                </a:solidFill>
              </a:rPr>
              <a:t>Working Draft    </a:t>
            </a:r>
          </a:p>
        </p:txBody>
      </p:sp>
      <p:sp>
        <p:nvSpPr>
          <p:cNvPr id="13344" name="Working Draft" hidden="1"/>
          <p:cNvSpPr txBox="1">
            <a:spLocks noChangeArrowheads="1"/>
          </p:cNvSpPr>
          <p:nvPr/>
        </p:nvSpPr>
        <p:spPr bwMode="auto">
          <a:xfrm>
            <a:off x="427638" y="594447"/>
            <a:ext cx="4674257" cy="188417"/>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en-US" sz="1200" i="0"/>
              <a:t>Last Modified 10/4/2004 4:39:06 PM Central Europe Standard Time</a:t>
            </a:r>
            <a:endParaRPr lang="cs-CZ" sz="1200" i="0"/>
          </a:p>
        </p:txBody>
      </p:sp>
      <p:sp>
        <p:nvSpPr>
          <p:cNvPr id="13345" name="Printed" hidden="1"/>
          <p:cNvSpPr txBox="1">
            <a:spLocks noChangeArrowheads="1"/>
          </p:cNvSpPr>
          <p:nvPr/>
        </p:nvSpPr>
        <p:spPr bwMode="auto">
          <a:xfrm>
            <a:off x="427638" y="816351"/>
            <a:ext cx="4305579" cy="188417"/>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cs-CZ" sz="1200" i="0"/>
              <a:t>Printed 10/4/2004 11:36:40 AM Central Europe Standard Time</a:t>
            </a:r>
          </a:p>
        </p:txBody>
      </p:sp>
      <p:sp>
        <p:nvSpPr>
          <p:cNvPr id="19" name="Rectangle 92"/>
          <p:cNvSpPr>
            <a:spLocks noGrp="1" noChangeArrowheads="1"/>
          </p:cNvSpPr>
          <p:nvPr>
            <p:ph type="title" hasCustomPrompt="1"/>
          </p:nvPr>
        </p:nvSpPr>
        <p:spPr bwMode="auto">
          <a:xfrm>
            <a:off x="504000" y="1052730"/>
            <a:ext cx="6876000" cy="1923604"/>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spAutoFit/>
          </a:bodyPr>
          <a:lstStyle>
            <a:lvl1pPr>
              <a:lnSpc>
                <a:spcPts val="5000"/>
              </a:lnSpc>
              <a:defRPr sz="3600" b="0">
                <a:solidFill>
                  <a:srgbClr val="F24F00"/>
                </a:solidFill>
                <a:latin typeface="+mj-lt"/>
                <a:cs typeface="Arial CE" panose="020B0604020202020204" pitchFamily="34" charset="0"/>
              </a:defRPr>
            </a:lvl1pPr>
          </a:lstStyle>
          <a:p>
            <a:pPr lvl="0"/>
            <a:r>
              <a:rPr lang="cs-CZ" dirty="0" smtClean="0"/>
              <a:t>KLIKNUTÍM VLOŽÍTE NADPIS PREZENTACE</a:t>
            </a:r>
            <a:br>
              <a:rPr lang="cs-CZ" dirty="0" smtClean="0"/>
            </a:br>
            <a:endParaRPr lang="cs-CZ" dirty="0" smtClean="0"/>
          </a:p>
        </p:txBody>
      </p:sp>
      <p:sp>
        <p:nvSpPr>
          <p:cNvPr id="7" name="Text Placeholder 6"/>
          <p:cNvSpPr>
            <a:spLocks noGrp="1"/>
          </p:cNvSpPr>
          <p:nvPr>
            <p:ph type="body" sz="quarter" idx="10" hasCustomPrompt="1"/>
          </p:nvPr>
        </p:nvSpPr>
        <p:spPr>
          <a:xfrm>
            <a:off x="503238" y="4675937"/>
            <a:ext cx="1846262" cy="241300"/>
          </a:xfrm>
        </p:spPr>
        <p:txBody>
          <a:bodyPr/>
          <a:lstStyle>
            <a:lvl1pPr>
              <a:defRPr sz="1800" b="1" baseline="0">
                <a:solidFill>
                  <a:srgbClr val="F24F00"/>
                </a:solidFill>
              </a:defRPr>
            </a:lvl1pPr>
          </a:lstStyle>
          <a:p>
            <a:pPr lvl="0"/>
            <a:r>
              <a:rPr lang="cs-CZ" dirty="0" smtClean="0"/>
              <a:t>měsíc rok</a:t>
            </a:r>
            <a:endParaRPr lang="cs-CZ" dirty="0"/>
          </a:p>
        </p:txBody>
      </p:sp>
      <p:sp>
        <p:nvSpPr>
          <p:cNvPr id="9" name="Text Placeholder 8"/>
          <p:cNvSpPr>
            <a:spLocks noGrp="1"/>
          </p:cNvSpPr>
          <p:nvPr>
            <p:ph type="body" sz="quarter" idx="11" hasCustomPrompt="1"/>
          </p:nvPr>
        </p:nvSpPr>
        <p:spPr>
          <a:xfrm>
            <a:off x="503238" y="5760000"/>
            <a:ext cx="2532062" cy="653500"/>
          </a:xfrm>
        </p:spPr>
        <p:txBody>
          <a:bodyPr/>
          <a:lstStyle>
            <a:lvl1pPr>
              <a:lnSpc>
                <a:spcPts val="1900"/>
              </a:lnSpc>
              <a:defRPr sz="1600" b="1">
                <a:solidFill>
                  <a:srgbClr val="F24F00"/>
                </a:solidFill>
              </a:defRPr>
            </a:lvl1pPr>
          </a:lstStyle>
          <a:p>
            <a:pPr lvl="0"/>
            <a:r>
              <a:rPr lang="cs-CZ" dirty="0" smtClean="0"/>
              <a:t>Jméno Příjmení</a:t>
            </a:r>
          </a:p>
          <a:p>
            <a:pPr lvl="0"/>
            <a:r>
              <a:rPr lang="cs-CZ" dirty="0" smtClean="0"/>
              <a:t>funkce</a:t>
            </a:r>
            <a:endParaRPr lang="cs-CZ" dirty="0"/>
          </a:p>
        </p:txBody>
      </p:sp>
      <p:pic>
        <p:nvPicPr>
          <p:cNvPr id="15" name="Picture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602353"/>
            <a:ext cx="9144000" cy="253538"/>
          </a:xfrm>
          <a:prstGeom prst="rect">
            <a:avLst/>
          </a:prstGeom>
        </p:spPr>
      </p:pic>
      <p:pic>
        <p:nvPicPr>
          <p:cNvPr id="16" name="Picture 1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884000" y="468000"/>
            <a:ext cx="756000" cy="756000"/>
          </a:xfrm>
          <a:prstGeom prst="rect">
            <a:avLst/>
          </a:prstGeom>
        </p:spPr>
      </p:pic>
    </p:spTree>
  </p:cSld>
  <p:clrMapOvr>
    <a:masterClrMapping/>
  </p:clrMapOvr>
  <p:extLst mod="1">
    <p:ext uri="{DCECCB84-F9BA-43D5-87BE-67443E8EF086}">
      <p15:sldGuideLst xmlns:p15="http://schemas.microsoft.com/office/powerpoint/2012/main">
        <p15:guide id="1" orient="horz" pos="777" userDrawn="1">
          <p15:clr>
            <a:srgbClr val="FBAE40"/>
          </p15:clr>
        </p15:guide>
        <p15:guide id="2" pos="4967"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liparty - šedivý podklad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10" name="Title 1"/>
          <p:cNvSpPr>
            <a:spLocks noGrp="1"/>
          </p:cNvSpPr>
          <p:nvPr>
            <p:ph type="title" hasCustomPrompt="1"/>
          </p:nvPr>
        </p:nvSpPr>
        <p:spPr>
          <a:xfrm>
            <a:off x="504000" y="423020"/>
            <a:ext cx="6876000" cy="1269578"/>
          </a:xfrm>
        </p:spPr>
        <p:txBody>
          <a:bodyPr/>
          <a:lstStyle>
            <a:lvl1pPr>
              <a:defRPr>
                <a:solidFill>
                  <a:srgbClr val="F24F00"/>
                </a:solidFill>
              </a:defRPr>
            </a:lvl1pPr>
          </a:lstStyle>
          <a:p>
            <a:r>
              <a:rPr lang="cs-CZ" dirty="0" smtClean="0"/>
              <a:t>PO KLIKNUTÍ MŮŽETE ZADAT VLASTNÍ NADPIS,  TATO ŠABLONA JE UPRAVENA NA POUŽÍVÁNÍ TŘÍŘÁDKOVÝCH NADPISŮ</a:t>
            </a:r>
            <a:endParaRPr lang="cs-CZ" dirty="0"/>
          </a:p>
        </p:txBody>
      </p:sp>
      <p:sp>
        <p:nvSpPr>
          <p:cNvPr id="14" name="Text Placeholder 9"/>
          <p:cNvSpPr>
            <a:spLocks noGrp="1"/>
          </p:cNvSpPr>
          <p:nvPr>
            <p:ph type="body" sz="quarter" idx="12" hasCustomPrompt="1"/>
          </p:nvPr>
        </p:nvSpPr>
        <p:spPr>
          <a:xfrm>
            <a:off x="504000" y="2116800"/>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2088000" y="2527200"/>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Content Placeholder 2"/>
          <p:cNvSpPr>
            <a:spLocks noGrp="1"/>
          </p:cNvSpPr>
          <p:nvPr>
            <p:ph idx="13"/>
          </p:nvPr>
        </p:nvSpPr>
        <p:spPr>
          <a:xfrm>
            <a:off x="2088000" y="4256074"/>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2" name="Picture Placeholder 3"/>
          <p:cNvSpPr>
            <a:spLocks noGrp="1"/>
          </p:cNvSpPr>
          <p:nvPr>
            <p:ph type="pic" sz="quarter" idx="15" hasCustomPrompt="1"/>
          </p:nvPr>
        </p:nvSpPr>
        <p:spPr>
          <a:xfrm>
            <a:off x="504000" y="4256074"/>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6" name="Picture Placeholder 3"/>
          <p:cNvSpPr>
            <a:spLocks noGrp="1"/>
          </p:cNvSpPr>
          <p:nvPr>
            <p:ph type="pic" sz="quarter" idx="14" hasCustomPrompt="1"/>
          </p:nvPr>
        </p:nvSpPr>
        <p:spPr>
          <a:xfrm>
            <a:off x="504000" y="2527200"/>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900351200"/>
      </p:ext>
    </p:extLst>
  </p:cSld>
  <p:clrMapOvr>
    <a:masterClrMapping/>
  </p:clrMapOvr>
  <p:extLst mod="1">
    <p:ext uri="{DCECCB84-F9BA-43D5-87BE-67443E8EF086}">
      <p15:sldGuideLst xmlns:p15="http://schemas.microsoft.com/office/powerpoint/2012/main">
        <p15:guide id="1" orient="horz" pos="527">
          <p15:clr>
            <a:srgbClr val="FBAE40"/>
          </p15:clr>
        </p15:guide>
        <p15:guide id="2" pos="5443" userDrawn="1">
          <p15:clr>
            <a:srgbClr val="FBAE40"/>
          </p15:clr>
        </p15:guide>
        <p15:guide id="0" pos="317"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liparty - bílý podkla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6" name="Title 1"/>
          <p:cNvSpPr>
            <a:spLocks noGrp="1"/>
          </p:cNvSpPr>
          <p:nvPr>
            <p:ph type="title" hasCustomPrompt="1"/>
          </p:nvPr>
        </p:nvSpPr>
        <p:spPr>
          <a:xfrm>
            <a:off x="504000" y="436770"/>
            <a:ext cx="6876000" cy="819712"/>
          </a:xfrm>
        </p:spPr>
        <p:txBody>
          <a:bodyPr/>
          <a:lstStyle/>
          <a:p>
            <a:r>
              <a:rPr lang="cs-CZ" dirty="0" smtClean="0"/>
              <a:t>PO KLIKNUTÍ MŮŽETE ZADAT VLASTNÍ NADPIS, V TÉTO ŠABLONĚ IDEÁLNĚ DVOUŘÁDKOVÝ</a:t>
            </a:r>
            <a:endParaRPr lang="cs-CZ" dirty="0"/>
          </a:p>
        </p:txBody>
      </p:sp>
      <p:cxnSp>
        <p:nvCxnSpPr>
          <p:cNvPr id="11" name="Straight Connector 10"/>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0" y="1692000"/>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2088000" y="2102400"/>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2088000" y="3831274"/>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1274"/>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8" name="Picture Placeholder 3"/>
          <p:cNvSpPr>
            <a:spLocks noGrp="1"/>
          </p:cNvSpPr>
          <p:nvPr>
            <p:ph type="pic" sz="quarter" idx="14" hasCustomPrompt="1"/>
          </p:nvPr>
        </p:nvSpPr>
        <p:spPr>
          <a:xfrm>
            <a:off x="504000" y="2102400"/>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219176661"/>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liparty - bílý podklad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10" name="Title 1"/>
          <p:cNvSpPr>
            <a:spLocks noGrp="1"/>
          </p:cNvSpPr>
          <p:nvPr>
            <p:ph type="title" hasCustomPrompt="1"/>
          </p:nvPr>
        </p:nvSpPr>
        <p:spPr>
          <a:xfrm>
            <a:off x="504000" y="423020"/>
            <a:ext cx="6876000" cy="1269578"/>
          </a:xfrm>
        </p:spPr>
        <p:txBody>
          <a:bodyPr/>
          <a:lstStyle>
            <a:lvl1pPr>
              <a:defRPr>
                <a:solidFill>
                  <a:srgbClr val="F24F00"/>
                </a:solidFill>
              </a:defRPr>
            </a:lvl1pPr>
          </a:lstStyle>
          <a:p>
            <a:r>
              <a:rPr lang="cs-CZ" dirty="0" smtClean="0"/>
              <a:t>PO KLIKNUTÍ MŮŽETE ZADAT VLASTNÍ NADPIS,  TATO ŠABLONA JE UPRAVENA NA POUŽÍVÁNÍ TŘÍŘÁDKOVÝCH NADPISŮ</a:t>
            </a:r>
            <a:endParaRPr lang="cs-CZ" dirty="0"/>
          </a:p>
        </p:txBody>
      </p:sp>
      <p:sp>
        <p:nvSpPr>
          <p:cNvPr id="14" name="Text Placeholder 9"/>
          <p:cNvSpPr>
            <a:spLocks noGrp="1"/>
          </p:cNvSpPr>
          <p:nvPr>
            <p:ph type="body" sz="quarter" idx="12" hasCustomPrompt="1"/>
          </p:nvPr>
        </p:nvSpPr>
        <p:spPr>
          <a:xfrm>
            <a:off x="504000" y="2116800"/>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2088000" y="2527200"/>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Content Placeholder 2"/>
          <p:cNvSpPr>
            <a:spLocks noGrp="1"/>
          </p:cNvSpPr>
          <p:nvPr>
            <p:ph idx="13"/>
          </p:nvPr>
        </p:nvSpPr>
        <p:spPr>
          <a:xfrm>
            <a:off x="2088000" y="4256074"/>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2" name="Picture Placeholder 3"/>
          <p:cNvSpPr>
            <a:spLocks noGrp="1"/>
          </p:cNvSpPr>
          <p:nvPr>
            <p:ph type="pic" sz="quarter" idx="15" hasCustomPrompt="1"/>
          </p:nvPr>
        </p:nvSpPr>
        <p:spPr>
          <a:xfrm>
            <a:off x="504000" y="4256074"/>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6" name="Picture Placeholder 3"/>
          <p:cNvSpPr>
            <a:spLocks noGrp="1"/>
          </p:cNvSpPr>
          <p:nvPr>
            <p:ph type="pic" sz="quarter" idx="14" hasCustomPrompt="1"/>
          </p:nvPr>
        </p:nvSpPr>
        <p:spPr>
          <a:xfrm>
            <a:off x="504000" y="2527200"/>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418414679"/>
      </p:ext>
    </p:extLst>
  </p:cSld>
  <p:clrMapOvr>
    <a:masterClrMapping/>
  </p:clrMapOvr>
  <p:extLst mod="1">
    <p:ext uri="{DCECCB84-F9BA-43D5-87BE-67443E8EF086}">
      <p15:sldGuideLst xmlns:p15="http://schemas.microsoft.com/office/powerpoint/2012/main">
        <p15:guide id="1" orient="horz" pos="527">
          <p15:clr>
            <a:srgbClr val="FBAE40"/>
          </p15:clr>
        </p15:guide>
        <p15:guide id="2" pos="5465" userDrawn="1">
          <p15:clr>
            <a:srgbClr val="FBAE40"/>
          </p15:clr>
        </p15:guide>
        <p15:guide id="3" pos="31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kliparty s textem v rámečku">
    <p:spTree>
      <p:nvGrpSpPr>
        <p:cNvPr id="1" name=""/>
        <p:cNvGrpSpPr/>
        <p:nvPr/>
      </p:nvGrpSpPr>
      <p:grpSpPr>
        <a:xfrm>
          <a:off x="0" y="0"/>
          <a:ext cx="0" cy="0"/>
          <a:chOff x="0" y="0"/>
          <a:chExt cx="0" cy="0"/>
        </a:xfrm>
      </p:grpSpPr>
      <p:sp>
        <p:nvSpPr>
          <p:cNvPr id="17" name="Picture Placeholder 3"/>
          <p:cNvSpPr>
            <a:spLocks noGrp="1"/>
          </p:cNvSpPr>
          <p:nvPr>
            <p:ph type="pic" sz="quarter" idx="15" hasCustomPrompt="1"/>
          </p:nvPr>
        </p:nvSpPr>
        <p:spPr>
          <a:xfrm>
            <a:off x="504000" y="3831274"/>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8" name="Picture Placeholder 3"/>
          <p:cNvSpPr>
            <a:spLocks noGrp="1"/>
          </p:cNvSpPr>
          <p:nvPr>
            <p:ph type="pic" sz="quarter" idx="14" hasCustomPrompt="1"/>
          </p:nvPr>
        </p:nvSpPr>
        <p:spPr>
          <a:xfrm>
            <a:off x="504000" y="2102400"/>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6" name="Title 1"/>
          <p:cNvSpPr>
            <a:spLocks noGrp="1"/>
          </p:cNvSpPr>
          <p:nvPr>
            <p:ph type="title" hasCustomPrompt="1"/>
          </p:nvPr>
        </p:nvSpPr>
        <p:spPr>
          <a:xfrm>
            <a:off x="504000" y="436770"/>
            <a:ext cx="6876000" cy="819712"/>
          </a:xfrm>
        </p:spPr>
        <p:txBody>
          <a:bodyPr/>
          <a:lstStyle/>
          <a:p>
            <a:r>
              <a:rPr lang="cs-CZ" dirty="0" smtClean="0"/>
              <a:t>PO KLIKNUTÍ MŮŽETE ZADAT VLASTNÍ NADPIS, V TÉTO ŠABLONĚ IDEÁLNĚ DVOUŘÁDKOVÝ</a:t>
            </a:r>
            <a:endParaRPr lang="cs-CZ" dirty="0"/>
          </a:p>
        </p:txBody>
      </p:sp>
      <p:cxnSp>
        <p:nvCxnSpPr>
          <p:cNvPr id="11" name="Straight Connector 10"/>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0" y="1692000"/>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504000" y="2102400"/>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504000" y="3831274"/>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2153753695"/>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kliparty s textem v rámečku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10" name="Title 1"/>
          <p:cNvSpPr>
            <a:spLocks noGrp="1"/>
          </p:cNvSpPr>
          <p:nvPr>
            <p:ph type="title" hasCustomPrompt="1"/>
          </p:nvPr>
        </p:nvSpPr>
        <p:spPr>
          <a:xfrm>
            <a:off x="504000" y="423020"/>
            <a:ext cx="6876000" cy="1269578"/>
          </a:xfrm>
        </p:spPr>
        <p:txBody>
          <a:bodyPr/>
          <a:lstStyle>
            <a:lvl1pPr>
              <a:defRPr>
                <a:solidFill>
                  <a:srgbClr val="F24F00"/>
                </a:solidFill>
              </a:defRPr>
            </a:lvl1pPr>
          </a:lstStyle>
          <a:p>
            <a:r>
              <a:rPr lang="cs-CZ" dirty="0" smtClean="0"/>
              <a:t>PO KLIKNUTÍ MŮŽETE ZADAT VLASTNÍ NADPIS,  TATO ŠABLONA JE UPRAVENA NA POUŽÍVÁNÍ TŘÍŘÁDKOVÝCH NADPISŮ</a:t>
            </a:r>
            <a:endParaRPr lang="cs-CZ" dirty="0"/>
          </a:p>
        </p:txBody>
      </p:sp>
      <p:sp>
        <p:nvSpPr>
          <p:cNvPr id="14" name="Text Placeholder 9"/>
          <p:cNvSpPr>
            <a:spLocks noGrp="1"/>
          </p:cNvSpPr>
          <p:nvPr>
            <p:ph type="body" sz="quarter" idx="12" hasCustomPrompt="1"/>
          </p:nvPr>
        </p:nvSpPr>
        <p:spPr>
          <a:xfrm>
            <a:off x="504000" y="2116800"/>
            <a:ext cx="3889375" cy="265177"/>
          </a:xfrm>
        </p:spPr>
        <p:txBody>
          <a:bodyPr/>
          <a:lstStyle>
            <a:lvl1pPr>
              <a:defRPr sz="1600" b="1"/>
            </a:lvl1pPr>
          </a:lstStyle>
          <a:p>
            <a:pPr lvl="0"/>
            <a:r>
              <a:rPr lang="cs-CZ" dirty="0" smtClean="0"/>
              <a:t>Podtitulek</a:t>
            </a:r>
            <a:endParaRPr lang="cs-CZ" dirty="0"/>
          </a:p>
        </p:txBody>
      </p:sp>
      <p:cxnSp>
        <p:nvCxnSpPr>
          <p:cNvPr id="15" name="Straight Connector 14"/>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11" name="Picture Placeholder 3"/>
          <p:cNvSpPr>
            <a:spLocks noGrp="1"/>
          </p:cNvSpPr>
          <p:nvPr>
            <p:ph type="pic" sz="quarter" idx="15" hasCustomPrompt="1"/>
          </p:nvPr>
        </p:nvSpPr>
        <p:spPr>
          <a:xfrm>
            <a:off x="504000" y="4256074"/>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3" name="Picture Placeholder 3"/>
          <p:cNvSpPr>
            <a:spLocks noGrp="1"/>
          </p:cNvSpPr>
          <p:nvPr>
            <p:ph type="pic" sz="quarter" idx="14" hasCustomPrompt="1"/>
          </p:nvPr>
        </p:nvSpPr>
        <p:spPr>
          <a:xfrm>
            <a:off x="504000" y="2527200"/>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17" name="Content Placeholder 2"/>
          <p:cNvSpPr>
            <a:spLocks noGrp="1"/>
          </p:cNvSpPr>
          <p:nvPr>
            <p:ph idx="1"/>
          </p:nvPr>
        </p:nvSpPr>
        <p:spPr>
          <a:xfrm>
            <a:off x="504000" y="2527200"/>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8" name="Content Placeholder 2"/>
          <p:cNvSpPr>
            <a:spLocks noGrp="1"/>
          </p:cNvSpPr>
          <p:nvPr>
            <p:ph idx="13"/>
          </p:nvPr>
        </p:nvSpPr>
        <p:spPr>
          <a:xfrm>
            <a:off x="504000" y="4256074"/>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2861226133"/>
      </p:ext>
    </p:extLst>
  </p:cSld>
  <p:clrMapOvr>
    <a:masterClrMapping/>
  </p:clrMapOvr>
  <p:extLst mod="1">
    <p:ext uri="{DCECCB84-F9BA-43D5-87BE-67443E8EF086}">
      <p15:sldGuideLst xmlns:p15="http://schemas.microsoft.com/office/powerpoint/2012/main">
        <p15:guide id="1" orient="horz" pos="527">
          <p15:clr>
            <a:srgbClr val="FBAE40"/>
          </p15:clr>
        </p15:guide>
        <p15:guide id="2" pos="5443">
          <p15:clr>
            <a:srgbClr val="FBAE40"/>
          </p15:clr>
        </p15:guide>
        <p15:guide id="3" pos="317">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kliparty v rámečku">
    <p:spTree>
      <p:nvGrpSpPr>
        <p:cNvPr id="1" name=""/>
        <p:cNvGrpSpPr/>
        <p:nvPr/>
      </p:nvGrpSpPr>
      <p:grpSpPr>
        <a:xfrm>
          <a:off x="0" y="0"/>
          <a:ext cx="0" cy="0"/>
          <a:chOff x="0" y="0"/>
          <a:chExt cx="0" cy="0"/>
        </a:xfrm>
      </p:grpSpPr>
      <p:sp>
        <p:nvSpPr>
          <p:cNvPr id="16" name="Content Placeholder 2"/>
          <p:cNvSpPr>
            <a:spLocks noGrp="1"/>
          </p:cNvSpPr>
          <p:nvPr>
            <p:ph idx="13"/>
          </p:nvPr>
        </p:nvSpPr>
        <p:spPr>
          <a:xfrm>
            <a:off x="504000" y="3831274"/>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5" name="Content Placeholder 2"/>
          <p:cNvSpPr>
            <a:spLocks noGrp="1"/>
          </p:cNvSpPr>
          <p:nvPr>
            <p:ph idx="1"/>
          </p:nvPr>
        </p:nvSpPr>
        <p:spPr>
          <a:xfrm>
            <a:off x="504000" y="2102400"/>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1274"/>
            <a:ext cx="1584000" cy="1583651"/>
          </a:xfrm>
          <a:ln w="15875">
            <a:solidFill>
              <a:srgbClr val="C8C8C8"/>
            </a:solidFill>
          </a:ln>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8" name="Picture Placeholder 3"/>
          <p:cNvSpPr>
            <a:spLocks noGrp="1"/>
          </p:cNvSpPr>
          <p:nvPr>
            <p:ph type="pic" sz="quarter" idx="14" hasCustomPrompt="1"/>
          </p:nvPr>
        </p:nvSpPr>
        <p:spPr>
          <a:xfrm>
            <a:off x="504000" y="2102400"/>
            <a:ext cx="1584000" cy="1583651"/>
          </a:xfrm>
          <a:ln w="15875">
            <a:solidFill>
              <a:srgbClr val="C8C8C8"/>
            </a:solidFill>
          </a:ln>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6" name="Title 1"/>
          <p:cNvSpPr>
            <a:spLocks noGrp="1"/>
          </p:cNvSpPr>
          <p:nvPr>
            <p:ph type="title" hasCustomPrompt="1"/>
          </p:nvPr>
        </p:nvSpPr>
        <p:spPr>
          <a:xfrm>
            <a:off x="504000" y="436770"/>
            <a:ext cx="6876000" cy="819712"/>
          </a:xfrm>
        </p:spPr>
        <p:txBody>
          <a:bodyPr/>
          <a:lstStyle/>
          <a:p>
            <a:r>
              <a:rPr lang="cs-CZ" dirty="0" smtClean="0"/>
              <a:t>PO KLIKNUTÍ MŮŽETE ZADAT VLASTNÍ NADPIS, V TÉTO ŠABLONĚ IDEÁLNĚ DVOUŘÁDKOVÝ</a:t>
            </a:r>
            <a:endParaRPr lang="cs-CZ" dirty="0"/>
          </a:p>
        </p:txBody>
      </p:sp>
      <p:cxnSp>
        <p:nvCxnSpPr>
          <p:cNvPr id="11" name="Straight Connector 10"/>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0" y="1692000"/>
            <a:ext cx="3889375" cy="265177"/>
          </a:xfrm>
        </p:spPr>
        <p:txBody>
          <a:bodyPr/>
          <a:lstStyle>
            <a:lvl1pPr>
              <a:defRPr sz="1600" b="1"/>
            </a:lvl1pPr>
          </a:lstStyle>
          <a:p>
            <a:pPr lvl="0"/>
            <a:r>
              <a:rPr lang="cs-CZ" dirty="0" smtClean="0"/>
              <a:t>Podtitulek</a:t>
            </a:r>
            <a:endParaRPr lang="cs-CZ" dirty="0"/>
          </a:p>
        </p:txBody>
      </p:sp>
    </p:spTree>
    <p:extLst>
      <p:ext uri="{BB962C8B-B14F-4D97-AF65-F5344CB8AC3E}">
        <p14:creationId xmlns:p14="http://schemas.microsoft.com/office/powerpoint/2010/main" val="521675402"/>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kliparty v rámečku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10" name="Title 1"/>
          <p:cNvSpPr>
            <a:spLocks noGrp="1"/>
          </p:cNvSpPr>
          <p:nvPr>
            <p:ph type="title" hasCustomPrompt="1"/>
          </p:nvPr>
        </p:nvSpPr>
        <p:spPr>
          <a:xfrm>
            <a:off x="504000" y="423020"/>
            <a:ext cx="6876000" cy="1269578"/>
          </a:xfrm>
        </p:spPr>
        <p:txBody>
          <a:bodyPr/>
          <a:lstStyle>
            <a:lvl1pPr>
              <a:defRPr>
                <a:solidFill>
                  <a:srgbClr val="F24F00"/>
                </a:solidFill>
              </a:defRPr>
            </a:lvl1pPr>
          </a:lstStyle>
          <a:p>
            <a:r>
              <a:rPr lang="cs-CZ" dirty="0" smtClean="0"/>
              <a:t>PO KLIKNUTÍ MŮŽETE ZADAT VLASTNÍ NADPIS,  TATO ŠABLONA JE UPRAVENA NA POUŽÍVÁNÍ TŘÍŘÁDKOVÝCH NADPISŮ</a:t>
            </a:r>
            <a:endParaRPr lang="cs-CZ" dirty="0"/>
          </a:p>
        </p:txBody>
      </p:sp>
      <p:sp>
        <p:nvSpPr>
          <p:cNvPr id="14" name="Text Placeholder 9"/>
          <p:cNvSpPr>
            <a:spLocks noGrp="1"/>
          </p:cNvSpPr>
          <p:nvPr>
            <p:ph type="body" sz="quarter" idx="12" hasCustomPrompt="1"/>
          </p:nvPr>
        </p:nvSpPr>
        <p:spPr>
          <a:xfrm>
            <a:off x="504000" y="2116800"/>
            <a:ext cx="3889375" cy="265177"/>
          </a:xfrm>
        </p:spPr>
        <p:txBody>
          <a:bodyPr/>
          <a:lstStyle>
            <a:lvl1pPr>
              <a:defRPr sz="1600" b="1"/>
            </a:lvl1pPr>
          </a:lstStyle>
          <a:p>
            <a:pPr lvl="0"/>
            <a:r>
              <a:rPr lang="cs-CZ" dirty="0" smtClean="0"/>
              <a:t>Podtitulek</a:t>
            </a:r>
            <a:endParaRPr lang="cs-CZ" dirty="0"/>
          </a:p>
        </p:txBody>
      </p:sp>
      <p:cxnSp>
        <p:nvCxnSpPr>
          <p:cNvPr id="15" name="Straight Connector 14"/>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12" name="Content Placeholder 2"/>
          <p:cNvSpPr>
            <a:spLocks noGrp="1"/>
          </p:cNvSpPr>
          <p:nvPr>
            <p:ph idx="13"/>
          </p:nvPr>
        </p:nvSpPr>
        <p:spPr>
          <a:xfrm>
            <a:off x="504000" y="4256074"/>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
          </p:nvPr>
        </p:nvSpPr>
        <p:spPr>
          <a:xfrm>
            <a:off x="504000" y="2527200"/>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9" name="Picture Placeholder 3"/>
          <p:cNvSpPr>
            <a:spLocks noGrp="1"/>
          </p:cNvSpPr>
          <p:nvPr>
            <p:ph type="pic" sz="quarter" idx="15" hasCustomPrompt="1"/>
          </p:nvPr>
        </p:nvSpPr>
        <p:spPr>
          <a:xfrm>
            <a:off x="504000" y="4256074"/>
            <a:ext cx="1584000" cy="1583651"/>
          </a:xfrm>
          <a:ln w="15875">
            <a:solidFill>
              <a:srgbClr val="C8C8C8"/>
            </a:solidFill>
          </a:ln>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20" name="Picture Placeholder 3"/>
          <p:cNvSpPr>
            <a:spLocks noGrp="1"/>
          </p:cNvSpPr>
          <p:nvPr>
            <p:ph type="pic" sz="quarter" idx="14" hasCustomPrompt="1"/>
          </p:nvPr>
        </p:nvSpPr>
        <p:spPr>
          <a:xfrm>
            <a:off x="504000" y="2527200"/>
            <a:ext cx="1584000" cy="1583651"/>
          </a:xfrm>
          <a:ln w="15875">
            <a:solidFill>
              <a:srgbClr val="C8C8C8"/>
            </a:solidFill>
          </a:ln>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Tree>
    <p:extLst>
      <p:ext uri="{BB962C8B-B14F-4D97-AF65-F5344CB8AC3E}">
        <p14:creationId xmlns:p14="http://schemas.microsoft.com/office/powerpoint/2010/main" val="1955501143"/>
      </p:ext>
    </p:extLst>
  </p:cSld>
  <p:clrMapOvr>
    <a:masterClrMapping/>
  </p:clrMapOvr>
  <p:extLst mod="1">
    <p:ext uri="{DCECCB84-F9BA-43D5-87BE-67443E8EF086}">
      <p15:sldGuideLst xmlns:p15="http://schemas.microsoft.com/office/powerpoint/2012/main">
        <p15:guide id="1" orient="horz" pos="527">
          <p15:clr>
            <a:srgbClr val="FBAE40"/>
          </p15:clr>
        </p15:guide>
        <p15:guide id="2" pos="5443">
          <p15:clr>
            <a:srgbClr val="FBAE40"/>
          </p15:clr>
        </p15:guide>
        <p15:guide id="3" pos="317">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brázek na pozadí">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6" name="Title 1"/>
          <p:cNvSpPr>
            <a:spLocks noGrp="1"/>
          </p:cNvSpPr>
          <p:nvPr>
            <p:ph type="title" hasCustomPrompt="1"/>
          </p:nvPr>
        </p:nvSpPr>
        <p:spPr>
          <a:xfrm>
            <a:off x="504000" y="436770"/>
            <a:ext cx="6876000" cy="819712"/>
          </a:xfrm>
        </p:spPr>
        <p:txBody>
          <a:bodyPr/>
          <a:lstStyle/>
          <a:p>
            <a:r>
              <a:rPr lang="cs-CZ" dirty="0" smtClean="0"/>
              <a:t>PO KLIKNUTÍ MŮŽETE ZADAT VLASTNÍ NADPIS, V TÉTO ŠABLONĚ IDEÁLNĚ DVOUŘÁDKOVÝ</a:t>
            </a:r>
            <a:endParaRPr lang="cs-CZ" dirty="0"/>
          </a:p>
        </p:txBody>
      </p:sp>
      <p:sp>
        <p:nvSpPr>
          <p:cNvPr id="7" name="Content Placeholder 2"/>
          <p:cNvSpPr>
            <a:spLocks noGrp="1"/>
          </p:cNvSpPr>
          <p:nvPr>
            <p:ph idx="1"/>
          </p:nvPr>
        </p:nvSpPr>
        <p:spPr>
          <a:xfrm>
            <a:off x="503999" y="2281176"/>
            <a:ext cx="8136764" cy="4008391"/>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1" name="Straight Connector 10"/>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4" name="Picture Placeholder 3"/>
          <p:cNvSpPr>
            <a:spLocks noGrp="1"/>
          </p:cNvSpPr>
          <p:nvPr>
            <p:ph type="pic" sz="quarter" idx="13" hasCustomPrompt="1"/>
          </p:nvPr>
        </p:nvSpPr>
        <p:spPr>
          <a:xfrm>
            <a:off x="2597150" y="0"/>
            <a:ext cx="6546850" cy="6591300"/>
          </a:xfrm>
        </p:spPr>
        <p:txBody>
          <a:bodyPr/>
          <a:lstStyle>
            <a:lvl1pPr>
              <a:defRPr baseline="0"/>
            </a:lvl1pPr>
          </a:lstStyle>
          <a:p>
            <a:r>
              <a:rPr lang="cs-CZ" dirty="0" smtClean="0"/>
              <a:t>Background Picture </a:t>
            </a:r>
            <a:r>
              <a:rPr lang="cs-CZ" dirty="0" err="1" smtClean="0"/>
              <a:t>with</a:t>
            </a:r>
            <a:r>
              <a:rPr lang="cs-CZ" dirty="0" smtClean="0"/>
              <a:t> Transparent  Background </a:t>
            </a:r>
            <a:r>
              <a:rPr lang="cs-CZ" dirty="0" err="1" smtClean="0"/>
              <a:t>Color</a:t>
            </a:r>
            <a:endParaRPr lang="cs-CZ" dirty="0"/>
          </a:p>
        </p:txBody>
      </p:sp>
      <p:sp>
        <p:nvSpPr>
          <p:cNvPr id="8" name="Text Placeholder 9"/>
          <p:cNvSpPr>
            <a:spLocks noGrp="1"/>
          </p:cNvSpPr>
          <p:nvPr>
            <p:ph type="body" sz="quarter" idx="12" hasCustomPrompt="1"/>
          </p:nvPr>
        </p:nvSpPr>
        <p:spPr>
          <a:xfrm>
            <a:off x="504000" y="1692000"/>
            <a:ext cx="3889375" cy="265177"/>
          </a:xfrm>
        </p:spPr>
        <p:txBody>
          <a:bodyPr/>
          <a:lstStyle>
            <a:lvl1pPr>
              <a:defRPr sz="1600" b="1"/>
            </a:lvl1pPr>
          </a:lstStyle>
          <a:p>
            <a:pPr lvl="0"/>
            <a:r>
              <a:rPr lang="cs-CZ" dirty="0" smtClean="0"/>
              <a:t>Podtitulek</a:t>
            </a:r>
            <a:endParaRPr lang="cs-CZ" dirty="0"/>
          </a:p>
        </p:txBody>
      </p:sp>
    </p:spTree>
    <p:extLst>
      <p:ext uri="{BB962C8B-B14F-4D97-AF65-F5344CB8AC3E}">
        <p14:creationId xmlns:p14="http://schemas.microsoft.com/office/powerpoint/2010/main" val="2824067990"/>
      </p:ext>
    </p:extLst>
  </p:cSld>
  <p:clrMapOvr>
    <a:masterClrMapping/>
  </p:clrMapOvr>
  <p:extLst mod="1">
    <p:ext uri="{DCECCB84-F9BA-43D5-87BE-67443E8EF086}">
      <p15:sldGuideLst xmlns:p15="http://schemas.microsoft.com/office/powerpoint/2012/main">
        <p15:guide id="1" pos="5443"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obrázek na pozadí (třířádkový titulek)">
    <p:spTree>
      <p:nvGrpSpPr>
        <p:cNvPr id="1" name=""/>
        <p:cNvGrpSpPr/>
        <p:nvPr/>
      </p:nvGrpSpPr>
      <p:grpSpPr>
        <a:xfrm>
          <a:off x="0" y="0"/>
          <a:ext cx="0" cy="0"/>
          <a:chOff x="0" y="0"/>
          <a:chExt cx="0" cy="0"/>
        </a:xfrm>
      </p:grpSpPr>
      <p:sp>
        <p:nvSpPr>
          <p:cNvPr id="8" name="Picture Placeholder 3"/>
          <p:cNvSpPr>
            <a:spLocks noGrp="1"/>
          </p:cNvSpPr>
          <p:nvPr>
            <p:ph type="pic" sz="quarter" idx="13" hasCustomPrompt="1"/>
          </p:nvPr>
        </p:nvSpPr>
        <p:spPr>
          <a:xfrm>
            <a:off x="2597150" y="8626"/>
            <a:ext cx="6546850" cy="6591300"/>
          </a:xfrm>
        </p:spPr>
        <p:txBody>
          <a:bodyPr/>
          <a:lstStyle>
            <a:lvl1pPr>
              <a:defRPr baseline="0"/>
            </a:lvl1pPr>
          </a:lstStyle>
          <a:p>
            <a:r>
              <a:rPr lang="cs-CZ" dirty="0" smtClean="0"/>
              <a:t>Background Picture </a:t>
            </a:r>
            <a:r>
              <a:rPr lang="cs-CZ" dirty="0" err="1" smtClean="0"/>
              <a:t>with</a:t>
            </a:r>
            <a:r>
              <a:rPr lang="cs-CZ" dirty="0" smtClean="0"/>
              <a:t> Transparent  Background </a:t>
            </a:r>
            <a:r>
              <a:rPr lang="cs-CZ" dirty="0" err="1" smtClean="0"/>
              <a:t>Color</a:t>
            </a:r>
            <a:endParaRPr lang="cs-CZ" dirty="0"/>
          </a:p>
        </p:txBody>
      </p:sp>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10" name="Title 1"/>
          <p:cNvSpPr>
            <a:spLocks noGrp="1"/>
          </p:cNvSpPr>
          <p:nvPr>
            <p:ph type="title" hasCustomPrompt="1"/>
          </p:nvPr>
        </p:nvSpPr>
        <p:spPr>
          <a:xfrm>
            <a:off x="504000" y="423020"/>
            <a:ext cx="6876000" cy="1269578"/>
          </a:xfrm>
        </p:spPr>
        <p:txBody>
          <a:bodyPr/>
          <a:lstStyle>
            <a:lvl1pPr>
              <a:defRPr>
                <a:solidFill>
                  <a:srgbClr val="F24F00"/>
                </a:solidFill>
              </a:defRPr>
            </a:lvl1pPr>
          </a:lstStyle>
          <a:p>
            <a:r>
              <a:rPr lang="cs-CZ" dirty="0" smtClean="0"/>
              <a:t>PO KLIKNUTÍ MŮŽETE ZADAT VLASTNÍ NADPIS,  TATO ŠABLONA JE UPRAVENA NA POUŽÍVÁNÍ TŘÍŘÁDKOVÝCH NADPISŮ</a:t>
            </a:r>
            <a:endParaRPr lang="cs-CZ" dirty="0"/>
          </a:p>
        </p:txBody>
      </p:sp>
      <p:sp>
        <p:nvSpPr>
          <p:cNvPr id="14" name="Text Placeholder 9"/>
          <p:cNvSpPr>
            <a:spLocks noGrp="1"/>
          </p:cNvSpPr>
          <p:nvPr>
            <p:ph type="body" sz="quarter" idx="12" hasCustomPrompt="1"/>
          </p:nvPr>
        </p:nvSpPr>
        <p:spPr>
          <a:xfrm>
            <a:off x="504000" y="2116800"/>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504000" y="2721201"/>
            <a:ext cx="8136000" cy="3571599"/>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4181568060"/>
      </p:ext>
    </p:extLst>
  </p:cSld>
  <p:clrMapOvr>
    <a:masterClrMapping/>
  </p:clrMapOvr>
  <p:extLst mod="1">
    <p:ext uri="{DCECCB84-F9BA-43D5-87BE-67443E8EF086}">
      <p15:sldGuideLst xmlns:p15="http://schemas.microsoft.com/office/powerpoint/2012/main">
        <p15:guide id="1" orient="horz" pos="527">
          <p15:clr>
            <a:srgbClr val="FBAE40"/>
          </p15:clr>
        </p15:guide>
        <p15:guide id="2" pos="288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číslo snímku 2"/>
          <p:cNvSpPr>
            <a:spLocks noGrp="1"/>
          </p:cNvSpPr>
          <p:nvPr>
            <p:ph type="sldNum" sz="quarter" idx="10"/>
          </p:nvPr>
        </p:nvSpPr>
        <p:spPr/>
        <p:txBody>
          <a:bodyPr/>
          <a:lstStyle/>
          <a:p>
            <a:fld id="{3161D317-6A0A-4553-A7BC-2945DED7A6A1}" type="slidenum">
              <a:rPr lang="cs-CZ" smtClean="0"/>
              <a:pPr/>
              <a:t>‹#›</a:t>
            </a:fld>
            <a:endParaRPr lang="cs-CZ" dirty="0"/>
          </a:p>
        </p:txBody>
      </p:sp>
    </p:spTree>
    <p:extLst>
      <p:ext uri="{BB962C8B-B14F-4D97-AF65-F5344CB8AC3E}">
        <p14:creationId xmlns:p14="http://schemas.microsoft.com/office/powerpoint/2010/main" val="3960481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bsa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437652"/>
            <a:ext cx="6876000" cy="819712"/>
          </a:xfrm>
        </p:spPr>
        <p:txBody>
          <a:bodyPr/>
          <a:lstStyle>
            <a:lvl1pPr>
              <a:defRPr>
                <a:solidFill>
                  <a:srgbClr val="F24F00"/>
                </a:solidFill>
              </a:defRPr>
            </a:lvl1pPr>
          </a:lstStyle>
          <a:p>
            <a:r>
              <a:rPr lang="cs-CZ" dirty="0" smtClean="0"/>
              <a:t>KLIKNUTÍM VLOŽÍTE NADPIS SNÍMKU (případně přepněte na třířádkový nadpis pomocí volby „rozložení“)</a:t>
            </a:r>
            <a:endParaRPr lang="cs-CZ" dirty="0"/>
          </a:p>
        </p:txBody>
      </p:sp>
      <p:sp>
        <p:nvSpPr>
          <p:cNvPr id="3" name="Content Placeholder 2"/>
          <p:cNvSpPr>
            <a:spLocks noGrp="1"/>
          </p:cNvSpPr>
          <p:nvPr>
            <p:ph idx="1" hasCustomPrompt="1"/>
          </p:nvPr>
        </p:nvSpPr>
        <p:spPr>
          <a:xfrm>
            <a:off x="504000" y="1692000"/>
            <a:ext cx="8136000" cy="4680000"/>
          </a:xfrm>
        </p:spPr>
        <p:txBody>
          <a:bodyPr/>
          <a:lstStyle>
            <a:lvl1pPr>
              <a:defRPr/>
            </a:lvl1pPr>
            <a:lvl2pPr>
              <a:buClr>
                <a:srgbClr val="F24F00"/>
              </a:buClr>
              <a:defRPr/>
            </a:lvl2pPr>
            <a:lvl3pPr>
              <a:buClr>
                <a:srgbClr val="C8C8C8"/>
              </a:buClr>
              <a:defRPr/>
            </a:lvl3pPr>
          </a:lstStyle>
          <a:p>
            <a:pPr lvl="0"/>
            <a:r>
              <a:rPr lang="cs-CZ" dirty="0" smtClean="0"/>
              <a:t>Po kliknutí můžete vložit text. </a:t>
            </a:r>
            <a:br>
              <a:rPr lang="cs-CZ" dirty="0" smtClean="0"/>
            </a:br>
            <a:r>
              <a:rPr lang="cs-CZ" noProof="0" dirty="0" smtClean="0"/>
              <a:t>Vzorovou</a:t>
            </a:r>
            <a:r>
              <a:rPr lang="en-US" dirty="0" smtClean="0"/>
              <a:t> </a:t>
            </a:r>
            <a:r>
              <a:rPr lang="cs-CZ" noProof="0" dirty="0" smtClean="0"/>
              <a:t>prezentaci si můžete otevřít ze složky „Moje šablony“. </a:t>
            </a:r>
            <a:br>
              <a:rPr lang="cs-CZ" noProof="0" dirty="0" smtClean="0"/>
            </a:br>
            <a:r>
              <a:rPr lang="cs-CZ" noProof="0" dirty="0" smtClean="0"/>
              <a:t>Vzhled stránky můžete přepnout pomocí volby „Rozložení“.</a:t>
            </a:r>
          </a:p>
          <a:p>
            <a:pPr lvl="1"/>
            <a:r>
              <a:rPr lang="cs-CZ" dirty="0" smtClean="0"/>
              <a:t>odrážka první úrovně</a:t>
            </a:r>
            <a:endParaRPr lang="en-US" dirty="0" smtClean="0"/>
          </a:p>
          <a:p>
            <a:pPr lvl="2"/>
            <a:r>
              <a:rPr lang="cs-CZ" dirty="0" smtClean="0"/>
              <a:t>druhá úroveň</a:t>
            </a:r>
            <a:endParaRPr lang="en-US" dirty="0" smtClean="0"/>
          </a:p>
          <a:p>
            <a:pPr lvl="3"/>
            <a:r>
              <a:rPr lang="cs-CZ" dirty="0" smtClean="0"/>
              <a:t>třetí úroveň</a:t>
            </a:r>
            <a:endParaRPr lang="en-US" dirty="0" smtClean="0"/>
          </a:p>
          <a:p>
            <a:pPr lvl="4"/>
            <a:r>
              <a:rPr lang="cs-CZ" dirty="0" smtClean="0"/>
              <a:t>čtvrtá úroveň</a:t>
            </a:r>
          </a:p>
        </p:txBody>
      </p:sp>
      <p:sp>
        <p:nvSpPr>
          <p:cNvPr id="4" name="Slide Number Placeholder 3"/>
          <p:cNvSpPr>
            <a:spLocks noGrp="1"/>
          </p:cNvSpPr>
          <p:nvPr>
            <p:ph type="sldNum" sz="quarter" idx="10"/>
          </p:nvPr>
        </p:nvSpPr>
        <p:spPr/>
        <p:txBody>
          <a:bodyPr/>
          <a:lstStyle>
            <a:lvl1pPr>
              <a:defRPr/>
            </a:lvl1pPr>
          </a:lstStyle>
          <a:p>
            <a:fld id="{569EC6D3-E5AC-407E-ABD5-BD9CA53279C2}" type="slidenum">
              <a:rPr lang="cs-CZ"/>
              <a:pPr/>
              <a:t>‹#›</a:t>
            </a:fld>
            <a:endParaRPr lang="cs-CZ"/>
          </a:p>
        </p:txBody>
      </p:sp>
      <p:cxnSp>
        <p:nvCxnSpPr>
          <p:cNvPr id="5" name="Straight Connector 4"/>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cSld>
  <p:clrMapOvr>
    <a:masterClrMapping/>
  </p:clrMapOvr>
  <p:extLst mod="1">
    <p:ext uri="{DCECCB84-F9BA-43D5-87BE-67443E8EF086}">
      <p15:sldGuideLst xmlns:p15="http://schemas.microsoft.com/office/powerpoint/2012/main">
        <p15:guide id="1" orient="horz" pos="527"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obsah (třířádkový titule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0" y="423021"/>
            <a:ext cx="6876000" cy="1269578"/>
          </a:xfrm>
        </p:spPr>
        <p:txBody>
          <a:bodyPr/>
          <a:lstStyle>
            <a:lvl1pPr>
              <a:defRPr>
                <a:solidFill>
                  <a:srgbClr val="F24F00"/>
                </a:solidFill>
              </a:defRPr>
            </a:lvl1pPr>
          </a:lstStyle>
          <a:p>
            <a:r>
              <a:rPr lang="cs-CZ" dirty="0" smtClean="0"/>
              <a:t>PO KLIKNUTÍ MŮŽETE ZADAT VLASTNÍ NADPIS,  TATO ŠABLONA JE UPRAVENA NA POUŽÍVÁNÍ TŘÍŘÁDKOVÝCH NADPISŮ</a:t>
            </a:r>
            <a:endParaRPr lang="cs-CZ" dirty="0"/>
          </a:p>
        </p:txBody>
      </p:sp>
      <p:sp>
        <p:nvSpPr>
          <p:cNvPr id="3" name="Content Placeholder 2"/>
          <p:cNvSpPr>
            <a:spLocks noGrp="1"/>
          </p:cNvSpPr>
          <p:nvPr>
            <p:ph idx="1" hasCustomPrompt="1"/>
          </p:nvPr>
        </p:nvSpPr>
        <p:spPr>
          <a:xfrm>
            <a:off x="504000" y="2116183"/>
            <a:ext cx="8136000" cy="4173017"/>
          </a:xfrm>
        </p:spPr>
        <p:txBody>
          <a:bodyPr/>
          <a:lstStyle>
            <a:lvl1pPr>
              <a:defRPr/>
            </a:lvl1pPr>
          </a:lstStyle>
          <a:p>
            <a:pPr lvl="0"/>
            <a:r>
              <a:rPr lang="cs-CZ" dirty="0" smtClean="0"/>
              <a:t>Po kliknutí můžete vložit text. </a:t>
            </a:r>
            <a:br>
              <a:rPr lang="cs-CZ" dirty="0" smtClean="0"/>
            </a:br>
            <a:r>
              <a:rPr lang="cs-CZ" noProof="0" dirty="0" smtClean="0"/>
              <a:t>Vzorovou</a:t>
            </a:r>
            <a:r>
              <a:rPr lang="en-US" dirty="0" smtClean="0"/>
              <a:t> </a:t>
            </a:r>
            <a:r>
              <a:rPr lang="cs-CZ" noProof="0" dirty="0" smtClean="0"/>
              <a:t>prezentaci si můžete otevřít ze složky „Moje šablony“.</a:t>
            </a:r>
            <a:br>
              <a:rPr lang="cs-CZ" noProof="0" dirty="0" smtClean="0"/>
            </a:br>
            <a:r>
              <a:rPr lang="cs-CZ" noProof="0" dirty="0" smtClean="0"/>
              <a:t>Vzhled stránky můžete přepnout pomocí volby „Rozložení“.</a:t>
            </a:r>
          </a:p>
          <a:p>
            <a:pPr lvl="0"/>
            <a:endParaRPr lang="en-US" dirty="0" smtClean="0"/>
          </a:p>
          <a:p>
            <a:pPr lvl="1"/>
            <a:r>
              <a:rPr lang="cs-CZ" dirty="0" smtClean="0"/>
              <a:t>odrážka první úrovně</a:t>
            </a:r>
            <a:endParaRPr lang="en-US" dirty="0" smtClean="0"/>
          </a:p>
          <a:p>
            <a:pPr lvl="2"/>
            <a:r>
              <a:rPr lang="cs-CZ" dirty="0" smtClean="0"/>
              <a:t>druhá úroveň</a:t>
            </a:r>
            <a:endParaRPr lang="en-US" dirty="0" smtClean="0"/>
          </a:p>
          <a:p>
            <a:pPr lvl="3"/>
            <a:r>
              <a:rPr lang="cs-CZ" dirty="0" smtClean="0"/>
              <a:t>třetí úroveň</a:t>
            </a:r>
            <a:endParaRPr lang="en-US" dirty="0" smtClean="0"/>
          </a:p>
          <a:p>
            <a:pPr lvl="4"/>
            <a:r>
              <a:rPr lang="cs-CZ" dirty="0" smtClean="0"/>
              <a:t>čtvrtá úroveň</a:t>
            </a:r>
            <a:endParaRPr lang="cs-CZ" dirty="0"/>
          </a:p>
        </p:txBody>
      </p:sp>
      <p:sp>
        <p:nvSpPr>
          <p:cNvPr id="4" name="Slide Number Placeholder 3"/>
          <p:cNvSpPr>
            <a:spLocks noGrp="1"/>
          </p:cNvSpPr>
          <p:nvPr>
            <p:ph type="sldNum" sz="quarter" idx="10"/>
          </p:nvPr>
        </p:nvSpPr>
        <p:spPr/>
        <p:txBody>
          <a:bodyPr/>
          <a:lstStyle>
            <a:lvl1pPr>
              <a:defRPr/>
            </a:lvl1pPr>
          </a:lstStyle>
          <a:p>
            <a:fld id="{569EC6D3-E5AC-407E-ABD5-BD9CA53279C2}" type="slidenum">
              <a:rPr lang="cs-CZ"/>
              <a:pPr/>
              <a:t>‹#›</a:t>
            </a:fld>
            <a:endParaRPr lang="cs-CZ"/>
          </a:p>
        </p:txBody>
      </p:sp>
      <p:cxnSp>
        <p:nvCxnSpPr>
          <p:cNvPr id="6" name="Straight Connector 5"/>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3958354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va sloupce">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6" name="Title 1"/>
          <p:cNvSpPr>
            <a:spLocks noGrp="1"/>
          </p:cNvSpPr>
          <p:nvPr>
            <p:ph type="title" hasCustomPrompt="1"/>
          </p:nvPr>
        </p:nvSpPr>
        <p:spPr>
          <a:xfrm>
            <a:off x="504000" y="436770"/>
            <a:ext cx="6876000" cy="819712"/>
          </a:xfrm>
        </p:spPr>
        <p:txBody>
          <a:bodyPr/>
          <a:lstStyle>
            <a:lvl1pPr>
              <a:defRPr>
                <a:solidFill>
                  <a:srgbClr val="F24F00"/>
                </a:solidFill>
              </a:defRPr>
            </a:lvl1pPr>
          </a:lstStyle>
          <a:p>
            <a:r>
              <a:rPr lang="cs-CZ" dirty="0" smtClean="0"/>
              <a:t>PO KLIKNUTÍ MŮŽETE ZADAT VLASTNÍ NADPIS, V TÉTO ŠABLONĚ IDEÁLNĚ DVOUŘÁDKOVÝ</a:t>
            </a:r>
            <a:endParaRPr lang="cs-CZ" dirty="0"/>
          </a:p>
        </p:txBody>
      </p:sp>
      <p:sp>
        <p:nvSpPr>
          <p:cNvPr id="7" name="Content Placeholder 2"/>
          <p:cNvSpPr>
            <a:spLocks noGrp="1"/>
          </p:cNvSpPr>
          <p:nvPr>
            <p:ph idx="1"/>
          </p:nvPr>
        </p:nvSpPr>
        <p:spPr>
          <a:xfrm>
            <a:off x="504000" y="1692000"/>
            <a:ext cx="3888000" cy="4680000"/>
          </a:xfrm>
        </p:spPr>
        <p:txBody>
          <a:bodyPr/>
          <a:lstStyle>
            <a:lvl2pPr>
              <a:buClr>
                <a:srgbClr val="F24F00"/>
              </a:buClr>
              <a:defRPr/>
            </a:lvl2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752000" y="1692000"/>
            <a:ext cx="3888000" cy="468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0" name="Straight Connector 9"/>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va sloupce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7" name="Content Placeholder 2"/>
          <p:cNvSpPr>
            <a:spLocks noGrp="1"/>
          </p:cNvSpPr>
          <p:nvPr>
            <p:ph idx="1"/>
          </p:nvPr>
        </p:nvSpPr>
        <p:spPr>
          <a:xfrm>
            <a:off x="504000" y="2116800"/>
            <a:ext cx="3888000" cy="4176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752000" y="2116800"/>
            <a:ext cx="3888000" cy="4176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0" name="Title 1"/>
          <p:cNvSpPr>
            <a:spLocks noGrp="1"/>
          </p:cNvSpPr>
          <p:nvPr>
            <p:ph type="title" hasCustomPrompt="1"/>
          </p:nvPr>
        </p:nvSpPr>
        <p:spPr>
          <a:xfrm>
            <a:off x="504001" y="423021"/>
            <a:ext cx="6876000" cy="1269578"/>
          </a:xfrm>
        </p:spPr>
        <p:txBody>
          <a:bodyPr/>
          <a:lstStyle>
            <a:lvl1pPr>
              <a:defRPr>
                <a:solidFill>
                  <a:srgbClr val="F24F00"/>
                </a:solidFill>
              </a:defRPr>
            </a:lvl1pPr>
          </a:lstStyle>
          <a:p>
            <a:r>
              <a:rPr lang="cs-CZ" dirty="0" smtClean="0"/>
              <a:t>PO KLIKNUTÍ MŮŽETE ZADAT VLASTNÍ NADPIS,  TATO ŠABLONA JE UPRAVENA NA POUŽÍVÁNÍ TŘÍŘÁDKOVÝCH NADPISŮ</a:t>
            </a:r>
            <a:endParaRPr lang="cs-CZ" dirty="0"/>
          </a:p>
        </p:txBody>
      </p:sp>
      <p:cxnSp>
        <p:nvCxnSpPr>
          <p:cNvPr id="8" name="Straight Connector 7"/>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2085608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va sloupce s mezititulkem">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6" name="Title 1"/>
          <p:cNvSpPr>
            <a:spLocks noGrp="1"/>
          </p:cNvSpPr>
          <p:nvPr>
            <p:ph type="title" hasCustomPrompt="1"/>
          </p:nvPr>
        </p:nvSpPr>
        <p:spPr>
          <a:xfrm>
            <a:off x="504000" y="436770"/>
            <a:ext cx="6876000" cy="819712"/>
          </a:xfrm>
        </p:spPr>
        <p:txBody>
          <a:bodyPr/>
          <a:lstStyle/>
          <a:p>
            <a:r>
              <a:rPr lang="cs-CZ" dirty="0" smtClean="0"/>
              <a:t>PO KLIKNUTÍ MŮŽETE ZADAT VLASTNÍ NADPIS, V TÉTO ŠABLONĚ IDEÁLNĚ DVOUŘÁDKOVÝ</a:t>
            </a:r>
            <a:endParaRPr lang="cs-CZ" dirty="0"/>
          </a:p>
        </p:txBody>
      </p:sp>
      <p:sp>
        <p:nvSpPr>
          <p:cNvPr id="7" name="Content Placeholder 2"/>
          <p:cNvSpPr>
            <a:spLocks noGrp="1"/>
          </p:cNvSpPr>
          <p:nvPr>
            <p:ph idx="1"/>
          </p:nvPr>
        </p:nvSpPr>
        <p:spPr>
          <a:xfrm>
            <a:off x="504000" y="2281176"/>
            <a:ext cx="3888000" cy="4008391"/>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680000" y="2210400"/>
            <a:ext cx="3888000" cy="4084438"/>
          </a:xfrm>
          <a:solidFill>
            <a:srgbClr val="E6E6E6"/>
          </a:solidFill>
        </p:spPr>
        <p:txBody>
          <a:bodyPr lIns="144000" tIns="72000" rIns="144000" bIns="72000"/>
          <a:lstStyle>
            <a:lvl2pPr marL="180975" indent="-179388">
              <a:defRPr/>
            </a:lvl2pPr>
            <a:lvl3pPr marL="361950" indent="-180975">
              <a:defRPr/>
            </a:lvl3pPr>
            <a:lvl4pPr marL="542925" indent="-180975">
              <a:defRPr/>
            </a:lvl4pPr>
            <a:lvl5pPr marL="714375" indent="-171450">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1" name="Straight Connector 10"/>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0" y="1692000"/>
            <a:ext cx="3889375" cy="265177"/>
          </a:xfrm>
        </p:spPr>
        <p:txBody>
          <a:bodyPr/>
          <a:lstStyle>
            <a:lvl1pPr>
              <a:defRPr sz="2000" b="1"/>
            </a:lvl1pPr>
          </a:lstStyle>
          <a:p>
            <a:pPr lvl="0"/>
            <a:r>
              <a:rPr lang="cs-CZ" dirty="0" smtClean="0"/>
              <a:t>Podtitulek</a:t>
            </a:r>
            <a:endParaRPr lang="cs-CZ" dirty="0"/>
          </a:p>
        </p:txBody>
      </p:sp>
    </p:spTree>
    <p:extLst>
      <p:ext uri="{BB962C8B-B14F-4D97-AF65-F5344CB8AC3E}">
        <p14:creationId xmlns:p14="http://schemas.microsoft.com/office/powerpoint/2010/main" val="1834926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va sloupce s mezititulkem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10" name="Title 1"/>
          <p:cNvSpPr>
            <a:spLocks noGrp="1"/>
          </p:cNvSpPr>
          <p:nvPr>
            <p:ph type="title" hasCustomPrompt="1"/>
          </p:nvPr>
        </p:nvSpPr>
        <p:spPr>
          <a:xfrm>
            <a:off x="504000" y="423020"/>
            <a:ext cx="6876000" cy="1269578"/>
          </a:xfrm>
        </p:spPr>
        <p:txBody>
          <a:bodyPr/>
          <a:lstStyle>
            <a:lvl1pPr>
              <a:defRPr>
                <a:solidFill>
                  <a:srgbClr val="F24F00"/>
                </a:solidFill>
              </a:defRPr>
            </a:lvl1pPr>
          </a:lstStyle>
          <a:p>
            <a:r>
              <a:rPr lang="cs-CZ" dirty="0" smtClean="0"/>
              <a:t>PO KLIKNUTÍ MŮŽETE ZADAT VLASTNÍ NADPIS,  TATO ŠABLONA JE UPRAVENA NA POUŽÍVÁNÍ TŘÍŘÁDKOVÝCH NADPISŮ</a:t>
            </a:r>
            <a:endParaRPr lang="cs-CZ" dirty="0"/>
          </a:p>
        </p:txBody>
      </p:sp>
      <p:sp>
        <p:nvSpPr>
          <p:cNvPr id="14" name="Text Placeholder 9"/>
          <p:cNvSpPr>
            <a:spLocks noGrp="1"/>
          </p:cNvSpPr>
          <p:nvPr>
            <p:ph type="body" sz="quarter" idx="12" hasCustomPrompt="1"/>
          </p:nvPr>
        </p:nvSpPr>
        <p:spPr>
          <a:xfrm>
            <a:off x="504000" y="2116800"/>
            <a:ext cx="3889375" cy="265177"/>
          </a:xfrm>
        </p:spPr>
        <p:txBody>
          <a:bodyPr/>
          <a:lstStyle>
            <a:lvl1pPr>
              <a:defRPr sz="2000" b="1"/>
            </a:lvl1pPr>
          </a:lstStyle>
          <a:p>
            <a:pPr lvl="0"/>
            <a:r>
              <a:rPr lang="cs-CZ" dirty="0" smtClean="0"/>
              <a:t>Podtitulek</a:t>
            </a:r>
            <a:endParaRPr lang="cs-CZ" dirty="0"/>
          </a:p>
        </p:txBody>
      </p:sp>
      <p:sp>
        <p:nvSpPr>
          <p:cNvPr id="9" name="Content Placeholder 2"/>
          <p:cNvSpPr>
            <a:spLocks noGrp="1"/>
          </p:cNvSpPr>
          <p:nvPr>
            <p:ph idx="1"/>
          </p:nvPr>
        </p:nvSpPr>
        <p:spPr>
          <a:xfrm>
            <a:off x="504000" y="2721201"/>
            <a:ext cx="3888000" cy="3571599"/>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3" name="Content Placeholder 2"/>
          <p:cNvSpPr>
            <a:spLocks noGrp="1"/>
          </p:cNvSpPr>
          <p:nvPr>
            <p:ph idx="13"/>
          </p:nvPr>
        </p:nvSpPr>
        <p:spPr>
          <a:xfrm>
            <a:off x="4680000" y="2648309"/>
            <a:ext cx="3888000" cy="3633691"/>
          </a:xfrm>
          <a:solidFill>
            <a:srgbClr val="E6E6E6"/>
          </a:solidFill>
        </p:spPr>
        <p:txBody>
          <a:bodyPr lIns="144000" tIns="72000" rIns="144000" bIns="72000"/>
          <a:lstStyle>
            <a:lvl2pPr marL="180975" indent="-179388">
              <a:buClr>
                <a:srgbClr val="F24F00"/>
              </a:buClr>
              <a:defRPr/>
            </a:lvl2pPr>
            <a:lvl3pPr marL="361950" indent="-180975">
              <a:defRPr/>
            </a:lvl3pPr>
            <a:lvl4pPr marL="542925" indent="-180975">
              <a:defRPr/>
            </a:lvl4pPr>
            <a:lvl5pPr marL="714375" indent="-171450">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985574579"/>
      </p:ext>
    </p:extLst>
  </p:cSld>
  <p:clrMapOvr>
    <a:masterClrMapping/>
  </p:clrMapOvr>
  <p:extLst mod="1">
    <p:ext uri="{DCECCB84-F9BA-43D5-87BE-67443E8EF086}">
      <p15:sldGuideLst xmlns:p15="http://schemas.microsoft.com/office/powerpoint/2012/main">
        <p15:guide id="1" orient="horz" pos="527" userDrawn="1">
          <p15:clr>
            <a:srgbClr val="FBAE40"/>
          </p15:clr>
        </p15:guide>
        <p15:guide id="2" pos="288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užší druhý sloupec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7" name="Content Placeholder 2"/>
          <p:cNvSpPr>
            <a:spLocks noGrp="1"/>
          </p:cNvSpPr>
          <p:nvPr>
            <p:ph idx="1"/>
          </p:nvPr>
        </p:nvSpPr>
        <p:spPr>
          <a:xfrm>
            <a:off x="503999" y="2116800"/>
            <a:ext cx="5184000" cy="4172400"/>
          </a:xfrm>
        </p:spPr>
        <p:txBody>
          <a:bodyPr/>
          <a:lstStyle>
            <a:lvl2pPr>
              <a:buClr>
                <a:srgbClr val="F24F00"/>
              </a:buClr>
              <a:defRPr/>
            </a:lvl2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6058800" y="2116800"/>
            <a:ext cx="2581200" cy="41724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8" name="Title 1"/>
          <p:cNvSpPr>
            <a:spLocks noGrp="1"/>
          </p:cNvSpPr>
          <p:nvPr>
            <p:ph type="title" hasCustomPrompt="1"/>
          </p:nvPr>
        </p:nvSpPr>
        <p:spPr>
          <a:xfrm>
            <a:off x="504000" y="423021"/>
            <a:ext cx="6876000" cy="1269578"/>
          </a:xfrm>
        </p:spPr>
        <p:txBody>
          <a:bodyPr/>
          <a:lstStyle>
            <a:lvl1pPr>
              <a:defRPr>
                <a:solidFill>
                  <a:srgbClr val="F24F00"/>
                </a:solidFill>
              </a:defRPr>
            </a:lvl1pPr>
          </a:lstStyle>
          <a:p>
            <a:r>
              <a:rPr lang="cs-CZ" dirty="0" smtClean="0"/>
              <a:t>PO KLIKNUTÍ MŮŽETE ZADAT VLASTNÍ NADPIS,  TATO ŠABLONA JE UPRAVENA NA POUŽÍVÁNÍ TŘÍŘÁDKOVÝCH NADPISŮ</a:t>
            </a:r>
            <a:endParaRPr lang="cs-CZ" dirty="0"/>
          </a:p>
        </p:txBody>
      </p:sp>
      <p:cxnSp>
        <p:nvCxnSpPr>
          <p:cNvPr id="11" name="Straight Connector 10"/>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218628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kliparty - šedivý podkla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6" name="Title 1"/>
          <p:cNvSpPr>
            <a:spLocks noGrp="1"/>
          </p:cNvSpPr>
          <p:nvPr>
            <p:ph type="title" hasCustomPrompt="1"/>
          </p:nvPr>
        </p:nvSpPr>
        <p:spPr>
          <a:xfrm>
            <a:off x="504000" y="436770"/>
            <a:ext cx="6876000" cy="819712"/>
          </a:xfrm>
        </p:spPr>
        <p:txBody>
          <a:bodyPr/>
          <a:lstStyle/>
          <a:p>
            <a:r>
              <a:rPr lang="cs-CZ" dirty="0" smtClean="0"/>
              <a:t>PO KLIKNUTÍ MŮŽETE ZADAT VLASTNÍ NADPIS, V TÉTO ŠABLONĚ IDEÁLNĚ DVOUŘÁDKOVÝ</a:t>
            </a:r>
            <a:endParaRPr lang="cs-CZ" dirty="0"/>
          </a:p>
        </p:txBody>
      </p:sp>
      <p:cxnSp>
        <p:nvCxnSpPr>
          <p:cNvPr id="11" name="Straight Connector 10"/>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0" y="1692000"/>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2088000" y="2103042"/>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2088000" y="3832556"/>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2556"/>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8" name="Picture Placeholder 3"/>
          <p:cNvSpPr>
            <a:spLocks noGrp="1"/>
          </p:cNvSpPr>
          <p:nvPr>
            <p:ph type="pic" sz="quarter" idx="14" hasCustomPrompt="1"/>
          </p:nvPr>
        </p:nvSpPr>
        <p:spPr>
          <a:xfrm>
            <a:off x="504000" y="210304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3910443341"/>
      </p:ext>
    </p:extLst>
  </p:cSld>
  <p:clrMapOvr>
    <a:masterClrMapping/>
  </p:clrMapOvr>
  <p:extLst mod="1">
    <p:ext uri="{DCECCB84-F9BA-43D5-87BE-67443E8EF086}">
      <p15:sldGuideLst xmlns:p15="http://schemas.microsoft.com/office/powerpoint/2012/main">
        <p15:guide id="1" pos="317" userDrawn="1">
          <p15:clr>
            <a:srgbClr val="FBAE40"/>
          </p15:clr>
        </p15:guide>
        <p15:guide id="2" pos="5443"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0" y="6602353"/>
            <a:ext cx="9144000" cy="253538"/>
          </a:xfrm>
          <a:prstGeom prst="rect">
            <a:avLst/>
          </a:prstGeom>
        </p:spPr>
      </p:pic>
      <p:grpSp>
        <p:nvGrpSpPr>
          <p:cNvPr id="1111" name="McK Slide Elements"/>
          <p:cNvGrpSpPr>
            <a:grpSpLocks/>
          </p:cNvGrpSpPr>
          <p:nvPr/>
        </p:nvGrpSpPr>
        <p:grpSpPr bwMode="auto">
          <a:xfrm>
            <a:off x="1436800" y="941072"/>
            <a:ext cx="7584093" cy="5889393"/>
            <a:chOff x="887" y="581"/>
            <a:chExt cx="4682" cy="3636"/>
          </a:xfrm>
        </p:grpSpPr>
        <p:sp>
          <p:nvSpPr>
            <p:cNvPr id="1032" name="McK Measure" hidden="1"/>
            <p:cNvSpPr txBox="1">
              <a:spLocks noChangeArrowheads="1"/>
            </p:cNvSpPr>
            <p:nvPr userDrawn="1"/>
          </p:nvSpPr>
          <p:spPr bwMode="auto">
            <a:xfrm>
              <a:off x="887" y="581"/>
              <a:ext cx="4682" cy="154"/>
            </a:xfrm>
            <a:prstGeom prst="rect">
              <a:avLst/>
            </a:prstGeom>
            <a:noFill/>
            <a:ln w="9525">
              <a:noFill/>
              <a:miter lim="800000"/>
              <a:headEnd/>
              <a:tailEnd/>
            </a:ln>
            <a:effectLst/>
          </p:spPr>
          <p:txBody>
            <a:bodyPr lIns="0" tIns="0" rIns="0" bIns="0">
              <a:spAutoFit/>
            </a:bodyPr>
            <a:lstStyle/>
            <a:p>
              <a:pPr algn="l" defTabSz="895350" eaLnBrk="1" hangingPunct="1">
                <a:spcBef>
                  <a:spcPct val="0"/>
                </a:spcBef>
                <a:buClrTx/>
                <a:buFontTx/>
                <a:buNone/>
              </a:pPr>
              <a:r>
                <a:rPr lang="cs-CZ" sz="1600" i="0">
                  <a:solidFill>
                    <a:schemeClr val="bg1"/>
                  </a:solidFill>
                </a:rPr>
                <a:t>Měrná jednotka</a:t>
              </a:r>
            </a:p>
          </p:txBody>
        </p:sp>
        <p:sp>
          <p:nvSpPr>
            <p:cNvPr id="1033" name="McK Footnote" hidden="1"/>
            <p:cNvSpPr txBox="1">
              <a:spLocks noChangeArrowheads="1"/>
            </p:cNvSpPr>
            <p:nvPr userDrawn="1"/>
          </p:nvSpPr>
          <p:spPr bwMode="auto">
            <a:xfrm>
              <a:off x="889" y="3961"/>
              <a:ext cx="4437" cy="256"/>
            </a:xfrm>
            <a:prstGeom prst="rect">
              <a:avLst/>
            </a:prstGeom>
            <a:noFill/>
            <a:ln w="9525">
              <a:noFill/>
              <a:miter lim="800000"/>
              <a:headEnd/>
              <a:tailEnd/>
            </a:ln>
            <a:effectLst/>
          </p:spPr>
          <p:txBody>
            <a:bodyPr lIns="0" tIns="0" rIns="0" bIns="0" anchor="b">
              <a:spAutoFit/>
            </a:bodyPr>
            <a:lstStyle/>
            <a:p>
              <a:pPr marL="450850" indent="-450850" algn="l" defTabSz="895350" eaLnBrk="1" hangingPunct="1">
                <a:spcBef>
                  <a:spcPct val="0"/>
                </a:spcBef>
                <a:buClrTx/>
                <a:buFontTx/>
                <a:buNone/>
                <a:tabLst>
                  <a:tab pos="404813" algn="r"/>
                </a:tabLst>
              </a:pPr>
              <a:r>
                <a:rPr lang="cs-CZ" sz="1200" i="0">
                  <a:solidFill>
                    <a:srgbClr val="000000"/>
                  </a:solidFill>
                </a:rPr>
                <a:t>	</a:t>
              </a:r>
              <a:r>
                <a:rPr lang="cs-CZ" sz="1200" i="0">
                  <a:solidFill>
                    <a:schemeClr val="bg1"/>
                  </a:solidFill>
                </a:rPr>
                <a:t>*	Poznámka</a:t>
              </a:r>
            </a:p>
            <a:p>
              <a:pPr marL="450850" indent="-450850" algn="l" defTabSz="895350" eaLnBrk="1" hangingPunct="1">
                <a:spcBef>
                  <a:spcPct val="20000"/>
                </a:spcBef>
                <a:buClrTx/>
                <a:buFontTx/>
                <a:buNone/>
                <a:tabLst>
                  <a:tab pos="404813" algn="r"/>
                </a:tabLst>
              </a:pPr>
              <a:r>
                <a:rPr lang="cs-CZ" sz="1200" i="0">
                  <a:solidFill>
                    <a:schemeClr val="bg1"/>
                  </a:solidFill>
                </a:rPr>
                <a:t>	Zdroj:	Zdroj</a:t>
              </a:r>
            </a:p>
          </p:txBody>
        </p:sp>
      </p:grpSp>
      <p:sp>
        <p:nvSpPr>
          <p:cNvPr id="1052" name="Working Draft" hidden="1"/>
          <p:cNvSpPr txBox="1">
            <a:spLocks noChangeArrowheads="1"/>
          </p:cNvSpPr>
          <p:nvPr/>
        </p:nvSpPr>
        <p:spPr bwMode="auto">
          <a:xfrm rot="5400000">
            <a:off x="8151903" y="2809445"/>
            <a:ext cx="1841649" cy="93951"/>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en-US" sz="600" i="0"/>
              <a:t>Working Draft - Last Modified 10/4/2004 4:39:06 PM</a:t>
            </a:r>
            <a:endParaRPr lang="cs-CZ" sz="600" i="0"/>
          </a:p>
        </p:txBody>
      </p:sp>
      <p:sp>
        <p:nvSpPr>
          <p:cNvPr id="1053" name="Printed" hidden="1"/>
          <p:cNvSpPr txBox="1">
            <a:spLocks noChangeArrowheads="1"/>
          </p:cNvSpPr>
          <p:nvPr/>
        </p:nvSpPr>
        <p:spPr bwMode="auto">
          <a:xfrm rot="5400000">
            <a:off x="8527267" y="3930177"/>
            <a:ext cx="1090920" cy="94214"/>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cs-CZ" sz="600" i="0"/>
              <a:t>Printed 10/4/2004 11:36:40 AM</a:t>
            </a:r>
          </a:p>
        </p:txBody>
      </p:sp>
      <p:sp>
        <p:nvSpPr>
          <p:cNvPr id="1116" name="Rectangle 92"/>
          <p:cNvSpPr>
            <a:spLocks noGrp="1" noChangeArrowheads="1"/>
          </p:cNvSpPr>
          <p:nvPr>
            <p:ph type="title"/>
          </p:nvPr>
        </p:nvSpPr>
        <p:spPr bwMode="auto">
          <a:xfrm>
            <a:off x="503999" y="438134"/>
            <a:ext cx="6876000" cy="846386"/>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spAutoFit/>
          </a:bodyPr>
          <a:lstStyle/>
          <a:p>
            <a:pPr lvl="0"/>
            <a:r>
              <a:rPr lang="cs-CZ" dirty="0" smtClean="0"/>
              <a:t>KLEPNUTÍM LZE UPRAVIT STYL PŘEDLOHY DVOUŘÁDKOVÝCH NADPISŮ</a:t>
            </a:r>
          </a:p>
        </p:txBody>
      </p:sp>
      <p:sp>
        <p:nvSpPr>
          <p:cNvPr id="1117" name="Rectangle 93"/>
          <p:cNvSpPr>
            <a:spLocks noGrp="1" noChangeArrowheads="1"/>
          </p:cNvSpPr>
          <p:nvPr>
            <p:ph type="body" idx="1"/>
          </p:nvPr>
        </p:nvSpPr>
        <p:spPr bwMode="auto">
          <a:xfrm>
            <a:off x="504000" y="1712244"/>
            <a:ext cx="8136000" cy="466267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cs-CZ" dirty="0" smtClean="0"/>
              <a:t>Po kliknutí můžete vložit text. </a:t>
            </a:r>
            <a:br>
              <a:rPr lang="cs-CZ" dirty="0" smtClean="0"/>
            </a:br>
            <a:r>
              <a:rPr lang="cs-CZ" noProof="0" dirty="0" smtClean="0"/>
              <a:t>Vzorovou</a:t>
            </a:r>
            <a:r>
              <a:rPr lang="en-US" dirty="0" smtClean="0"/>
              <a:t> </a:t>
            </a:r>
            <a:r>
              <a:rPr lang="cs-CZ" noProof="0" dirty="0" smtClean="0"/>
              <a:t>prezentaci si můžete otevřít ze složky „Moje šablony“. </a:t>
            </a:r>
            <a:br>
              <a:rPr lang="cs-CZ" noProof="0" dirty="0" smtClean="0"/>
            </a:br>
            <a:r>
              <a:rPr lang="cs-CZ" noProof="0" dirty="0" smtClean="0"/>
              <a:t>Vzhled stránky můžete přepnout pomocí volby „Rozložení“.</a:t>
            </a:r>
          </a:p>
          <a:p>
            <a:pPr lvl="0"/>
            <a:endParaRPr lang="en-US" dirty="0" smtClean="0"/>
          </a:p>
          <a:p>
            <a:pPr lvl="1"/>
            <a:r>
              <a:rPr lang="cs-CZ" dirty="0" smtClean="0"/>
              <a:t>odrážka první úrovně</a:t>
            </a:r>
            <a:endParaRPr lang="en-US" dirty="0" smtClean="0"/>
          </a:p>
          <a:p>
            <a:pPr lvl="2"/>
            <a:r>
              <a:rPr lang="cs-CZ" dirty="0" smtClean="0"/>
              <a:t>druhá úroveň</a:t>
            </a:r>
            <a:endParaRPr lang="en-US" dirty="0" smtClean="0"/>
          </a:p>
          <a:p>
            <a:pPr lvl="3"/>
            <a:r>
              <a:rPr lang="cs-CZ" dirty="0" smtClean="0"/>
              <a:t>třetí úroveň</a:t>
            </a:r>
            <a:endParaRPr lang="en-US" dirty="0" smtClean="0"/>
          </a:p>
          <a:p>
            <a:pPr lvl="4"/>
            <a:r>
              <a:rPr lang="cs-CZ" dirty="0" smtClean="0"/>
              <a:t>čtvrtá úroveň</a:t>
            </a:r>
            <a:endParaRPr lang="cs-CZ" dirty="0"/>
          </a:p>
        </p:txBody>
      </p:sp>
      <p:sp>
        <p:nvSpPr>
          <p:cNvPr id="1030" name="pg num"/>
          <p:cNvSpPr>
            <a:spLocks noGrp="1" noChangeArrowheads="1"/>
          </p:cNvSpPr>
          <p:nvPr>
            <p:ph type="sldNum" sz="quarter" idx="4"/>
          </p:nvPr>
        </p:nvSpPr>
        <p:spPr bwMode="auto">
          <a:xfrm>
            <a:off x="504000" y="6651374"/>
            <a:ext cx="311009" cy="155496"/>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lvl1pPr algn="l" defTabSz="895350" eaLnBrk="1" hangingPunct="1">
              <a:spcBef>
                <a:spcPct val="0"/>
              </a:spcBef>
              <a:buClrTx/>
              <a:buFontTx/>
              <a:buNone/>
              <a:defRPr sz="1000" b="1" i="0">
                <a:solidFill>
                  <a:schemeClr val="bg1"/>
                </a:solidFill>
                <a:latin typeface="Arial CE" panose="020B0604020202020204" pitchFamily="34" charset="0"/>
                <a:cs typeface="Arial CE" panose="020B0604020202020204" pitchFamily="34" charset="0"/>
              </a:defRPr>
            </a:lvl1pPr>
          </a:lstStyle>
          <a:p>
            <a:fld id="{3161D317-6A0A-4553-A7BC-2945DED7A6A1}" type="slidenum">
              <a:rPr lang="cs-CZ" smtClean="0"/>
              <a:pPr/>
              <a:t>‹#›</a:t>
            </a:fld>
            <a:endParaRPr lang="cs-CZ" dirty="0"/>
          </a:p>
        </p:txBody>
      </p:sp>
      <p:pic>
        <p:nvPicPr>
          <p:cNvPr id="3" name="Picture 2"/>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7884000" y="468000"/>
            <a:ext cx="756000" cy="756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2" r:id="rId4"/>
    <p:sldLayoutId id="2147483663" r:id="rId5"/>
    <p:sldLayoutId id="2147483664" r:id="rId6"/>
    <p:sldLayoutId id="2147483665"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hf hdr="0" ftr="0" dt="0"/>
  <p:txStyles>
    <p:titleStyle>
      <a:lvl1pPr algn="l" defTabSz="895350" rtl="0" eaLnBrk="1" fontAlgn="base" hangingPunct="1">
        <a:lnSpc>
          <a:spcPts val="3300"/>
        </a:lnSpc>
        <a:spcBef>
          <a:spcPct val="0"/>
        </a:spcBef>
        <a:spcAft>
          <a:spcPct val="0"/>
        </a:spcAft>
        <a:defRPr sz="2400">
          <a:solidFill>
            <a:srgbClr val="F24F00"/>
          </a:solidFill>
          <a:latin typeface="+mj-lt"/>
          <a:ea typeface="+mj-ea"/>
          <a:cs typeface="+mj-cs"/>
        </a:defRPr>
      </a:lvl1pPr>
      <a:lvl2pPr algn="l" defTabSz="895350" rtl="0" eaLnBrk="1" fontAlgn="base" hangingPunct="1">
        <a:spcBef>
          <a:spcPct val="0"/>
        </a:spcBef>
        <a:spcAft>
          <a:spcPct val="0"/>
        </a:spcAft>
        <a:defRPr sz="2000">
          <a:solidFill>
            <a:schemeClr val="bg1"/>
          </a:solidFill>
          <a:latin typeface="Futura CEZ Medium" pitchFamily="2" charset="-18"/>
        </a:defRPr>
      </a:lvl2pPr>
      <a:lvl3pPr algn="l" defTabSz="895350" rtl="0" eaLnBrk="1" fontAlgn="base" hangingPunct="1">
        <a:spcBef>
          <a:spcPct val="0"/>
        </a:spcBef>
        <a:spcAft>
          <a:spcPct val="0"/>
        </a:spcAft>
        <a:defRPr sz="2000">
          <a:solidFill>
            <a:schemeClr val="bg1"/>
          </a:solidFill>
          <a:latin typeface="Futura CEZ Medium" pitchFamily="2" charset="-18"/>
        </a:defRPr>
      </a:lvl3pPr>
      <a:lvl4pPr algn="l" defTabSz="895350" rtl="0" eaLnBrk="1" fontAlgn="base" hangingPunct="1">
        <a:spcBef>
          <a:spcPct val="0"/>
        </a:spcBef>
        <a:spcAft>
          <a:spcPct val="0"/>
        </a:spcAft>
        <a:defRPr sz="2000">
          <a:solidFill>
            <a:schemeClr val="bg1"/>
          </a:solidFill>
          <a:latin typeface="Futura CEZ Medium" pitchFamily="2" charset="-18"/>
        </a:defRPr>
      </a:lvl4pPr>
      <a:lvl5pPr algn="l" defTabSz="895350" rtl="0" eaLnBrk="1" fontAlgn="base" hangingPunct="1">
        <a:spcBef>
          <a:spcPct val="0"/>
        </a:spcBef>
        <a:spcAft>
          <a:spcPct val="0"/>
        </a:spcAft>
        <a:defRPr sz="2000">
          <a:solidFill>
            <a:schemeClr val="bg1"/>
          </a:solidFill>
          <a:latin typeface="Futura CEZ Medium" pitchFamily="2" charset="-18"/>
        </a:defRPr>
      </a:lvl5pPr>
      <a:lvl6pPr marL="457200" algn="l" defTabSz="895350" rtl="0" eaLnBrk="1" fontAlgn="base" hangingPunct="1">
        <a:spcBef>
          <a:spcPct val="0"/>
        </a:spcBef>
        <a:spcAft>
          <a:spcPct val="0"/>
        </a:spcAft>
        <a:defRPr sz="2000">
          <a:solidFill>
            <a:schemeClr val="bg1"/>
          </a:solidFill>
          <a:latin typeface="Futura CEZ Medium" pitchFamily="2" charset="-18"/>
        </a:defRPr>
      </a:lvl6pPr>
      <a:lvl7pPr marL="914400" algn="l" defTabSz="895350" rtl="0" eaLnBrk="1" fontAlgn="base" hangingPunct="1">
        <a:spcBef>
          <a:spcPct val="0"/>
        </a:spcBef>
        <a:spcAft>
          <a:spcPct val="0"/>
        </a:spcAft>
        <a:defRPr sz="2000">
          <a:solidFill>
            <a:schemeClr val="bg1"/>
          </a:solidFill>
          <a:latin typeface="Futura CEZ Medium" pitchFamily="2" charset="-18"/>
        </a:defRPr>
      </a:lvl7pPr>
      <a:lvl8pPr marL="1371600" algn="l" defTabSz="895350" rtl="0" eaLnBrk="1" fontAlgn="base" hangingPunct="1">
        <a:spcBef>
          <a:spcPct val="0"/>
        </a:spcBef>
        <a:spcAft>
          <a:spcPct val="0"/>
        </a:spcAft>
        <a:defRPr sz="2000">
          <a:solidFill>
            <a:schemeClr val="bg1"/>
          </a:solidFill>
          <a:latin typeface="Futura CEZ Medium" pitchFamily="2" charset="-18"/>
        </a:defRPr>
      </a:lvl8pPr>
      <a:lvl9pPr marL="1828800" algn="l" defTabSz="895350" rtl="0" eaLnBrk="1" fontAlgn="base" hangingPunct="1">
        <a:spcBef>
          <a:spcPct val="0"/>
        </a:spcBef>
        <a:spcAft>
          <a:spcPct val="0"/>
        </a:spcAft>
        <a:defRPr sz="2000">
          <a:solidFill>
            <a:schemeClr val="bg1"/>
          </a:solidFill>
          <a:latin typeface="Futura CEZ Medium" pitchFamily="2" charset="-18"/>
        </a:defRPr>
      </a:lvl9pPr>
    </p:titleStyle>
    <p:body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527" userDrawn="1">
          <p15:clr>
            <a:srgbClr val="F26B43"/>
          </p15:clr>
        </p15:guide>
        <p15:guide id="2" pos="2880" userDrawn="1">
          <p15:clr>
            <a:srgbClr val="F26B43"/>
          </p15:clr>
        </p15:guide>
        <p15:guide id="3" orient="horz" pos="777" userDrawn="1">
          <p15:clr>
            <a:srgbClr val="F26B43"/>
          </p15:clr>
        </p15:guide>
        <p15:guide id="4" orient="horz" pos="30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hyperlink" Target="mailto:Jan.balac@cez.cz"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slideLayout" Target="../slideLayouts/slideLayout2.xml"/><Relationship Id="rId5" Type="http://schemas.openxmlformats.org/officeDocument/2006/relationships/tags" Target="../tags/tag7.xml"/><Relationship Id="rId4" Type="http://schemas.openxmlformats.org/officeDocument/2006/relationships/tags" Target="../tags/tag6.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178" y="2194542"/>
            <a:ext cx="8871822" cy="1923604"/>
          </a:xfrm>
        </p:spPr>
        <p:txBody>
          <a:bodyPr/>
          <a:lstStyle/>
          <a:p>
            <a:r>
              <a:rPr lang="cs-CZ" sz="6000" dirty="0" smtClean="0"/>
              <a:t>Decentralizovaná energetika – pohled </a:t>
            </a:r>
            <a:r>
              <a:rPr lang="cs-CZ" sz="6000" dirty="0" err="1" smtClean="0"/>
              <a:t>čez</a:t>
            </a:r>
            <a:r>
              <a:rPr lang="cs-CZ" sz="6000" dirty="0" smtClean="0"/>
              <a:t> </a:t>
            </a:r>
            <a:r>
              <a:rPr lang="cs-CZ" sz="6000" dirty="0" err="1" smtClean="0"/>
              <a:t>esco</a:t>
            </a:r>
            <a:endParaRPr lang="cs-CZ" sz="6000" dirty="0"/>
          </a:p>
        </p:txBody>
      </p:sp>
      <p:sp>
        <p:nvSpPr>
          <p:cNvPr id="3" name="Obdélník 2"/>
          <p:cNvSpPr/>
          <p:nvPr/>
        </p:nvSpPr>
        <p:spPr>
          <a:xfrm>
            <a:off x="272179" y="3918091"/>
            <a:ext cx="8430513" cy="400110"/>
          </a:xfrm>
          <a:prstGeom prst="rect">
            <a:avLst/>
          </a:prstGeom>
        </p:spPr>
        <p:txBody>
          <a:bodyPr wrap="none">
            <a:spAutoFit/>
          </a:bodyPr>
          <a:lstStyle/>
          <a:p>
            <a:pPr algn="l"/>
            <a:r>
              <a:rPr lang="cs-CZ" sz="2000" i="0" dirty="0" smtClean="0"/>
              <a:t>Konference </a:t>
            </a:r>
            <a:r>
              <a:rPr lang="cs-CZ" sz="2000" i="0" dirty="0" smtClean="0"/>
              <a:t>Šetrná energetika a přeměna odpadů </a:t>
            </a:r>
            <a:r>
              <a:rPr lang="cs-CZ" sz="2000" i="0" smtClean="0"/>
              <a:t>na zdroje, </a:t>
            </a:r>
            <a:r>
              <a:rPr lang="cs-CZ" sz="2000" i="0" dirty="0" smtClean="0"/>
              <a:t>22.10</a:t>
            </a:r>
            <a:r>
              <a:rPr lang="cs-CZ" sz="2000" i="0" dirty="0" smtClean="0"/>
              <a:t>. 2015</a:t>
            </a:r>
            <a:endParaRPr lang="cs-CZ" sz="1800" i="0" dirty="0"/>
          </a:p>
        </p:txBody>
      </p:sp>
      <p:sp>
        <p:nvSpPr>
          <p:cNvPr id="6" name="Obdélník 5"/>
          <p:cNvSpPr/>
          <p:nvPr/>
        </p:nvSpPr>
        <p:spPr>
          <a:xfrm>
            <a:off x="503999" y="4898191"/>
            <a:ext cx="1482842" cy="630942"/>
          </a:xfrm>
          <a:prstGeom prst="rect">
            <a:avLst/>
          </a:prstGeom>
        </p:spPr>
        <p:txBody>
          <a:bodyPr wrap="none">
            <a:spAutoFit/>
          </a:bodyPr>
          <a:lstStyle/>
          <a:p>
            <a:pPr algn="l"/>
            <a:r>
              <a:rPr lang="cs-CZ" sz="1400" i="0" dirty="0" smtClean="0"/>
              <a:t>Jan </a:t>
            </a:r>
            <a:r>
              <a:rPr lang="cs-CZ" sz="1400" i="0" dirty="0" err="1" smtClean="0"/>
              <a:t>Baláč</a:t>
            </a:r>
            <a:endParaRPr lang="cs-CZ" sz="1400" i="0" dirty="0" smtClean="0"/>
          </a:p>
          <a:p>
            <a:pPr algn="l"/>
            <a:r>
              <a:rPr lang="cs-CZ" sz="1400" i="0" dirty="0" smtClean="0"/>
              <a:t>ČEZ ESCO A.S.</a:t>
            </a:r>
            <a:endParaRPr lang="cs-CZ" sz="1200" i="0" dirty="0"/>
          </a:p>
        </p:txBody>
      </p:sp>
    </p:spTree>
    <p:extLst>
      <p:ext uri="{BB962C8B-B14F-4D97-AF65-F5344CB8AC3E}">
        <p14:creationId xmlns:p14="http://schemas.microsoft.com/office/powerpoint/2010/main" val="27498845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513749" y="285378"/>
            <a:ext cx="7192470" cy="1237775"/>
          </a:xfrm>
        </p:spPr>
        <p:txBody>
          <a:bodyPr/>
          <a:lstStyle/>
          <a:p>
            <a:r>
              <a:rPr lang="cs-CZ" dirty="0"/>
              <a:t>CHCETE VĚDĚT VÍC?  RÁDI VÁM VĚNUJEME SVOU ENERGII.</a:t>
            </a:r>
            <a:br>
              <a:rPr lang="cs-CZ" dirty="0"/>
            </a:br>
            <a:endParaRPr lang="cs-CZ" dirty="0"/>
          </a:p>
        </p:txBody>
      </p:sp>
      <p:sp>
        <p:nvSpPr>
          <p:cNvPr id="19459" name="Rectangle 3"/>
          <p:cNvSpPr>
            <a:spLocks noGrp="1" noChangeArrowheads="1"/>
          </p:cNvSpPr>
          <p:nvPr>
            <p:ph type="body" idx="1"/>
          </p:nvPr>
        </p:nvSpPr>
        <p:spPr>
          <a:xfrm>
            <a:off x="6007608" y="1488404"/>
            <a:ext cx="2819065" cy="777215"/>
          </a:xfrm>
          <a:solidFill>
            <a:schemeClr val="bg1"/>
          </a:solidFill>
        </p:spPr>
        <p:txBody>
          <a:bodyPr lIns="91827" tIns="91827" rIns="91827"/>
          <a:lstStyle/>
          <a:p>
            <a:pPr>
              <a:lnSpc>
                <a:spcPct val="90000"/>
              </a:lnSpc>
              <a:spcBef>
                <a:spcPts val="600"/>
              </a:spcBef>
            </a:pPr>
            <a:r>
              <a:rPr lang="cs-CZ" sz="2000" dirty="0" smtClean="0">
                <a:solidFill>
                  <a:schemeClr val="tx2">
                    <a:lumMod val="50000"/>
                  </a:schemeClr>
                </a:solidFill>
                <a:latin typeface="Arial" charset="0"/>
              </a:rPr>
              <a:t>Jan </a:t>
            </a:r>
            <a:r>
              <a:rPr lang="cs-CZ" sz="2000" dirty="0" err="1" smtClean="0">
                <a:solidFill>
                  <a:schemeClr val="tx2">
                    <a:lumMod val="50000"/>
                  </a:schemeClr>
                </a:solidFill>
                <a:latin typeface="Arial" charset="0"/>
              </a:rPr>
              <a:t>Baláč</a:t>
            </a:r>
            <a:endParaRPr lang="cs-CZ" sz="2000" dirty="0">
              <a:solidFill>
                <a:schemeClr val="tx2">
                  <a:lumMod val="50000"/>
                </a:schemeClr>
              </a:solidFill>
              <a:latin typeface="Arial" charset="0"/>
            </a:endParaRPr>
          </a:p>
          <a:p>
            <a:pPr>
              <a:lnSpc>
                <a:spcPct val="90000"/>
              </a:lnSpc>
              <a:spcBef>
                <a:spcPts val="600"/>
              </a:spcBef>
            </a:pPr>
            <a:r>
              <a:rPr lang="cs-CZ" sz="2000" dirty="0" smtClean="0">
                <a:solidFill>
                  <a:schemeClr val="tx2">
                    <a:lumMod val="50000"/>
                  </a:schemeClr>
                </a:solidFill>
                <a:latin typeface="Arial" charset="0"/>
              </a:rPr>
              <a:t>Rozvoj podnikání</a:t>
            </a:r>
          </a:p>
          <a:p>
            <a:pPr>
              <a:lnSpc>
                <a:spcPct val="90000"/>
              </a:lnSpc>
              <a:spcBef>
                <a:spcPts val="600"/>
              </a:spcBef>
            </a:pPr>
            <a:r>
              <a:rPr lang="cs-CZ" sz="2000" dirty="0" smtClean="0">
                <a:solidFill>
                  <a:schemeClr val="tx2">
                    <a:lumMod val="50000"/>
                  </a:schemeClr>
                </a:solidFill>
                <a:latin typeface="Arial" charset="0"/>
                <a:hlinkClick r:id="rId2"/>
              </a:rPr>
              <a:t>jan.balac@cez.cz</a:t>
            </a:r>
            <a:r>
              <a:rPr lang="cs-CZ" sz="2000" dirty="0" smtClean="0">
                <a:solidFill>
                  <a:schemeClr val="tx2">
                    <a:lumMod val="50000"/>
                  </a:schemeClr>
                </a:solidFill>
                <a:latin typeface="Arial" charset="0"/>
              </a:rPr>
              <a:t> </a:t>
            </a:r>
            <a:endParaRPr lang="cs-CZ" sz="2000" dirty="0">
              <a:solidFill>
                <a:schemeClr val="tx2">
                  <a:lumMod val="50000"/>
                </a:schemeClr>
              </a:solidFill>
              <a:latin typeface="Arial" charset="0"/>
            </a:endParaRPr>
          </a:p>
        </p:txBody>
      </p:sp>
      <p:pic>
        <p:nvPicPr>
          <p:cNvPr id="1946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786" y="1469699"/>
            <a:ext cx="5153711" cy="5036929"/>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5820993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Obdélník 86"/>
          <p:cNvSpPr/>
          <p:nvPr/>
        </p:nvSpPr>
        <p:spPr bwMode="auto">
          <a:xfrm>
            <a:off x="4017989" y="2292756"/>
            <a:ext cx="4595242" cy="3345432"/>
          </a:xfrm>
          <a:prstGeom prst="rect">
            <a:avLst/>
          </a:prstGeom>
          <a:solidFill>
            <a:schemeClr val="bg1">
              <a:lumMod val="95000"/>
            </a:schemeClr>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dirty="0" smtClean="0">
              <a:ln>
                <a:noFill/>
              </a:ln>
              <a:solidFill>
                <a:schemeClr val="tx1"/>
              </a:solidFill>
              <a:effectLst/>
              <a:latin typeface="Arial" pitchFamily="34" charset="0"/>
            </a:endParaRPr>
          </a:p>
        </p:txBody>
      </p:sp>
      <p:sp>
        <p:nvSpPr>
          <p:cNvPr id="86" name="Obdélník 85"/>
          <p:cNvSpPr/>
          <p:nvPr/>
        </p:nvSpPr>
        <p:spPr bwMode="auto">
          <a:xfrm>
            <a:off x="482993" y="2292756"/>
            <a:ext cx="3071219" cy="3345432"/>
          </a:xfrm>
          <a:prstGeom prst="rect">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dirty="0" smtClean="0">
              <a:ln>
                <a:noFill/>
              </a:ln>
              <a:solidFill>
                <a:schemeClr val="tx1"/>
              </a:solidFill>
              <a:effectLst/>
              <a:latin typeface="Arial" pitchFamily="34" charset="0"/>
            </a:endParaRPr>
          </a:p>
        </p:txBody>
      </p:sp>
      <p:sp>
        <p:nvSpPr>
          <p:cNvPr id="2" name="Title 1"/>
          <p:cNvSpPr>
            <a:spLocks noGrp="1"/>
          </p:cNvSpPr>
          <p:nvPr>
            <p:ph type="title"/>
          </p:nvPr>
        </p:nvSpPr>
        <p:spPr>
          <a:xfrm>
            <a:off x="504000" y="244701"/>
            <a:ext cx="7295832" cy="1119602"/>
          </a:xfrm>
        </p:spPr>
        <p:txBody>
          <a:bodyPr/>
          <a:lstStyle/>
          <a:p>
            <a:pPr>
              <a:lnSpc>
                <a:spcPts val="3000"/>
              </a:lnSpc>
            </a:pPr>
            <a:r>
              <a:rPr lang="cs-CZ" sz="2000" dirty="0"/>
              <a:t>MALÉ, DECENTRALIZOVANÉ ZDROJE DÁVAJÍ ZÁKAZNÍKŮM VÍCE MOŽNOSTÍ VOLBY, JSOU ZPRAVIDLA ÚČINNĚJŠÍ A ČISTŠÍ A V DŮSLEDKU </a:t>
            </a:r>
            <a:r>
              <a:rPr lang="cs-CZ" sz="2000" b="1" dirty="0"/>
              <a:t>LEVNĚJŠÍ</a:t>
            </a:r>
          </a:p>
        </p:txBody>
      </p:sp>
      <p:sp>
        <p:nvSpPr>
          <p:cNvPr id="6" name="TextovéPole 5"/>
          <p:cNvSpPr txBox="1"/>
          <p:nvPr/>
        </p:nvSpPr>
        <p:spPr>
          <a:xfrm>
            <a:off x="1253227" y="1842756"/>
            <a:ext cx="1386150" cy="312073"/>
          </a:xfrm>
          <a:prstGeom prst="rect">
            <a:avLst/>
          </a:prstGeom>
          <a:noFill/>
        </p:spPr>
        <p:txBody>
          <a:bodyPr wrap="none" rtlCol="0">
            <a:spAutoFit/>
          </a:bodyPr>
          <a:lstStyle/>
          <a:p>
            <a:pPr algn="l"/>
            <a:r>
              <a:rPr lang="cs-CZ" i="0" u="sng" dirty="0" smtClean="0"/>
              <a:t>Tradiční model</a:t>
            </a:r>
            <a:endParaRPr lang="cs-CZ" i="0" u="sng" dirty="0"/>
          </a:p>
        </p:txBody>
      </p:sp>
      <p:sp>
        <p:nvSpPr>
          <p:cNvPr id="11" name="TextovéPole 10"/>
          <p:cNvSpPr txBox="1"/>
          <p:nvPr/>
        </p:nvSpPr>
        <p:spPr>
          <a:xfrm>
            <a:off x="1195394" y="2431491"/>
            <a:ext cx="1501821" cy="312073"/>
          </a:xfrm>
          <a:prstGeom prst="rect">
            <a:avLst/>
          </a:prstGeom>
          <a:noFill/>
        </p:spPr>
        <p:txBody>
          <a:bodyPr wrap="none" rtlCol="0">
            <a:spAutoFit/>
          </a:bodyPr>
          <a:lstStyle/>
          <a:p>
            <a:r>
              <a:rPr lang="cs-CZ" i="0" dirty="0" smtClean="0"/>
              <a:t>Velká elektrárna</a:t>
            </a:r>
            <a:endParaRPr lang="cs-CZ" i="0" dirty="0"/>
          </a:p>
        </p:txBody>
      </p:sp>
      <p:sp>
        <p:nvSpPr>
          <p:cNvPr id="14" name="TextovéPole 13"/>
          <p:cNvSpPr txBox="1"/>
          <p:nvPr/>
        </p:nvSpPr>
        <p:spPr>
          <a:xfrm>
            <a:off x="1285705" y="2993360"/>
            <a:ext cx="1321196" cy="312073"/>
          </a:xfrm>
          <a:prstGeom prst="rect">
            <a:avLst/>
          </a:prstGeom>
          <a:noFill/>
        </p:spPr>
        <p:txBody>
          <a:bodyPr wrap="none" rtlCol="0">
            <a:spAutoFit/>
          </a:bodyPr>
          <a:lstStyle/>
          <a:p>
            <a:r>
              <a:rPr lang="cs-CZ" i="0" dirty="0" smtClean="0"/>
              <a:t>Přenosová síť</a:t>
            </a:r>
            <a:endParaRPr lang="cs-CZ" i="0" dirty="0"/>
          </a:p>
        </p:txBody>
      </p:sp>
      <p:sp>
        <p:nvSpPr>
          <p:cNvPr id="15" name="TextovéPole 14"/>
          <p:cNvSpPr txBox="1"/>
          <p:nvPr/>
        </p:nvSpPr>
        <p:spPr>
          <a:xfrm>
            <a:off x="1321796" y="3535305"/>
            <a:ext cx="1309974" cy="312073"/>
          </a:xfrm>
          <a:prstGeom prst="rect">
            <a:avLst/>
          </a:prstGeom>
          <a:noFill/>
        </p:spPr>
        <p:txBody>
          <a:bodyPr wrap="none" rtlCol="0">
            <a:spAutoFit/>
          </a:bodyPr>
          <a:lstStyle/>
          <a:p>
            <a:r>
              <a:rPr lang="cs-CZ" i="0" dirty="0" smtClean="0"/>
              <a:t>Distribuční síť</a:t>
            </a:r>
            <a:endParaRPr lang="cs-CZ" i="0" dirty="0"/>
          </a:p>
        </p:txBody>
      </p:sp>
      <p:sp>
        <p:nvSpPr>
          <p:cNvPr id="16" name="TextovéPole 15"/>
          <p:cNvSpPr txBox="1"/>
          <p:nvPr/>
        </p:nvSpPr>
        <p:spPr>
          <a:xfrm>
            <a:off x="666943" y="4117273"/>
            <a:ext cx="842731" cy="312073"/>
          </a:xfrm>
          <a:prstGeom prst="rect">
            <a:avLst/>
          </a:prstGeom>
          <a:noFill/>
        </p:spPr>
        <p:txBody>
          <a:bodyPr wrap="none" rtlCol="0">
            <a:spAutoFit/>
          </a:bodyPr>
          <a:lstStyle/>
          <a:p>
            <a:r>
              <a:rPr lang="cs-CZ" i="0" dirty="0" smtClean="0"/>
              <a:t>Továrna</a:t>
            </a:r>
            <a:endParaRPr lang="cs-CZ" i="0" dirty="0"/>
          </a:p>
        </p:txBody>
      </p:sp>
      <p:sp>
        <p:nvSpPr>
          <p:cNvPr id="17" name="TextovéPole 16"/>
          <p:cNvSpPr txBox="1"/>
          <p:nvPr/>
        </p:nvSpPr>
        <p:spPr>
          <a:xfrm>
            <a:off x="2349344" y="4117274"/>
            <a:ext cx="1114408" cy="312073"/>
          </a:xfrm>
          <a:prstGeom prst="rect">
            <a:avLst/>
          </a:prstGeom>
          <a:noFill/>
        </p:spPr>
        <p:txBody>
          <a:bodyPr wrap="none" rtlCol="0">
            <a:spAutoFit/>
          </a:bodyPr>
          <a:lstStyle/>
          <a:p>
            <a:r>
              <a:rPr lang="cs-CZ" i="0" dirty="0" smtClean="0"/>
              <a:t>Domácnost</a:t>
            </a:r>
            <a:endParaRPr lang="cs-CZ" i="0" dirty="0"/>
          </a:p>
        </p:txBody>
      </p:sp>
      <p:sp>
        <p:nvSpPr>
          <p:cNvPr id="18" name="TextovéPole 17"/>
          <p:cNvSpPr txBox="1"/>
          <p:nvPr/>
        </p:nvSpPr>
        <p:spPr>
          <a:xfrm>
            <a:off x="1655220" y="4117273"/>
            <a:ext cx="643125" cy="312073"/>
          </a:xfrm>
          <a:prstGeom prst="rect">
            <a:avLst/>
          </a:prstGeom>
          <a:noFill/>
        </p:spPr>
        <p:txBody>
          <a:bodyPr wrap="none" rtlCol="0">
            <a:spAutoFit/>
          </a:bodyPr>
          <a:lstStyle/>
          <a:p>
            <a:r>
              <a:rPr lang="cs-CZ" i="0" dirty="0" smtClean="0"/>
              <a:t>Škola</a:t>
            </a:r>
            <a:endParaRPr lang="cs-CZ" i="0" dirty="0"/>
          </a:p>
        </p:txBody>
      </p:sp>
      <p:cxnSp>
        <p:nvCxnSpPr>
          <p:cNvPr id="8" name="Přímá spojnice se šipkou 7"/>
          <p:cNvCxnSpPr/>
          <p:nvPr/>
        </p:nvCxnSpPr>
        <p:spPr bwMode="auto">
          <a:xfrm>
            <a:off x="1964005" y="2743564"/>
            <a:ext cx="0" cy="249796"/>
          </a:xfrm>
          <a:prstGeom prst="straightConnector1">
            <a:avLst/>
          </a:prstGeom>
          <a:ln>
            <a:headEnd type="none" w="med" len="med"/>
            <a:tailEnd type="triangle"/>
          </a:ln>
        </p:spPr>
        <p:style>
          <a:lnRef idx="1">
            <a:schemeClr val="accent2"/>
          </a:lnRef>
          <a:fillRef idx="0">
            <a:schemeClr val="accent2"/>
          </a:fillRef>
          <a:effectRef idx="0">
            <a:schemeClr val="accent2"/>
          </a:effectRef>
          <a:fontRef idx="minor">
            <a:schemeClr val="tx1"/>
          </a:fontRef>
        </p:style>
      </p:cxnSp>
      <p:cxnSp>
        <p:nvCxnSpPr>
          <p:cNvPr id="19" name="Přímá spojnice se šipkou 18"/>
          <p:cNvCxnSpPr/>
          <p:nvPr/>
        </p:nvCxnSpPr>
        <p:spPr bwMode="auto">
          <a:xfrm flipH="1">
            <a:off x="1964005" y="3306896"/>
            <a:ext cx="86" cy="225484"/>
          </a:xfrm>
          <a:prstGeom prst="straightConnector1">
            <a:avLst/>
          </a:prstGeom>
          <a:ln>
            <a:headEnd type="none" w="med" len="med"/>
            <a:tailEnd type="triangle"/>
          </a:ln>
        </p:spPr>
        <p:style>
          <a:lnRef idx="1">
            <a:schemeClr val="accent2"/>
          </a:lnRef>
          <a:fillRef idx="0">
            <a:schemeClr val="accent2"/>
          </a:fillRef>
          <a:effectRef idx="0">
            <a:schemeClr val="accent2"/>
          </a:effectRef>
          <a:fontRef idx="minor">
            <a:schemeClr val="tx1"/>
          </a:fontRef>
        </p:style>
      </p:cxnSp>
      <p:cxnSp>
        <p:nvCxnSpPr>
          <p:cNvPr id="20" name="Přímá spojnice se šipkou 19"/>
          <p:cNvCxnSpPr>
            <a:stCxn id="15" idx="2"/>
            <a:endCxn id="16" idx="0"/>
          </p:cNvCxnSpPr>
          <p:nvPr/>
        </p:nvCxnSpPr>
        <p:spPr bwMode="auto">
          <a:xfrm flipH="1">
            <a:off x="1088309" y="3847378"/>
            <a:ext cx="888474" cy="269895"/>
          </a:xfrm>
          <a:prstGeom prst="straightConnector1">
            <a:avLst/>
          </a:prstGeom>
          <a:ln>
            <a:headEnd type="none" w="med" len="med"/>
            <a:tailEnd type="triangle"/>
          </a:ln>
        </p:spPr>
        <p:style>
          <a:lnRef idx="1">
            <a:schemeClr val="accent2"/>
          </a:lnRef>
          <a:fillRef idx="0">
            <a:schemeClr val="accent2"/>
          </a:fillRef>
          <a:effectRef idx="0">
            <a:schemeClr val="accent2"/>
          </a:effectRef>
          <a:fontRef idx="minor">
            <a:schemeClr val="tx1"/>
          </a:fontRef>
        </p:style>
      </p:cxnSp>
      <p:cxnSp>
        <p:nvCxnSpPr>
          <p:cNvPr id="22" name="Přímá spojnice se šipkou 21"/>
          <p:cNvCxnSpPr>
            <a:stCxn id="15" idx="2"/>
            <a:endCxn id="18" idx="0"/>
          </p:cNvCxnSpPr>
          <p:nvPr/>
        </p:nvCxnSpPr>
        <p:spPr bwMode="auto">
          <a:xfrm>
            <a:off x="1976783" y="3847378"/>
            <a:ext cx="0" cy="269895"/>
          </a:xfrm>
          <a:prstGeom prst="straightConnector1">
            <a:avLst/>
          </a:prstGeom>
          <a:ln>
            <a:headEnd type="none" w="med" len="med"/>
            <a:tailEnd type="triangle"/>
          </a:ln>
        </p:spPr>
        <p:style>
          <a:lnRef idx="1">
            <a:schemeClr val="accent2"/>
          </a:lnRef>
          <a:fillRef idx="0">
            <a:schemeClr val="accent2"/>
          </a:fillRef>
          <a:effectRef idx="0">
            <a:schemeClr val="accent2"/>
          </a:effectRef>
          <a:fontRef idx="minor">
            <a:schemeClr val="tx1"/>
          </a:fontRef>
        </p:style>
      </p:cxnSp>
      <p:cxnSp>
        <p:nvCxnSpPr>
          <p:cNvPr id="23" name="Přímá spojnice se šipkou 22"/>
          <p:cNvCxnSpPr>
            <a:stCxn id="15" idx="2"/>
            <a:endCxn id="17" idx="0"/>
          </p:cNvCxnSpPr>
          <p:nvPr/>
        </p:nvCxnSpPr>
        <p:spPr bwMode="auto">
          <a:xfrm>
            <a:off x="1976783" y="3847378"/>
            <a:ext cx="929765" cy="269896"/>
          </a:xfrm>
          <a:prstGeom prst="straightConnector1">
            <a:avLst/>
          </a:prstGeom>
          <a:ln>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57" name="TextovéPole 56"/>
          <p:cNvSpPr txBox="1"/>
          <p:nvPr/>
        </p:nvSpPr>
        <p:spPr>
          <a:xfrm>
            <a:off x="5502384" y="2556389"/>
            <a:ext cx="1451038" cy="312073"/>
          </a:xfrm>
          <a:prstGeom prst="rect">
            <a:avLst/>
          </a:prstGeom>
          <a:noFill/>
        </p:spPr>
        <p:txBody>
          <a:bodyPr wrap="none" rtlCol="0">
            <a:spAutoFit/>
          </a:bodyPr>
          <a:lstStyle/>
          <a:p>
            <a:r>
              <a:rPr lang="cs-CZ" i="0" dirty="0" smtClean="0"/>
              <a:t>Malá elektrárna</a:t>
            </a:r>
            <a:endParaRPr lang="cs-CZ" i="0" dirty="0"/>
          </a:p>
        </p:txBody>
      </p:sp>
      <p:sp>
        <p:nvSpPr>
          <p:cNvPr id="59" name="TextovéPole 58"/>
          <p:cNvSpPr txBox="1"/>
          <p:nvPr/>
        </p:nvSpPr>
        <p:spPr>
          <a:xfrm>
            <a:off x="5582873" y="3149539"/>
            <a:ext cx="1309974" cy="312073"/>
          </a:xfrm>
          <a:prstGeom prst="rect">
            <a:avLst/>
          </a:prstGeom>
          <a:noFill/>
        </p:spPr>
        <p:txBody>
          <a:bodyPr wrap="none" rtlCol="0">
            <a:spAutoFit/>
          </a:bodyPr>
          <a:lstStyle/>
          <a:p>
            <a:r>
              <a:rPr lang="cs-CZ" i="0" dirty="0" smtClean="0"/>
              <a:t>Distribuční síť</a:t>
            </a:r>
            <a:endParaRPr lang="cs-CZ" i="0" dirty="0"/>
          </a:p>
        </p:txBody>
      </p:sp>
      <p:sp>
        <p:nvSpPr>
          <p:cNvPr id="60" name="TextovéPole 59"/>
          <p:cNvSpPr txBox="1"/>
          <p:nvPr/>
        </p:nvSpPr>
        <p:spPr>
          <a:xfrm>
            <a:off x="4095789" y="3039244"/>
            <a:ext cx="1348082" cy="531812"/>
          </a:xfrm>
          <a:prstGeom prst="rect">
            <a:avLst/>
          </a:prstGeom>
          <a:noFill/>
        </p:spPr>
        <p:txBody>
          <a:bodyPr wrap="square" rtlCol="0">
            <a:spAutoFit/>
          </a:bodyPr>
          <a:lstStyle/>
          <a:p>
            <a:r>
              <a:rPr lang="cs-CZ" i="0" dirty="0" smtClean="0"/>
              <a:t>Továrna s kogenerací</a:t>
            </a:r>
            <a:endParaRPr lang="cs-CZ" i="0" dirty="0"/>
          </a:p>
        </p:txBody>
      </p:sp>
      <p:sp>
        <p:nvSpPr>
          <p:cNvPr id="61" name="TextovéPole 60"/>
          <p:cNvSpPr txBox="1"/>
          <p:nvPr/>
        </p:nvSpPr>
        <p:spPr>
          <a:xfrm>
            <a:off x="7230141" y="2927477"/>
            <a:ext cx="1227590" cy="751552"/>
          </a:xfrm>
          <a:prstGeom prst="rect">
            <a:avLst/>
          </a:prstGeom>
          <a:noFill/>
        </p:spPr>
        <p:txBody>
          <a:bodyPr wrap="square" rtlCol="0">
            <a:spAutoFit/>
          </a:bodyPr>
          <a:lstStyle/>
          <a:p>
            <a:r>
              <a:rPr lang="cs-CZ" i="0" dirty="0" smtClean="0"/>
              <a:t>Domácnost s FVE a akumulací</a:t>
            </a:r>
            <a:endParaRPr lang="cs-CZ" i="0" dirty="0"/>
          </a:p>
        </p:txBody>
      </p:sp>
      <p:sp>
        <p:nvSpPr>
          <p:cNvPr id="62" name="TextovéPole 61"/>
          <p:cNvSpPr txBox="1"/>
          <p:nvPr/>
        </p:nvSpPr>
        <p:spPr>
          <a:xfrm>
            <a:off x="5462357" y="3841802"/>
            <a:ext cx="1552355" cy="751552"/>
          </a:xfrm>
          <a:prstGeom prst="rect">
            <a:avLst/>
          </a:prstGeom>
          <a:noFill/>
        </p:spPr>
        <p:txBody>
          <a:bodyPr wrap="square" rtlCol="0">
            <a:spAutoFit/>
          </a:bodyPr>
          <a:lstStyle/>
          <a:p>
            <a:r>
              <a:rPr lang="cs-CZ" i="0" dirty="0" smtClean="0"/>
              <a:t>Škola s kogenerací a akumulací</a:t>
            </a:r>
            <a:endParaRPr lang="cs-CZ" i="0" dirty="0"/>
          </a:p>
        </p:txBody>
      </p:sp>
      <p:cxnSp>
        <p:nvCxnSpPr>
          <p:cNvPr id="71" name="Přímá spojnice se šipkou 70"/>
          <p:cNvCxnSpPr/>
          <p:nvPr/>
        </p:nvCxnSpPr>
        <p:spPr bwMode="auto">
          <a:xfrm>
            <a:off x="6237860" y="2899600"/>
            <a:ext cx="0" cy="249796"/>
          </a:xfrm>
          <a:prstGeom prst="straightConnector1">
            <a:avLst/>
          </a:prstGeom>
          <a:ln>
            <a:headEnd type="none" w="med" len="med"/>
            <a:tailEnd type="triangle"/>
          </a:ln>
        </p:spPr>
        <p:style>
          <a:lnRef idx="1">
            <a:schemeClr val="accent2"/>
          </a:lnRef>
          <a:fillRef idx="0">
            <a:schemeClr val="accent2"/>
          </a:fillRef>
          <a:effectRef idx="0">
            <a:schemeClr val="accent2"/>
          </a:effectRef>
          <a:fontRef idx="minor">
            <a:schemeClr val="tx1"/>
          </a:fontRef>
        </p:style>
      </p:cxnSp>
      <p:cxnSp>
        <p:nvCxnSpPr>
          <p:cNvPr id="73" name="Přímá spojnice se šipkou 72"/>
          <p:cNvCxnSpPr>
            <a:stCxn id="59" idx="2"/>
            <a:endCxn id="62" idx="0"/>
          </p:cNvCxnSpPr>
          <p:nvPr/>
        </p:nvCxnSpPr>
        <p:spPr bwMode="auto">
          <a:xfrm>
            <a:off x="6237860" y="3461612"/>
            <a:ext cx="675" cy="380190"/>
          </a:xfrm>
          <a:prstGeom prst="straightConnector1">
            <a:avLst/>
          </a:prstGeom>
          <a:ln>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78" name="Přímá spojnice se šipkou 77"/>
          <p:cNvCxnSpPr>
            <a:stCxn id="61" idx="1"/>
            <a:endCxn id="59" idx="3"/>
          </p:cNvCxnSpPr>
          <p:nvPr/>
        </p:nvCxnSpPr>
        <p:spPr bwMode="auto">
          <a:xfrm flipH="1">
            <a:off x="6892847" y="3303253"/>
            <a:ext cx="337294" cy="2323"/>
          </a:xfrm>
          <a:prstGeom prst="straightConnector1">
            <a:avLst/>
          </a:prstGeom>
          <a:ln>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81" name="Přímá spojnice se šipkou 80"/>
          <p:cNvCxnSpPr>
            <a:stCxn id="59" idx="1"/>
          </p:cNvCxnSpPr>
          <p:nvPr/>
        </p:nvCxnSpPr>
        <p:spPr bwMode="auto">
          <a:xfrm flipH="1" flipV="1">
            <a:off x="5279066" y="3305150"/>
            <a:ext cx="303807" cy="426"/>
          </a:xfrm>
          <a:prstGeom prst="straightConnector1">
            <a:avLst/>
          </a:prstGeom>
          <a:ln>
            <a:headEnd type="triangle"/>
            <a:tailEnd type="triangle"/>
          </a:ln>
        </p:spPr>
        <p:style>
          <a:lnRef idx="1">
            <a:schemeClr val="accent2"/>
          </a:lnRef>
          <a:fillRef idx="0">
            <a:schemeClr val="accent2"/>
          </a:fillRef>
          <a:effectRef idx="0">
            <a:schemeClr val="accent2"/>
          </a:effectRef>
          <a:fontRef idx="minor">
            <a:schemeClr val="tx1"/>
          </a:fontRef>
        </p:style>
      </p:cxnSp>
      <p:sp>
        <p:nvSpPr>
          <p:cNvPr id="85" name="TextovéPole 84"/>
          <p:cNvSpPr txBox="1"/>
          <p:nvPr/>
        </p:nvSpPr>
        <p:spPr>
          <a:xfrm>
            <a:off x="5660618" y="1840144"/>
            <a:ext cx="1154483" cy="312073"/>
          </a:xfrm>
          <a:prstGeom prst="rect">
            <a:avLst/>
          </a:prstGeom>
          <a:noFill/>
        </p:spPr>
        <p:txBody>
          <a:bodyPr wrap="none" rtlCol="0">
            <a:spAutoFit/>
          </a:bodyPr>
          <a:lstStyle/>
          <a:p>
            <a:pPr algn="l"/>
            <a:r>
              <a:rPr lang="cs-CZ" i="0" u="sng" dirty="0" smtClean="0"/>
              <a:t>Nový model</a:t>
            </a:r>
            <a:endParaRPr lang="cs-CZ" i="0" u="sng" dirty="0"/>
          </a:p>
        </p:txBody>
      </p:sp>
      <p:sp>
        <p:nvSpPr>
          <p:cNvPr id="3" name="TextovéPole 2"/>
          <p:cNvSpPr txBox="1"/>
          <p:nvPr/>
        </p:nvSpPr>
        <p:spPr>
          <a:xfrm>
            <a:off x="499730" y="4886636"/>
            <a:ext cx="3054482" cy="531812"/>
          </a:xfrm>
          <a:prstGeom prst="rect">
            <a:avLst/>
          </a:prstGeom>
          <a:noFill/>
        </p:spPr>
        <p:txBody>
          <a:bodyPr wrap="square" rtlCol="0">
            <a:spAutoFit/>
          </a:bodyPr>
          <a:lstStyle/>
          <a:p>
            <a:r>
              <a:rPr lang="cs-CZ" dirty="0" smtClean="0"/>
              <a:t>Zákazník kupuje </a:t>
            </a:r>
            <a:r>
              <a:rPr lang="cs-CZ" dirty="0" smtClean="0">
                <a:solidFill>
                  <a:schemeClr val="accent2"/>
                </a:solidFill>
              </a:rPr>
              <a:t>komoditu</a:t>
            </a:r>
            <a:r>
              <a:rPr lang="cs-CZ" dirty="0" smtClean="0"/>
              <a:t> (elektřinu, plyn) a řeší </a:t>
            </a:r>
            <a:r>
              <a:rPr lang="cs-CZ" dirty="0" smtClean="0">
                <a:solidFill>
                  <a:schemeClr val="accent2"/>
                </a:solidFill>
              </a:rPr>
              <a:t>cenu</a:t>
            </a:r>
            <a:endParaRPr lang="cs-CZ" dirty="0">
              <a:solidFill>
                <a:schemeClr val="accent2"/>
              </a:solidFill>
            </a:endParaRPr>
          </a:p>
        </p:txBody>
      </p:sp>
      <p:sp>
        <p:nvSpPr>
          <p:cNvPr id="30" name="TextovéPole 29"/>
          <p:cNvSpPr txBox="1"/>
          <p:nvPr/>
        </p:nvSpPr>
        <p:spPr>
          <a:xfrm>
            <a:off x="4017989" y="4886636"/>
            <a:ext cx="4595241" cy="531812"/>
          </a:xfrm>
          <a:prstGeom prst="rect">
            <a:avLst/>
          </a:prstGeom>
          <a:noFill/>
        </p:spPr>
        <p:txBody>
          <a:bodyPr wrap="square" rtlCol="0">
            <a:spAutoFit/>
          </a:bodyPr>
          <a:lstStyle/>
          <a:p>
            <a:r>
              <a:rPr lang="cs-CZ" dirty="0" smtClean="0"/>
              <a:t>Zákazník kupuje </a:t>
            </a:r>
            <a:r>
              <a:rPr lang="cs-CZ" dirty="0" smtClean="0">
                <a:solidFill>
                  <a:schemeClr val="accent2"/>
                </a:solidFill>
              </a:rPr>
              <a:t>projekt</a:t>
            </a:r>
            <a:r>
              <a:rPr lang="cs-CZ" dirty="0" smtClean="0"/>
              <a:t> a řeší </a:t>
            </a:r>
            <a:r>
              <a:rPr lang="cs-CZ" dirty="0" smtClean="0">
                <a:solidFill>
                  <a:schemeClr val="accent2"/>
                </a:solidFill>
              </a:rPr>
              <a:t>financování, volbu technologií, garance a dlouhodobý provoz</a:t>
            </a:r>
            <a:endParaRPr lang="cs-CZ" dirty="0">
              <a:solidFill>
                <a:schemeClr val="accent2"/>
              </a:solidFill>
            </a:endParaRPr>
          </a:p>
        </p:txBody>
      </p:sp>
      <p:sp>
        <p:nvSpPr>
          <p:cNvPr id="31" name="Zástupný symbol pro číslo snímku 3"/>
          <p:cNvSpPr>
            <a:spLocks noGrp="1"/>
          </p:cNvSpPr>
          <p:nvPr>
            <p:ph type="sldNum" sz="quarter" idx="10"/>
          </p:nvPr>
        </p:nvSpPr>
        <p:spPr>
          <a:xfrm>
            <a:off x="504000" y="6651374"/>
            <a:ext cx="311009" cy="155496"/>
          </a:xfrm>
        </p:spPr>
        <p:txBody>
          <a:bodyPr/>
          <a:lstStyle/>
          <a:p>
            <a:fld id="{569EC6D3-E5AC-407E-ABD5-BD9CA53279C2}" type="slidenum">
              <a:rPr lang="cs-CZ" smtClean="0"/>
              <a:pPr/>
              <a:t>1</a:t>
            </a:fld>
            <a:endParaRPr lang="cs-CZ" dirty="0"/>
          </a:p>
        </p:txBody>
      </p:sp>
    </p:spTree>
    <p:extLst>
      <p:ext uri="{BB962C8B-B14F-4D97-AF65-F5344CB8AC3E}">
        <p14:creationId xmlns:p14="http://schemas.microsoft.com/office/powerpoint/2010/main" val="30473476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03" y="360846"/>
            <a:ext cx="7209919" cy="379015"/>
          </a:xfrm>
        </p:spPr>
        <p:txBody>
          <a:bodyPr/>
          <a:lstStyle/>
          <a:p>
            <a:r>
              <a:rPr lang="cs-CZ" sz="2000" dirty="0" smtClean="0"/>
              <a:t>KLÍČOVÁ TÉMATA NOVÉ ENERGETIKY</a:t>
            </a:r>
            <a:endParaRPr lang="cs-CZ" sz="2000" dirty="0"/>
          </a:p>
        </p:txBody>
      </p:sp>
      <p:sp>
        <p:nvSpPr>
          <p:cNvPr id="8" name="Zaoblený obdélník 7"/>
          <p:cNvSpPr/>
          <p:nvPr/>
        </p:nvSpPr>
        <p:spPr bwMode="auto">
          <a:xfrm>
            <a:off x="504003" y="1599098"/>
            <a:ext cx="3980230" cy="2320054"/>
          </a:xfrm>
          <a:prstGeom prst="roundRect">
            <a:avLst>
              <a:gd name="adj" fmla="val 0"/>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600" i="0" u="none" strike="noStrike" cap="none" normalizeH="0" baseline="0" dirty="0" smtClean="0">
              <a:ln>
                <a:noFill/>
              </a:ln>
              <a:solidFill>
                <a:srgbClr val="F24F00"/>
              </a:solidFill>
              <a:effectLst/>
            </a:endParaRPr>
          </a:p>
        </p:txBody>
      </p:sp>
      <p:sp>
        <p:nvSpPr>
          <p:cNvPr id="6" name="TextovéPole 5"/>
          <p:cNvSpPr txBox="1"/>
          <p:nvPr/>
        </p:nvSpPr>
        <p:spPr>
          <a:xfrm>
            <a:off x="1382721" y="1689488"/>
            <a:ext cx="2222791" cy="387798"/>
          </a:xfrm>
          <a:prstGeom prst="rect">
            <a:avLst/>
          </a:prstGeom>
          <a:noFill/>
        </p:spPr>
        <p:txBody>
          <a:bodyPr wrap="square" rtlCol="0">
            <a:spAutoFit/>
          </a:bodyPr>
          <a:lstStyle/>
          <a:p>
            <a:pPr>
              <a:lnSpc>
                <a:spcPct val="120000"/>
              </a:lnSpc>
            </a:pPr>
            <a:r>
              <a:rPr lang="cs-CZ" sz="1600" i="0" dirty="0" smtClean="0"/>
              <a:t>1. SMLOUVA</a:t>
            </a:r>
            <a:endParaRPr lang="cs-CZ" sz="1600" i="0" dirty="0"/>
          </a:p>
        </p:txBody>
      </p:sp>
      <p:sp>
        <p:nvSpPr>
          <p:cNvPr id="18" name="TextovéPole 17"/>
          <p:cNvSpPr txBox="1"/>
          <p:nvPr/>
        </p:nvSpPr>
        <p:spPr>
          <a:xfrm>
            <a:off x="4764436" y="4053207"/>
            <a:ext cx="2374317" cy="683264"/>
          </a:xfrm>
          <a:prstGeom prst="rect">
            <a:avLst/>
          </a:prstGeom>
          <a:noFill/>
        </p:spPr>
        <p:txBody>
          <a:bodyPr wrap="square" rtlCol="0">
            <a:spAutoFit/>
          </a:bodyPr>
          <a:lstStyle/>
          <a:p>
            <a:pPr>
              <a:lnSpc>
                <a:spcPct val="120000"/>
              </a:lnSpc>
            </a:pPr>
            <a:r>
              <a:rPr lang="cs-CZ" sz="1600" i="0" dirty="0" smtClean="0"/>
              <a:t>OPTIMALIZACE SPOTŘEBY</a:t>
            </a:r>
            <a:endParaRPr lang="cs-CZ" sz="1600" i="0" dirty="0"/>
          </a:p>
        </p:txBody>
      </p:sp>
      <p:sp>
        <p:nvSpPr>
          <p:cNvPr id="7" name="Obdélník 6"/>
          <p:cNvSpPr/>
          <p:nvPr/>
        </p:nvSpPr>
        <p:spPr>
          <a:xfrm>
            <a:off x="4817390" y="5374577"/>
            <a:ext cx="2224030" cy="387798"/>
          </a:xfrm>
          <a:prstGeom prst="rect">
            <a:avLst/>
          </a:prstGeom>
        </p:spPr>
        <p:txBody>
          <a:bodyPr wrap="square">
            <a:spAutoFit/>
          </a:bodyPr>
          <a:lstStyle/>
          <a:p>
            <a:pPr>
              <a:lnSpc>
                <a:spcPct val="120000"/>
              </a:lnSpc>
            </a:pPr>
            <a:r>
              <a:rPr lang="cs-CZ" sz="1600" i="0" dirty="0" smtClean="0"/>
              <a:t>VÝBĚR ZDROJŮ</a:t>
            </a:r>
            <a:endParaRPr lang="cs-CZ" sz="1600" i="0" dirty="0"/>
          </a:p>
        </p:txBody>
      </p:sp>
      <p:sp>
        <p:nvSpPr>
          <p:cNvPr id="16" name="Zaoblený obdélník 15"/>
          <p:cNvSpPr/>
          <p:nvPr/>
        </p:nvSpPr>
        <p:spPr bwMode="auto">
          <a:xfrm>
            <a:off x="4650362" y="1599751"/>
            <a:ext cx="3980230" cy="2320054"/>
          </a:xfrm>
          <a:prstGeom prst="roundRect">
            <a:avLst>
              <a:gd name="adj" fmla="val 0"/>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600" i="0" u="none" strike="noStrike" cap="none" normalizeH="0" baseline="0" dirty="0" smtClean="0">
              <a:ln>
                <a:noFill/>
              </a:ln>
              <a:solidFill>
                <a:srgbClr val="F24F00"/>
              </a:solidFill>
              <a:effectLst/>
            </a:endParaRPr>
          </a:p>
        </p:txBody>
      </p:sp>
      <p:sp>
        <p:nvSpPr>
          <p:cNvPr id="17" name="Zaoblený obdélník 16"/>
          <p:cNvSpPr/>
          <p:nvPr/>
        </p:nvSpPr>
        <p:spPr bwMode="auto">
          <a:xfrm>
            <a:off x="504003" y="4049754"/>
            <a:ext cx="3980230" cy="2320054"/>
          </a:xfrm>
          <a:prstGeom prst="roundRect">
            <a:avLst>
              <a:gd name="adj" fmla="val 0"/>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600" i="0" u="none" strike="noStrike" cap="none" normalizeH="0" baseline="0" dirty="0" smtClean="0">
              <a:ln>
                <a:noFill/>
              </a:ln>
              <a:solidFill>
                <a:srgbClr val="F24F00"/>
              </a:solidFill>
              <a:effectLst/>
            </a:endParaRPr>
          </a:p>
        </p:txBody>
      </p:sp>
      <p:sp>
        <p:nvSpPr>
          <p:cNvPr id="21" name="Zaoblený obdélník 20"/>
          <p:cNvSpPr/>
          <p:nvPr/>
        </p:nvSpPr>
        <p:spPr bwMode="auto">
          <a:xfrm>
            <a:off x="4650362" y="4049754"/>
            <a:ext cx="3980230" cy="2320054"/>
          </a:xfrm>
          <a:prstGeom prst="roundRect">
            <a:avLst>
              <a:gd name="adj" fmla="val 0"/>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600" i="0" u="none" strike="noStrike" cap="none" normalizeH="0" baseline="0" dirty="0" smtClean="0">
              <a:ln>
                <a:noFill/>
              </a:ln>
              <a:solidFill>
                <a:srgbClr val="F24F00"/>
              </a:solidFill>
              <a:effectLst/>
            </a:endParaRPr>
          </a:p>
        </p:txBody>
      </p:sp>
      <p:sp>
        <p:nvSpPr>
          <p:cNvPr id="13" name="Obdélník 12"/>
          <p:cNvSpPr/>
          <p:nvPr/>
        </p:nvSpPr>
        <p:spPr>
          <a:xfrm>
            <a:off x="4650360" y="2401606"/>
            <a:ext cx="3980231" cy="1384995"/>
          </a:xfrm>
          <a:prstGeom prst="rect">
            <a:avLst/>
          </a:prstGeom>
        </p:spPr>
        <p:txBody>
          <a:bodyPr wrap="square">
            <a:spAutoFit/>
          </a:bodyPr>
          <a:lstStyle/>
          <a:p>
            <a:pPr lvl="0"/>
            <a:r>
              <a:rPr lang="cs-CZ" sz="1400" i="0" dirty="0" smtClean="0"/>
              <a:t>Aby bylo možné pokrýt co nejvíce spotřeby moderními čistými zdroji, je důležité snížit spotřebu na co nejnižší (i když ekonomicky efektivní) úroveň. Ideální je vhodné zateplení, správná vzduchotechnika, účinné osvětlení, vyregulování otopné soustavy a další.</a:t>
            </a:r>
            <a:endParaRPr lang="cs-CZ" sz="1400" i="0" dirty="0"/>
          </a:p>
        </p:txBody>
      </p:sp>
      <p:sp>
        <p:nvSpPr>
          <p:cNvPr id="14" name="Obdélník 13"/>
          <p:cNvSpPr/>
          <p:nvPr/>
        </p:nvSpPr>
        <p:spPr>
          <a:xfrm>
            <a:off x="504001" y="4734211"/>
            <a:ext cx="3980231" cy="1600438"/>
          </a:xfrm>
          <a:prstGeom prst="rect">
            <a:avLst/>
          </a:prstGeom>
        </p:spPr>
        <p:txBody>
          <a:bodyPr wrap="square">
            <a:spAutoFit/>
          </a:bodyPr>
          <a:lstStyle/>
          <a:p>
            <a:pPr lvl="0"/>
            <a:r>
              <a:rPr lang="cs-CZ" sz="1400" i="0" dirty="0" smtClean="0"/>
              <a:t>Maximálního </a:t>
            </a:r>
            <a:r>
              <a:rPr lang="cs-CZ" sz="1400" i="0" dirty="0"/>
              <a:t>užitku </a:t>
            </a:r>
            <a:r>
              <a:rPr lang="cs-CZ" sz="1400" i="0" dirty="0" smtClean="0"/>
              <a:t>dosáhne zákazník přenesením </a:t>
            </a:r>
            <a:r>
              <a:rPr lang="cs-CZ" sz="1400" i="0" dirty="0"/>
              <a:t>odpovědnosti za provoz </a:t>
            </a:r>
            <a:r>
              <a:rPr lang="cs-CZ" sz="1400" i="0" dirty="0" smtClean="0"/>
              <a:t>objektu a technologií na dodavatele nebo odbornou firmu. Ta dokáže správou více objektů dosáhnout na lepší ceny od dodavatelů služeb, případně odběratelů elektřiny na volném trhu a tím snížit konečnou cenu, kterou za energie platíte vy.</a:t>
            </a:r>
            <a:endParaRPr lang="cs-CZ" sz="1400" i="0" dirty="0"/>
          </a:p>
        </p:txBody>
      </p:sp>
      <p:sp>
        <p:nvSpPr>
          <p:cNvPr id="15" name="Obdélník 14"/>
          <p:cNvSpPr/>
          <p:nvPr/>
        </p:nvSpPr>
        <p:spPr>
          <a:xfrm>
            <a:off x="4650359" y="4737479"/>
            <a:ext cx="3980231" cy="1600438"/>
          </a:xfrm>
          <a:prstGeom prst="rect">
            <a:avLst/>
          </a:prstGeom>
        </p:spPr>
        <p:txBody>
          <a:bodyPr wrap="square">
            <a:spAutoFit/>
          </a:bodyPr>
          <a:lstStyle/>
          <a:p>
            <a:pPr lvl="0"/>
            <a:r>
              <a:rPr lang="cs-CZ" sz="1400" i="0" dirty="0" smtClean="0"/>
              <a:t>Pro dosažení co nejlepší výsledné ceny je vhodné kombinovat více zdrojů elektřiny a tepla. Fotovoltaické a fototermické panely, tepelná čerpadla, kondenzační kotle, kogenerační jednotky a další zdroje lze vzájemně kombinovat a zajistit si tak vlastní elektřinu</a:t>
            </a:r>
            <a:br>
              <a:rPr lang="cs-CZ" sz="1400" i="0" dirty="0" smtClean="0"/>
            </a:br>
            <a:r>
              <a:rPr lang="cs-CZ" sz="1400" i="0" dirty="0" smtClean="0"/>
              <a:t>a teplo.</a:t>
            </a:r>
            <a:endParaRPr lang="cs-CZ" sz="1400" i="0" dirty="0"/>
          </a:p>
        </p:txBody>
      </p:sp>
      <p:sp>
        <p:nvSpPr>
          <p:cNvPr id="12" name="Obdélník 11"/>
          <p:cNvSpPr/>
          <p:nvPr/>
        </p:nvSpPr>
        <p:spPr>
          <a:xfrm>
            <a:off x="504003" y="2375848"/>
            <a:ext cx="3980229" cy="1600438"/>
          </a:xfrm>
          <a:prstGeom prst="rect">
            <a:avLst/>
          </a:prstGeom>
        </p:spPr>
        <p:txBody>
          <a:bodyPr wrap="square">
            <a:spAutoFit/>
          </a:bodyPr>
          <a:lstStyle/>
          <a:p>
            <a:pPr lvl="0"/>
            <a:r>
              <a:rPr lang="cs-CZ" sz="1400" i="0" dirty="0" smtClean="0"/>
              <a:t>V rámci projektu pořizuje zákazník více technologií najednou, a dodavatel by měl poskytnout odpovídající záruku za to, že vše</a:t>
            </a:r>
            <a:r>
              <a:rPr lang="cs-CZ" sz="1400" i="0" dirty="0"/>
              <a:t> bude</a:t>
            </a:r>
            <a:r>
              <a:rPr lang="cs-CZ" sz="1400" i="0" dirty="0" smtClean="0"/>
              <a:t> správně fungovat. Ideální je nechat na dodavateli financování projektu a investici splácet podle toho, jestli je dosahována slibovaná úspora. </a:t>
            </a:r>
            <a:endParaRPr lang="cs-CZ" sz="1400" i="0" dirty="0"/>
          </a:p>
        </p:txBody>
      </p:sp>
      <p:sp>
        <p:nvSpPr>
          <p:cNvPr id="22" name="TextovéPole 21"/>
          <p:cNvSpPr txBox="1"/>
          <p:nvPr/>
        </p:nvSpPr>
        <p:spPr>
          <a:xfrm>
            <a:off x="5529079" y="4125310"/>
            <a:ext cx="2222791" cy="387798"/>
          </a:xfrm>
          <a:prstGeom prst="rect">
            <a:avLst/>
          </a:prstGeom>
          <a:noFill/>
        </p:spPr>
        <p:txBody>
          <a:bodyPr wrap="square" rtlCol="0">
            <a:spAutoFit/>
          </a:bodyPr>
          <a:lstStyle/>
          <a:p>
            <a:pPr>
              <a:lnSpc>
                <a:spcPct val="120000"/>
              </a:lnSpc>
            </a:pPr>
            <a:r>
              <a:rPr lang="cs-CZ" sz="1600" i="0" dirty="0" smtClean="0"/>
              <a:t>3. VÝBĚR ZDROJŮ</a:t>
            </a:r>
            <a:endParaRPr lang="cs-CZ" sz="1600" i="0" dirty="0"/>
          </a:p>
        </p:txBody>
      </p:sp>
      <p:sp>
        <p:nvSpPr>
          <p:cNvPr id="23" name="TextovéPole 22"/>
          <p:cNvSpPr txBox="1"/>
          <p:nvPr/>
        </p:nvSpPr>
        <p:spPr>
          <a:xfrm>
            <a:off x="5000895" y="1689488"/>
            <a:ext cx="3279158" cy="387798"/>
          </a:xfrm>
          <a:prstGeom prst="rect">
            <a:avLst/>
          </a:prstGeom>
          <a:noFill/>
        </p:spPr>
        <p:txBody>
          <a:bodyPr wrap="square" rtlCol="0">
            <a:spAutoFit/>
          </a:bodyPr>
          <a:lstStyle/>
          <a:p>
            <a:pPr>
              <a:lnSpc>
                <a:spcPct val="120000"/>
              </a:lnSpc>
            </a:pPr>
            <a:r>
              <a:rPr lang="cs-CZ" sz="1600" i="0" dirty="0" smtClean="0"/>
              <a:t>2. OPTIMALIZACE SPOTŘEBY</a:t>
            </a:r>
            <a:endParaRPr lang="cs-CZ" sz="1600" i="0" dirty="0"/>
          </a:p>
        </p:txBody>
      </p:sp>
      <p:sp>
        <p:nvSpPr>
          <p:cNvPr id="24" name="TextovéPole 23"/>
          <p:cNvSpPr txBox="1"/>
          <p:nvPr/>
        </p:nvSpPr>
        <p:spPr>
          <a:xfrm>
            <a:off x="1145339" y="4124014"/>
            <a:ext cx="2697554" cy="387798"/>
          </a:xfrm>
          <a:prstGeom prst="rect">
            <a:avLst/>
          </a:prstGeom>
          <a:noFill/>
        </p:spPr>
        <p:txBody>
          <a:bodyPr wrap="square" rtlCol="0">
            <a:spAutoFit/>
          </a:bodyPr>
          <a:lstStyle/>
          <a:p>
            <a:pPr>
              <a:lnSpc>
                <a:spcPct val="120000"/>
              </a:lnSpc>
            </a:pPr>
            <a:r>
              <a:rPr lang="cs-CZ" sz="1600" i="0" dirty="0" smtClean="0"/>
              <a:t>4. PROVOZ A SERVIS</a:t>
            </a:r>
            <a:endParaRPr lang="cs-CZ" sz="1600" i="0" dirty="0"/>
          </a:p>
        </p:txBody>
      </p:sp>
      <p:sp>
        <p:nvSpPr>
          <p:cNvPr id="19" name="Zástupný symbol pro číslo snímku 3"/>
          <p:cNvSpPr>
            <a:spLocks noGrp="1"/>
          </p:cNvSpPr>
          <p:nvPr>
            <p:ph type="sldNum" sz="quarter" idx="10"/>
          </p:nvPr>
        </p:nvSpPr>
        <p:spPr>
          <a:xfrm>
            <a:off x="504000" y="6651374"/>
            <a:ext cx="311009" cy="155496"/>
          </a:xfrm>
        </p:spPr>
        <p:txBody>
          <a:bodyPr/>
          <a:lstStyle/>
          <a:p>
            <a:fld id="{569EC6D3-E5AC-407E-ABD5-BD9CA53279C2}" type="slidenum">
              <a:rPr lang="cs-CZ" smtClean="0"/>
              <a:pPr/>
              <a:t>2</a:t>
            </a:fld>
            <a:endParaRPr lang="cs-CZ" dirty="0"/>
          </a:p>
        </p:txBody>
      </p:sp>
    </p:spTree>
    <p:extLst>
      <p:ext uri="{BB962C8B-B14F-4D97-AF65-F5344CB8AC3E}">
        <p14:creationId xmlns:p14="http://schemas.microsoft.com/office/powerpoint/2010/main" val="32830126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fld id="{569EC6D3-E5AC-407E-ABD5-BD9CA53279C2}" type="slidenum">
              <a:rPr lang="cs-CZ" smtClean="0"/>
              <a:pPr/>
              <a:t>3</a:t>
            </a:fld>
            <a:endParaRPr lang="cs-CZ" dirty="0"/>
          </a:p>
        </p:txBody>
      </p:sp>
      <p:sp>
        <p:nvSpPr>
          <p:cNvPr id="3" name="Obdélník 2"/>
          <p:cNvSpPr/>
          <p:nvPr/>
        </p:nvSpPr>
        <p:spPr bwMode="auto">
          <a:xfrm>
            <a:off x="504000" y="1645405"/>
            <a:ext cx="2660904" cy="731520"/>
          </a:xfrm>
          <a:prstGeom prst="rect">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r>
              <a:rPr lang="cs-CZ" sz="1400" i="0" dirty="0" smtClean="0"/>
              <a:t>Elektřina a plyn</a:t>
            </a:r>
            <a:endParaRPr kumimoji="0" lang="cs-CZ" sz="1400" b="0" i="0" u="none" strike="noStrike" cap="none" normalizeH="0" baseline="0" dirty="0" smtClean="0">
              <a:ln>
                <a:noFill/>
              </a:ln>
              <a:solidFill>
                <a:schemeClr val="tx1"/>
              </a:solidFill>
              <a:effectLst/>
            </a:endParaRPr>
          </a:p>
        </p:txBody>
      </p:sp>
      <p:sp>
        <p:nvSpPr>
          <p:cNvPr id="6" name="Obdélník 5"/>
          <p:cNvSpPr/>
          <p:nvPr/>
        </p:nvSpPr>
        <p:spPr bwMode="auto">
          <a:xfrm>
            <a:off x="504000" y="2429850"/>
            <a:ext cx="2660904" cy="731520"/>
          </a:xfrm>
          <a:prstGeom prst="rect">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r>
              <a:rPr kumimoji="0" lang="cs-CZ" sz="1400" b="0" i="0" u="none" strike="noStrike" cap="none" normalizeH="0" baseline="0" dirty="0" smtClean="0">
                <a:ln>
                  <a:noFill/>
                </a:ln>
                <a:solidFill>
                  <a:schemeClr val="tx1"/>
                </a:solidFill>
                <a:effectLst/>
                <a:latin typeface="Arial" pitchFamily="34" charset="0"/>
              </a:rPr>
              <a:t>Malé zdroje</a:t>
            </a:r>
          </a:p>
        </p:txBody>
      </p:sp>
      <p:sp>
        <p:nvSpPr>
          <p:cNvPr id="7" name="Obdélník 6"/>
          <p:cNvSpPr/>
          <p:nvPr/>
        </p:nvSpPr>
        <p:spPr bwMode="auto">
          <a:xfrm>
            <a:off x="504000" y="3214295"/>
            <a:ext cx="2662040" cy="731520"/>
          </a:xfrm>
          <a:prstGeom prst="rect">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r>
              <a:rPr kumimoji="0" lang="cs-CZ" sz="1400" b="0" i="0" u="none" strike="noStrike" cap="none" normalizeH="0" baseline="0" dirty="0" smtClean="0">
                <a:ln>
                  <a:noFill/>
                </a:ln>
                <a:solidFill>
                  <a:schemeClr val="tx1"/>
                </a:solidFill>
                <a:effectLst/>
                <a:latin typeface="Arial" pitchFamily="34" charset="0"/>
              </a:rPr>
              <a:t>Úspory energie</a:t>
            </a:r>
          </a:p>
        </p:txBody>
      </p:sp>
      <p:sp>
        <p:nvSpPr>
          <p:cNvPr id="8" name="Obdélník 7"/>
          <p:cNvSpPr/>
          <p:nvPr/>
        </p:nvSpPr>
        <p:spPr bwMode="auto">
          <a:xfrm>
            <a:off x="504000" y="3998740"/>
            <a:ext cx="2660904" cy="731520"/>
          </a:xfrm>
          <a:prstGeom prst="rect">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r>
              <a:rPr kumimoji="0" lang="cs-CZ" sz="1400" b="0" i="0" u="none" strike="noStrike" cap="none" normalizeH="0" baseline="0" dirty="0" smtClean="0">
                <a:ln>
                  <a:noFill/>
                </a:ln>
                <a:solidFill>
                  <a:schemeClr val="tx1"/>
                </a:solidFill>
                <a:effectLst/>
                <a:latin typeface="Arial" pitchFamily="34" charset="0"/>
              </a:rPr>
              <a:t>Osvětlení</a:t>
            </a:r>
          </a:p>
        </p:txBody>
      </p:sp>
      <p:sp>
        <p:nvSpPr>
          <p:cNvPr id="9" name="Obdélník 8"/>
          <p:cNvSpPr/>
          <p:nvPr/>
        </p:nvSpPr>
        <p:spPr bwMode="auto">
          <a:xfrm>
            <a:off x="504000" y="4783185"/>
            <a:ext cx="2662040" cy="731520"/>
          </a:xfrm>
          <a:prstGeom prst="rect">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0" u="none" strike="noStrike" cap="none" normalizeH="0" baseline="0" dirty="0" smtClean="0">
              <a:ln>
                <a:noFill/>
              </a:ln>
              <a:solidFill>
                <a:schemeClr val="tx1"/>
              </a:solidFill>
              <a:effectLst/>
              <a:latin typeface="Arial" pitchFamily="34" charset="0"/>
            </a:endParaRPr>
          </a:p>
        </p:txBody>
      </p:sp>
      <p:sp>
        <p:nvSpPr>
          <p:cNvPr id="10" name="Obdélník 9"/>
          <p:cNvSpPr/>
          <p:nvPr/>
        </p:nvSpPr>
        <p:spPr bwMode="auto">
          <a:xfrm>
            <a:off x="504000" y="5572583"/>
            <a:ext cx="2660904" cy="731520"/>
          </a:xfrm>
          <a:prstGeom prst="rect">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0" u="none" strike="noStrike" cap="none" normalizeH="0" baseline="0" dirty="0" smtClean="0">
              <a:ln>
                <a:noFill/>
              </a:ln>
              <a:solidFill>
                <a:schemeClr val="tx1"/>
              </a:solidFill>
              <a:effectLst/>
              <a:latin typeface="Arial" pitchFamily="34" charset="0"/>
            </a:endParaRPr>
          </a:p>
        </p:txBody>
      </p:sp>
      <p:sp>
        <p:nvSpPr>
          <p:cNvPr id="11" name="Obdélník 10"/>
          <p:cNvSpPr/>
          <p:nvPr/>
        </p:nvSpPr>
        <p:spPr>
          <a:xfrm>
            <a:off x="692588" y="5662636"/>
            <a:ext cx="2304288" cy="523220"/>
          </a:xfrm>
          <a:prstGeom prst="rect">
            <a:avLst/>
          </a:prstGeom>
        </p:spPr>
        <p:txBody>
          <a:bodyPr wrap="square">
            <a:spAutoFit/>
          </a:bodyPr>
          <a:lstStyle/>
          <a:p>
            <a:pPr defTabSz="652463"/>
            <a:r>
              <a:rPr lang="cs-CZ" sz="1400" i="0" dirty="0"/>
              <a:t>Obsluha a správa </a:t>
            </a:r>
            <a:r>
              <a:rPr lang="cs-CZ" sz="1400" i="0" dirty="0" smtClean="0"/>
              <a:t>energetických zařízení</a:t>
            </a:r>
            <a:endParaRPr lang="cs-CZ" sz="1400" i="0" dirty="0"/>
          </a:p>
        </p:txBody>
      </p:sp>
      <p:sp>
        <p:nvSpPr>
          <p:cNvPr id="12" name="Obdélník 11"/>
          <p:cNvSpPr/>
          <p:nvPr/>
        </p:nvSpPr>
        <p:spPr>
          <a:xfrm>
            <a:off x="3185464" y="1718777"/>
            <a:ext cx="5568696" cy="523220"/>
          </a:xfrm>
          <a:prstGeom prst="rect">
            <a:avLst/>
          </a:prstGeom>
        </p:spPr>
        <p:txBody>
          <a:bodyPr wrap="square">
            <a:spAutoFit/>
          </a:bodyPr>
          <a:lstStyle/>
          <a:p>
            <a:pPr algn="l">
              <a:spcBef>
                <a:spcPts val="600"/>
              </a:spcBef>
            </a:pPr>
            <a:r>
              <a:rPr lang="cs-CZ" sz="1400" i="0" dirty="0"/>
              <a:t>Poskytujeme individuální servis při nákupu elektřiny a plynu více než 20 000 zákazníkům</a:t>
            </a:r>
          </a:p>
        </p:txBody>
      </p:sp>
      <p:sp>
        <p:nvSpPr>
          <p:cNvPr id="13" name="Obdélník 12"/>
          <p:cNvSpPr/>
          <p:nvPr/>
        </p:nvSpPr>
        <p:spPr>
          <a:xfrm>
            <a:off x="3185464" y="2503222"/>
            <a:ext cx="5568696" cy="523220"/>
          </a:xfrm>
          <a:prstGeom prst="rect">
            <a:avLst/>
          </a:prstGeom>
        </p:spPr>
        <p:txBody>
          <a:bodyPr wrap="square">
            <a:spAutoFit/>
          </a:bodyPr>
          <a:lstStyle/>
          <a:p>
            <a:pPr algn="l">
              <a:spcBef>
                <a:spcPts val="600"/>
              </a:spcBef>
            </a:pPr>
            <a:r>
              <a:rPr lang="cs-CZ" sz="1400" i="0" dirty="0" smtClean="0"/>
              <a:t>Vhodná </a:t>
            </a:r>
            <a:r>
              <a:rPr lang="cs-CZ" sz="1400" i="0" dirty="0"/>
              <a:t>kombinace zdrojů, </a:t>
            </a:r>
            <a:r>
              <a:rPr lang="cs-CZ" sz="1400" i="0" dirty="0" smtClean="0"/>
              <a:t>včetně malé kogenerace, </a:t>
            </a:r>
            <a:r>
              <a:rPr lang="cs-CZ" sz="1400" i="0" dirty="0"/>
              <a:t>solárních panelů, plynových kotlů a tepelných čerpadel</a:t>
            </a:r>
          </a:p>
        </p:txBody>
      </p:sp>
      <p:sp>
        <p:nvSpPr>
          <p:cNvPr id="14" name="Obdélník 13"/>
          <p:cNvSpPr/>
          <p:nvPr/>
        </p:nvSpPr>
        <p:spPr>
          <a:xfrm>
            <a:off x="3185464" y="3210723"/>
            <a:ext cx="5604276" cy="738664"/>
          </a:xfrm>
          <a:prstGeom prst="rect">
            <a:avLst/>
          </a:prstGeom>
        </p:spPr>
        <p:txBody>
          <a:bodyPr wrap="square">
            <a:spAutoFit/>
          </a:bodyPr>
          <a:lstStyle/>
          <a:p>
            <a:pPr algn="l">
              <a:spcBef>
                <a:spcPts val="600"/>
              </a:spcBef>
            </a:pPr>
            <a:r>
              <a:rPr lang="cs-CZ" sz="1400" i="0" dirty="0"/>
              <a:t>Jsme největším realizátorem úsporných opatření se zárukou v </a:t>
            </a:r>
            <a:r>
              <a:rPr lang="cs-CZ" sz="1400" i="0" dirty="0" smtClean="0"/>
              <a:t>ČR. Kromě zateplení a modernizace vytápění nabízíme poradenské služby a služby energetického managementu. </a:t>
            </a:r>
            <a:endParaRPr lang="cs-CZ" sz="1400" i="0" dirty="0"/>
          </a:p>
        </p:txBody>
      </p:sp>
      <p:sp>
        <p:nvSpPr>
          <p:cNvPr id="15" name="Obdélník 14"/>
          <p:cNvSpPr/>
          <p:nvPr/>
        </p:nvSpPr>
        <p:spPr>
          <a:xfrm>
            <a:off x="3185464" y="4102890"/>
            <a:ext cx="5684216" cy="523220"/>
          </a:xfrm>
          <a:prstGeom prst="rect">
            <a:avLst/>
          </a:prstGeom>
        </p:spPr>
        <p:txBody>
          <a:bodyPr wrap="square">
            <a:spAutoFit/>
          </a:bodyPr>
          <a:lstStyle/>
          <a:p>
            <a:pPr algn="l">
              <a:spcBef>
                <a:spcPts val="600"/>
              </a:spcBef>
            </a:pPr>
            <a:r>
              <a:rPr lang="cs-CZ" sz="1400" i="0" dirty="0"/>
              <a:t>Kompletní služby v oblasti veřejného osvětlení, od pasportizace, návrhu řešení, financování, dodávku až </a:t>
            </a:r>
            <a:r>
              <a:rPr lang="cs-CZ" sz="1400" i="0" dirty="0" smtClean="0"/>
              <a:t>po správu a </a:t>
            </a:r>
            <a:r>
              <a:rPr lang="cs-CZ" sz="1400" i="0" dirty="0"/>
              <a:t>pravidelný servis</a:t>
            </a:r>
          </a:p>
        </p:txBody>
      </p:sp>
      <p:sp>
        <p:nvSpPr>
          <p:cNvPr id="16" name="Obdélník 15"/>
          <p:cNvSpPr/>
          <p:nvPr/>
        </p:nvSpPr>
        <p:spPr>
          <a:xfrm>
            <a:off x="3185464" y="4878191"/>
            <a:ext cx="5549272" cy="523220"/>
          </a:xfrm>
          <a:prstGeom prst="rect">
            <a:avLst/>
          </a:prstGeom>
        </p:spPr>
        <p:txBody>
          <a:bodyPr wrap="square">
            <a:spAutoFit/>
          </a:bodyPr>
          <a:lstStyle/>
          <a:p>
            <a:pPr algn="l">
              <a:spcBef>
                <a:spcPts val="600"/>
              </a:spcBef>
            </a:pPr>
            <a:r>
              <a:rPr lang="cs-CZ" sz="1400" i="0" dirty="0"/>
              <a:t>Návrh, výstavba a provozování Vašeho elektrického zařízení - trafostanice, rozvodny, vedení </a:t>
            </a:r>
            <a:r>
              <a:rPr lang="cs-CZ" sz="1400" i="0" dirty="0" err="1"/>
              <a:t>vvn</a:t>
            </a:r>
            <a:r>
              <a:rPr lang="cs-CZ" sz="1400" i="0" dirty="0"/>
              <a:t>, </a:t>
            </a:r>
            <a:r>
              <a:rPr lang="cs-CZ" sz="1400" i="0" dirty="0" err="1"/>
              <a:t>vn</a:t>
            </a:r>
            <a:r>
              <a:rPr lang="cs-CZ" sz="1400" i="0" dirty="0"/>
              <a:t> nebo </a:t>
            </a:r>
            <a:r>
              <a:rPr lang="cs-CZ" sz="1400" i="0" dirty="0" err="1"/>
              <a:t>nn</a:t>
            </a:r>
            <a:endParaRPr lang="cs-CZ" sz="1400" i="0" dirty="0"/>
          </a:p>
        </p:txBody>
      </p:sp>
      <p:sp>
        <p:nvSpPr>
          <p:cNvPr id="17" name="Obdélník 16"/>
          <p:cNvSpPr/>
          <p:nvPr/>
        </p:nvSpPr>
        <p:spPr>
          <a:xfrm>
            <a:off x="3224312" y="5686087"/>
            <a:ext cx="5645368" cy="523220"/>
          </a:xfrm>
          <a:prstGeom prst="rect">
            <a:avLst/>
          </a:prstGeom>
        </p:spPr>
        <p:txBody>
          <a:bodyPr wrap="square">
            <a:spAutoFit/>
          </a:bodyPr>
          <a:lstStyle/>
          <a:p>
            <a:pPr algn="l">
              <a:spcBef>
                <a:spcPts val="600"/>
              </a:spcBef>
            </a:pPr>
            <a:r>
              <a:rPr lang="cs-CZ" sz="1400" i="0" dirty="0" smtClean="0"/>
              <a:t>Převzetí odpovědnosti za energetické hospodářství, správu budov (</a:t>
            </a:r>
            <a:r>
              <a:rPr lang="cs-CZ" sz="1400" i="0" dirty="0" err="1" smtClean="0"/>
              <a:t>facility</a:t>
            </a:r>
            <a:r>
              <a:rPr lang="cs-CZ" sz="1400" i="0" dirty="0" smtClean="0"/>
              <a:t> management) a s tím spojený servis technologií</a:t>
            </a:r>
            <a:endParaRPr lang="cs-CZ" sz="1400" i="0" dirty="0"/>
          </a:p>
        </p:txBody>
      </p:sp>
      <p:sp>
        <p:nvSpPr>
          <p:cNvPr id="18" name="Obdélník 17"/>
          <p:cNvSpPr/>
          <p:nvPr/>
        </p:nvSpPr>
        <p:spPr>
          <a:xfrm>
            <a:off x="712012" y="4878191"/>
            <a:ext cx="2304288" cy="523220"/>
          </a:xfrm>
          <a:prstGeom prst="rect">
            <a:avLst/>
          </a:prstGeom>
        </p:spPr>
        <p:txBody>
          <a:bodyPr wrap="square">
            <a:spAutoFit/>
          </a:bodyPr>
          <a:lstStyle/>
          <a:p>
            <a:pPr defTabSz="652463"/>
            <a:r>
              <a:rPr lang="cs-CZ" sz="1400" i="0" dirty="0"/>
              <a:t>Zařízení pro distribuční soustavy</a:t>
            </a:r>
          </a:p>
        </p:txBody>
      </p:sp>
      <p:cxnSp>
        <p:nvCxnSpPr>
          <p:cNvPr id="19" name="Přímá spojnice 18"/>
          <p:cNvCxnSpPr/>
          <p:nvPr/>
        </p:nvCxnSpPr>
        <p:spPr bwMode="auto">
          <a:xfrm>
            <a:off x="3300984" y="2376925"/>
            <a:ext cx="5433752" cy="0"/>
          </a:xfrm>
          <a:prstGeom prst="line">
            <a:avLst/>
          </a:prstGeom>
          <a:solidFill>
            <a:schemeClr val="accent1"/>
          </a:solidFill>
          <a:ln w="12700" cap="flat" cmpd="sng" algn="ctr">
            <a:solidFill>
              <a:schemeClr val="accent2"/>
            </a:solidFill>
            <a:prstDash val="solid"/>
            <a:round/>
            <a:headEnd type="none" w="med" len="med"/>
            <a:tailEnd type="none" w="med" len="med"/>
          </a:ln>
          <a:effectLst/>
        </p:spPr>
      </p:cxnSp>
      <p:cxnSp>
        <p:nvCxnSpPr>
          <p:cNvPr id="20" name="Přímá spojnice 19"/>
          <p:cNvCxnSpPr/>
          <p:nvPr/>
        </p:nvCxnSpPr>
        <p:spPr bwMode="auto">
          <a:xfrm>
            <a:off x="3300984" y="3161370"/>
            <a:ext cx="5433752" cy="0"/>
          </a:xfrm>
          <a:prstGeom prst="line">
            <a:avLst/>
          </a:prstGeom>
          <a:solidFill>
            <a:schemeClr val="accent1"/>
          </a:solidFill>
          <a:ln w="12700" cap="flat" cmpd="sng" algn="ctr">
            <a:solidFill>
              <a:schemeClr val="accent2"/>
            </a:solidFill>
            <a:prstDash val="solid"/>
            <a:round/>
            <a:headEnd type="none" w="med" len="med"/>
            <a:tailEnd type="none" w="med" len="med"/>
          </a:ln>
          <a:effectLst/>
        </p:spPr>
      </p:cxnSp>
      <p:cxnSp>
        <p:nvCxnSpPr>
          <p:cNvPr id="21" name="Přímá spojnice 20"/>
          <p:cNvCxnSpPr/>
          <p:nvPr/>
        </p:nvCxnSpPr>
        <p:spPr bwMode="auto">
          <a:xfrm>
            <a:off x="3330120" y="3967745"/>
            <a:ext cx="5433752" cy="0"/>
          </a:xfrm>
          <a:prstGeom prst="line">
            <a:avLst/>
          </a:prstGeom>
          <a:solidFill>
            <a:schemeClr val="accent1"/>
          </a:solidFill>
          <a:ln w="12700" cap="flat" cmpd="sng" algn="ctr">
            <a:solidFill>
              <a:schemeClr val="accent2"/>
            </a:solidFill>
            <a:prstDash val="solid"/>
            <a:round/>
            <a:headEnd type="none" w="med" len="med"/>
            <a:tailEnd type="none" w="med" len="med"/>
          </a:ln>
          <a:effectLst/>
        </p:spPr>
      </p:cxnSp>
      <p:cxnSp>
        <p:nvCxnSpPr>
          <p:cNvPr id="22" name="Přímá spojnice 21"/>
          <p:cNvCxnSpPr/>
          <p:nvPr/>
        </p:nvCxnSpPr>
        <p:spPr bwMode="auto">
          <a:xfrm>
            <a:off x="3270726" y="4730260"/>
            <a:ext cx="5433752" cy="0"/>
          </a:xfrm>
          <a:prstGeom prst="line">
            <a:avLst/>
          </a:prstGeom>
          <a:solidFill>
            <a:schemeClr val="accent1"/>
          </a:solidFill>
          <a:ln w="12700" cap="flat" cmpd="sng" algn="ctr">
            <a:solidFill>
              <a:schemeClr val="accent2"/>
            </a:solidFill>
            <a:prstDash val="solid"/>
            <a:round/>
            <a:headEnd type="none" w="med" len="med"/>
            <a:tailEnd type="none" w="med" len="med"/>
          </a:ln>
          <a:effectLst/>
        </p:spPr>
      </p:cxnSp>
      <p:cxnSp>
        <p:nvCxnSpPr>
          <p:cNvPr id="23" name="Přímá spojnice 22"/>
          <p:cNvCxnSpPr/>
          <p:nvPr/>
        </p:nvCxnSpPr>
        <p:spPr bwMode="auto">
          <a:xfrm>
            <a:off x="3270726" y="5558071"/>
            <a:ext cx="5433752" cy="0"/>
          </a:xfrm>
          <a:prstGeom prst="line">
            <a:avLst/>
          </a:prstGeom>
          <a:solidFill>
            <a:schemeClr val="accent1"/>
          </a:solidFill>
          <a:ln w="12700" cap="flat" cmpd="sng" algn="ctr">
            <a:solidFill>
              <a:schemeClr val="accent2"/>
            </a:solidFill>
            <a:prstDash val="solid"/>
            <a:round/>
            <a:headEnd type="none" w="med" len="med"/>
            <a:tailEnd type="none" w="med" len="med"/>
          </a:ln>
          <a:effectLst/>
        </p:spPr>
      </p:cxnSp>
      <p:sp>
        <p:nvSpPr>
          <p:cNvPr id="24" name="Nadpis 1"/>
          <p:cNvSpPr txBox="1">
            <a:spLocks/>
          </p:cNvSpPr>
          <p:nvPr/>
        </p:nvSpPr>
        <p:spPr bwMode="auto">
          <a:xfrm>
            <a:off x="565310" y="201788"/>
            <a:ext cx="7216718" cy="1119602"/>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lvl1pPr algn="l" defTabSz="895350" rtl="0" eaLnBrk="1" fontAlgn="base" hangingPunct="1">
              <a:lnSpc>
                <a:spcPts val="3300"/>
              </a:lnSpc>
              <a:spcBef>
                <a:spcPct val="0"/>
              </a:spcBef>
              <a:spcAft>
                <a:spcPct val="0"/>
              </a:spcAft>
              <a:defRPr sz="2400">
                <a:solidFill>
                  <a:srgbClr val="F24F00"/>
                </a:solidFill>
                <a:latin typeface="+mj-lt"/>
                <a:ea typeface="+mj-ea"/>
                <a:cs typeface="+mj-cs"/>
              </a:defRPr>
            </a:lvl1pPr>
            <a:lvl2pPr algn="l" defTabSz="895350" rtl="0" eaLnBrk="1" fontAlgn="base" hangingPunct="1">
              <a:spcBef>
                <a:spcPct val="0"/>
              </a:spcBef>
              <a:spcAft>
                <a:spcPct val="0"/>
              </a:spcAft>
              <a:defRPr sz="2000">
                <a:solidFill>
                  <a:schemeClr val="bg1"/>
                </a:solidFill>
                <a:latin typeface="Futura CEZ Medium" pitchFamily="2" charset="-18"/>
              </a:defRPr>
            </a:lvl2pPr>
            <a:lvl3pPr algn="l" defTabSz="895350" rtl="0" eaLnBrk="1" fontAlgn="base" hangingPunct="1">
              <a:spcBef>
                <a:spcPct val="0"/>
              </a:spcBef>
              <a:spcAft>
                <a:spcPct val="0"/>
              </a:spcAft>
              <a:defRPr sz="2000">
                <a:solidFill>
                  <a:schemeClr val="bg1"/>
                </a:solidFill>
                <a:latin typeface="Futura CEZ Medium" pitchFamily="2" charset="-18"/>
              </a:defRPr>
            </a:lvl3pPr>
            <a:lvl4pPr algn="l" defTabSz="895350" rtl="0" eaLnBrk="1" fontAlgn="base" hangingPunct="1">
              <a:spcBef>
                <a:spcPct val="0"/>
              </a:spcBef>
              <a:spcAft>
                <a:spcPct val="0"/>
              </a:spcAft>
              <a:defRPr sz="2000">
                <a:solidFill>
                  <a:schemeClr val="bg1"/>
                </a:solidFill>
                <a:latin typeface="Futura CEZ Medium" pitchFamily="2" charset="-18"/>
              </a:defRPr>
            </a:lvl4pPr>
            <a:lvl5pPr algn="l" defTabSz="895350" rtl="0" eaLnBrk="1" fontAlgn="base" hangingPunct="1">
              <a:spcBef>
                <a:spcPct val="0"/>
              </a:spcBef>
              <a:spcAft>
                <a:spcPct val="0"/>
              </a:spcAft>
              <a:defRPr sz="2000">
                <a:solidFill>
                  <a:schemeClr val="bg1"/>
                </a:solidFill>
                <a:latin typeface="Futura CEZ Medium" pitchFamily="2" charset="-18"/>
              </a:defRPr>
            </a:lvl5pPr>
            <a:lvl6pPr marL="457200" algn="l" defTabSz="895350" rtl="0" eaLnBrk="1" fontAlgn="base" hangingPunct="1">
              <a:spcBef>
                <a:spcPct val="0"/>
              </a:spcBef>
              <a:spcAft>
                <a:spcPct val="0"/>
              </a:spcAft>
              <a:defRPr sz="2000">
                <a:solidFill>
                  <a:schemeClr val="bg1"/>
                </a:solidFill>
                <a:latin typeface="Futura CEZ Medium" pitchFamily="2" charset="-18"/>
              </a:defRPr>
            </a:lvl6pPr>
            <a:lvl7pPr marL="914400" algn="l" defTabSz="895350" rtl="0" eaLnBrk="1" fontAlgn="base" hangingPunct="1">
              <a:spcBef>
                <a:spcPct val="0"/>
              </a:spcBef>
              <a:spcAft>
                <a:spcPct val="0"/>
              </a:spcAft>
              <a:defRPr sz="2000">
                <a:solidFill>
                  <a:schemeClr val="bg1"/>
                </a:solidFill>
                <a:latin typeface="Futura CEZ Medium" pitchFamily="2" charset="-18"/>
              </a:defRPr>
            </a:lvl7pPr>
            <a:lvl8pPr marL="1371600" algn="l" defTabSz="895350" rtl="0" eaLnBrk="1" fontAlgn="base" hangingPunct="1">
              <a:spcBef>
                <a:spcPct val="0"/>
              </a:spcBef>
              <a:spcAft>
                <a:spcPct val="0"/>
              </a:spcAft>
              <a:defRPr sz="2000">
                <a:solidFill>
                  <a:schemeClr val="bg1"/>
                </a:solidFill>
                <a:latin typeface="Futura CEZ Medium" pitchFamily="2" charset="-18"/>
              </a:defRPr>
            </a:lvl8pPr>
            <a:lvl9pPr marL="1828800" algn="l" defTabSz="895350" rtl="0" eaLnBrk="1" fontAlgn="base" hangingPunct="1">
              <a:spcBef>
                <a:spcPct val="0"/>
              </a:spcBef>
              <a:spcAft>
                <a:spcPct val="0"/>
              </a:spcAft>
              <a:defRPr sz="2000">
                <a:solidFill>
                  <a:schemeClr val="bg1"/>
                </a:solidFill>
                <a:latin typeface="Futura CEZ Medium" pitchFamily="2" charset="-18"/>
              </a:defRPr>
            </a:lvl9pPr>
          </a:lstStyle>
          <a:p>
            <a:pPr>
              <a:lnSpc>
                <a:spcPts val="3000"/>
              </a:lnSpc>
              <a:buClrTx/>
              <a:buFontTx/>
            </a:pPr>
            <a:r>
              <a:rPr lang="cs-CZ" sz="2000" i="0" kern="0" dirty="0" smtClean="0"/>
              <a:t>ČEZ ESCO INTEGRUJE NABÍDKU SKUPINY V OBLASTI MALÉ ENERGETIKY A DODÁVEK KOMODIT PRO FIREMNÍ ZÁKAZNÍKY A VEŘEJNÝ SEKTOR</a:t>
            </a:r>
            <a:endParaRPr lang="en-US" sz="2000" i="0" kern="0" dirty="0"/>
          </a:p>
        </p:txBody>
      </p:sp>
    </p:spTree>
    <p:extLst>
      <p:ext uri="{BB962C8B-B14F-4D97-AF65-F5344CB8AC3E}">
        <p14:creationId xmlns:p14="http://schemas.microsoft.com/office/powerpoint/2010/main" val="14873237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04001" y="437652"/>
            <a:ext cx="6876000" cy="846386"/>
          </a:xfrm>
        </p:spPr>
        <p:txBody>
          <a:bodyPr/>
          <a:lstStyle/>
          <a:p>
            <a:r>
              <a:rPr lang="cs-CZ" sz="2000" dirty="0"/>
              <a:t>OBCHODNÍ MODEL </a:t>
            </a:r>
            <a:r>
              <a:rPr lang="cs-CZ" sz="2000" dirty="0" smtClean="0"/>
              <a:t>DOKÁŽEME PŘIZPŮSOBIT POTŘEBÁM ZÁKAZNÍKA</a:t>
            </a:r>
            <a:endParaRPr lang="cs-CZ" sz="2000" dirty="0"/>
          </a:p>
        </p:txBody>
      </p:sp>
      <p:sp>
        <p:nvSpPr>
          <p:cNvPr id="4" name="Zástupný symbol pro číslo snímku 3"/>
          <p:cNvSpPr>
            <a:spLocks noGrp="1"/>
          </p:cNvSpPr>
          <p:nvPr>
            <p:ph type="sldNum" sz="quarter" idx="10"/>
          </p:nvPr>
        </p:nvSpPr>
        <p:spPr/>
        <p:txBody>
          <a:bodyPr/>
          <a:lstStyle/>
          <a:p>
            <a:fld id="{569EC6D3-E5AC-407E-ABD5-BD9CA53279C2}" type="slidenum">
              <a:rPr lang="cs-CZ" smtClean="0"/>
              <a:pPr/>
              <a:t>4</a:t>
            </a:fld>
            <a:endParaRPr lang="cs-CZ" dirty="0"/>
          </a:p>
        </p:txBody>
      </p:sp>
      <p:sp>
        <p:nvSpPr>
          <p:cNvPr id="5" name="Obdélník 4"/>
          <p:cNvSpPr/>
          <p:nvPr/>
        </p:nvSpPr>
        <p:spPr bwMode="auto">
          <a:xfrm>
            <a:off x="473358" y="1646535"/>
            <a:ext cx="1527761" cy="1020726"/>
          </a:xfrm>
          <a:prstGeom prst="rect">
            <a:avLst/>
          </a:prstGeom>
          <a:noFill/>
          <a:ln w="28575" cap="flat" cmpd="sng" algn="ctr">
            <a:solidFill>
              <a:schemeClr val="bg1">
                <a:lumMod val="85000"/>
              </a:schemeClr>
            </a:solid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600" b="0" i="1" u="none" strike="noStrike" cap="none" normalizeH="0" baseline="0" dirty="0" smtClean="0">
              <a:ln>
                <a:noFill/>
              </a:ln>
              <a:solidFill>
                <a:schemeClr val="tx1"/>
              </a:solidFill>
              <a:effectLst/>
              <a:latin typeface="Arial" pitchFamily="34" charset="0"/>
            </a:endParaRPr>
          </a:p>
        </p:txBody>
      </p:sp>
      <p:sp>
        <p:nvSpPr>
          <p:cNvPr id="6" name="Obdélník 5"/>
          <p:cNvSpPr/>
          <p:nvPr/>
        </p:nvSpPr>
        <p:spPr bwMode="auto">
          <a:xfrm>
            <a:off x="3797806" y="1646535"/>
            <a:ext cx="1527761" cy="1020726"/>
          </a:xfrm>
          <a:prstGeom prst="rect">
            <a:avLst/>
          </a:prstGeom>
          <a:noFill/>
          <a:ln w="28575" cap="flat" cmpd="sng" algn="ctr">
            <a:solidFill>
              <a:schemeClr val="bg1">
                <a:lumMod val="85000"/>
              </a:schemeClr>
            </a:solid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600" b="0" i="1" u="none" strike="noStrike" cap="none" normalizeH="0" baseline="0" dirty="0" smtClean="0">
              <a:ln>
                <a:noFill/>
              </a:ln>
              <a:solidFill>
                <a:schemeClr val="tx1"/>
              </a:solidFill>
              <a:effectLst/>
              <a:latin typeface="Arial" pitchFamily="34" charset="0"/>
            </a:endParaRPr>
          </a:p>
        </p:txBody>
      </p:sp>
      <p:sp>
        <p:nvSpPr>
          <p:cNvPr id="7" name="Obdélník 6"/>
          <p:cNvSpPr/>
          <p:nvPr/>
        </p:nvSpPr>
        <p:spPr bwMode="auto">
          <a:xfrm>
            <a:off x="2135582" y="1646535"/>
            <a:ext cx="1527761" cy="1020726"/>
          </a:xfrm>
          <a:prstGeom prst="rect">
            <a:avLst/>
          </a:prstGeom>
          <a:noFill/>
          <a:ln w="28575" cap="flat" cmpd="sng" algn="ctr">
            <a:solidFill>
              <a:schemeClr val="bg1">
                <a:lumMod val="85000"/>
              </a:schemeClr>
            </a:solid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600" b="0" i="1" u="none" strike="noStrike" cap="none" normalizeH="0" baseline="0" dirty="0" smtClean="0">
              <a:ln>
                <a:noFill/>
              </a:ln>
              <a:solidFill>
                <a:schemeClr val="tx1"/>
              </a:solidFill>
              <a:effectLst/>
              <a:latin typeface="Arial" pitchFamily="34" charset="0"/>
            </a:endParaRPr>
          </a:p>
        </p:txBody>
      </p:sp>
      <p:sp>
        <p:nvSpPr>
          <p:cNvPr id="8" name="Obdélník 7"/>
          <p:cNvSpPr/>
          <p:nvPr/>
        </p:nvSpPr>
        <p:spPr bwMode="auto">
          <a:xfrm>
            <a:off x="7122254" y="1646535"/>
            <a:ext cx="1527761" cy="1020726"/>
          </a:xfrm>
          <a:prstGeom prst="rect">
            <a:avLst/>
          </a:prstGeom>
          <a:no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600" b="0" i="1" u="none" strike="noStrike" cap="none" normalizeH="0" baseline="0" dirty="0" smtClean="0">
              <a:ln>
                <a:noFill/>
              </a:ln>
              <a:solidFill>
                <a:schemeClr val="tx1"/>
              </a:solidFill>
              <a:effectLst/>
              <a:latin typeface="Arial" pitchFamily="34" charset="0"/>
            </a:endParaRPr>
          </a:p>
        </p:txBody>
      </p:sp>
      <p:sp>
        <p:nvSpPr>
          <p:cNvPr id="9" name="Obdélník 8"/>
          <p:cNvSpPr/>
          <p:nvPr/>
        </p:nvSpPr>
        <p:spPr bwMode="auto">
          <a:xfrm>
            <a:off x="5460030" y="1646535"/>
            <a:ext cx="1527761" cy="1020726"/>
          </a:xfrm>
          <a:prstGeom prst="rect">
            <a:avLst/>
          </a:prstGeom>
          <a:no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600" b="0" i="1" u="none" strike="noStrike" cap="none" normalizeH="0" baseline="0" dirty="0" smtClean="0">
              <a:ln>
                <a:noFill/>
              </a:ln>
              <a:solidFill>
                <a:schemeClr val="tx1"/>
              </a:solidFill>
              <a:effectLst/>
              <a:latin typeface="Arial" pitchFamily="34" charset="0"/>
            </a:endParaRPr>
          </a:p>
        </p:txBody>
      </p:sp>
      <p:sp>
        <p:nvSpPr>
          <p:cNvPr id="10" name="TextovéPole 9"/>
          <p:cNvSpPr txBox="1"/>
          <p:nvPr/>
        </p:nvSpPr>
        <p:spPr>
          <a:xfrm>
            <a:off x="441887" y="1815266"/>
            <a:ext cx="1595000" cy="656077"/>
          </a:xfrm>
          <a:prstGeom prst="rect">
            <a:avLst/>
          </a:prstGeom>
          <a:noFill/>
          <a:ln>
            <a:noFill/>
          </a:ln>
        </p:spPr>
        <p:txBody>
          <a:bodyPr wrap="square" rtlCol="0">
            <a:spAutoFit/>
          </a:bodyPr>
          <a:lstStyle/>
          <a:p>
            <a:pPr>
              <a:lnSpc>
                <a:spcPct val="120000"/>
              </a:lnSpc>
            </a:pPr>
            <a:r>
              <a:rPr lang="cs-CZ" sz="1600" i="0" dirty="0" smtClean="0">
                <a:solidFill>
                  <a:srgbClr val="F24F00"/>
                </a:solidFill>
              </a:rPr>
              <a:t>DODÁVKA ENERGIÍ</a:t>
            </a:r>
            <a:endParaRPr lang="cs-CZ" sz="1600" i="0" dirty="0">
              <a:solidFill>
                <a:srgbClr val="F24F00"/>
              </a:solidFill>
            </a:endParaRPr>
          </a:p>
        </p:txBody>
      </p:sp>
      <p:sp>
        <p:nvSpPr>
          <p:cNvPr id="11" name="TextovéPole 10"/>
          <p:cNvSpPr txBox="1"/>
          <p:nvPr/>
        </p:nvSpPr>
        <p:spPr>
          <a:xfrm>
            <a:off x="2103648" y="1815266"/>
            <a:ext cx="1595000" cy="683264"/>
          </a:xfrm>
          <a:prstGeom prst="rect">
            <a:avLst/>
          </a:prstGeom>
          <a:noFill/>
          <a:ln>
            <a:noFill/>
          </a:ln>
        </p:spPr>
        <p:txBody>
          <a:bodyPr wrap="square" rtlCol="0">
            <a:spAutoFit/>
          </a:bodyPr>
          <a:lstStyle/>
          <a:p>
            <a:pPr>
              <a:lnSpc>
                <a:spcPct val="120000"/>
              </a:lnSpc>
            </a:pPr>
            <a:r>
              <a:rPr lang="cs-CZ" sz="1600" i="0" dirty="0" smtClean="0">
                <a:solidFill>
                  <a:srgbClr val="F24F00"/>
                </a:solidFill>
              </a:rPr>
              <a:t>SMLOUVA O DÍLO</a:t>
            </a:r>
            <a:endParaRPr lang="cs-CZ" sz="1600" i="0" dirty="0">
              <a:solidFill>
                <a:srgbClr val="F24F00"/>
              </a:solidFill>
            </a:endParaRPr>
          </a:p>
        </p:txBody>
      </p:sp>
      <p:sp>
        <p:nvSpPr>
          <p:cNvPr id="12" name="TextovéPole 11"/>
          <p:cNvSpPr txBox="1"/>
          <p:nvPr/>
        </p:nvSpPr>
        <p:spPr>
          <a:xfrm>
            <a:off x="3765409" y="1793593"/>
            <a:ext cx="1595000" cy="683264"/>
          </a:xfrm>
          <a:prstGeom prst="rect">
            <a:avLst/>
          </a:prstGeom>
          <a:noFill/>
          <a:ln>
            <a:noFill/>
          </a:ln>
        </p:spPr>
        <p:txBody>
          <a:bodyPr wrap="square" rtlCol="0">
            <a:spAutoFit/>
          </a:bodyPr>
          <a:lstStyle/>
          <a:p>
            <a:pPr>
              <a:lnSpc>
                <a:spcPct val="120000"/>
              </a:lnSpc>
            </a:pPr>
            <a:r>
              <a:rPr lang="cs-CZ" sz="1600" i="0" dirty="0" smtClean="0">
                <a:solidFill>
                  <a:srgbClr val="F24F00"/>
                </a:solidFill>
              </a:rPr>
              <a:t>EPC SMLOUVA</a:t>
            </a:r>
            <a:endParaRPr lang="cs-CZ" sz="1600" i="0" dirty="0">
              <a:solidFill>
                <a:srgbClr val="F24F00"/>
              </a:solidFill>
            </a:endParaRPr>
          </a:p>
        </p:txBody>
      </p:sp>
      <p:sp>
        <p:nvSpPr>
          <p:cNvPr id="13" name="TextovéPole 12"/>
          <p:cNvSpPr txBox="1"/>
          <p:nvPr/>
        </p:nvSpPr>
        <p:spPr>
          <a:xfrm>
            <a:off x="5427170" y="1793593"/>
            <a:ext cx="1595000" cy="683264"/>
          </a:xfrm>
          <a:prstGeom prst="rect">
            <a:avLst/>
          </a:prstGeom>
          <a:noFill/>
          <a:ln>
            <a:noFill/>
          </a:ln>
        </p:spPr>
        <p:txBody>
          <a:bodyPr wrap="square" rtlCol="0">
            <a:spAutoFit/>
          </a:bodyPr>
          <a:lstStyle/>
          <a:p>
            <a:pPr>
              <a:lnSpc>
                <a:spcPct val="120000"/>
              </a:lnSpc>
            </a:pPr>
            <a:r>
              <a:rPr lang="cs-CZ" sz="1600" i="0" dirty="0" smtClean="0">
                <a:solidFill>
                  <a:srgbClr val="F24F00"/>
                </a:solidFill>
              </a:rPr>
              <a:t>SERVISNÍ SMLOUVA</a:t>
            </a:r>
            <a:endParaRPr lang="cs-CZ" sz="1600" i="0" dirty="0">
              <a:solidFill>
                <a:srgbClr val="F24F00"/>
              </a:solidFill>
            </a:endParaRPr>
          </a:p>
        </p:txBody>
      </p:sp>
      <p:sp>
        <p:nvSpPr>
          <p:cNvPr id="14" name="TextovéPole 13"/>
          <p:cNvSpPr txBox="1"/>
          <p:nvPr/>
        </p:nvSpPr>
        <p:spPr>
          <a:xfrm>
            <a:off x="7088624" y="1793593"/>
            <a:ext cx="1595000" cy="683264"/>
          </a:xfrm>
          <a:prstGeom prst="rect">
            <a:avLst/>
          </a:prstGeom>
          <a:noFill/>
          <a:ln>
            <a:noFill/>
          </a:ln>
        </p:spPr>
        <p:txBody>
          <a:bodyPr wrap="square" rtlCol="0">
            <a:spAutoFit/>
          </a:bodyPr>
          <a:lstStyle/>
          <a:p>
            <a:pPr>
              <a:lnSpc>
                <a:spcPct val="120000"/>
              </a:lnSpc>
            </a:pPr>
            <a:r>
              <a:rPr lang="cs-CZ" sz="1600" i="0" dirty="0" smtClean="0">
                <a:solidFill>
                  <a:srgbClr val="F24F00"/>
                </a:solidFill>
              </a:rPr>
              <a:t>ZPROSTŘED-KOVÁNÍ</a:t>
            </a:r>
            <a:endParaRPr lang="cs-CZ" sz="1600" i="0" dirty="0">
              <a:solidFill>
                <a:srgbClr val="F24F00"/>
              </a:solidFill>
            </a:endParaRPr>
          </a:p>
        </p:txBody>
      </p:sp>
      <p:sp>
        <p:nvSpPr>
          <p:cNvPr id="15" name="Obdélník 14"/>
          <p:cNvSpPr/>
          <p:nvPr/>
        </p:nvSpPr>
        <p:spPr bwMode="auto">
          <a:xfrm>
            <a:off x="473358" y="2762958"/>
            <a:ext cx="1527761" cy="3137759"/>
          </a:xfrm>
          <a:prstGeom prst="rect">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lvl="0">
              <a:lnSpc>
                <a:spcPct val="110000"/>
              </a:lnSpc>
            </a:pPr>
            <a:endParaRPr lang="cs-CZ" sz="1200" dirty="0"/>
          </a:p>
        </p:txBody>
      </p:sp>
      <p:sp>
        <p:nvSpPr>
          <p:cNvPr id="16" name="TextovéPole 15"/>
          <p:cNvSpPr txBox="1"/>
          <p:nvPr/>
        </p:nvSpPr>
        <p:spPr>
          <a:xfrm>
            <a:off x="473356" y="2842701"/>
            <a:ext cx="1527761" cy="1181862"/>
          </a:xfrm>
          <a:prstGeom prst="rect">
            <a:avLst/>
          </a:prstGeom>
          <a:noFill/>
        </p:spPr>
        <p:txBody>
          <a:bodyPr wrap="square" rtlCol="0">
            <a:spAutoFit/>
          </a:bodyPr>
          <a:lstStyle/>
          <a:p>
            <a:pPr lvl="0">
              <a:lnSpc>
                <a:spcPct val="110000"/>
              </a:lnSpc>
            </a:pPr>
            <a:r>
              <a:rPr lang="cs-CZ" sz="1200" i="0" dirty="0" smtClean="0"/>
              <a:t>Smlouva </a:t>
            </a:r>
            <a:r>
              <a:rPr lang="cs-CZ" sz="1200" i="0" dirty="0"/>
              <a:t>pouze na dodávku energií, vše ostatní je v </a:t>
            </a:r>
            <a:r>
              <a:rPr lang="cs-CZ" sz="1200" i="0" dirty="0" smtClean="0"/>
              <a:t>ceně. </a:t>
            </a:r>
            <a:endParaRPr lang="cs-CZ" sz="1200" i="0" dirty="0"/>
          </a:p>
          <a:p>
            <a:endParaRPr lang="cs-CZ" sz="1200" i="0" dirty="0"/>
          </a:p>
        </p:txBody>
      </p:sp>
      <p:sp>
        <p:nvSpPr>
          <p:cNvPr id="17" name="Obdélník 16"/>
          <p:cNvSpPr/>
          <p:nvPr/>
        </p:nvSpPr>
        <p:spPr bwMode="auto">
          <a:xfrm>
            <a:off x="2135582" y="2762958"/>
            <a:ext cx="1527761" cy="3137759"/>
          </a:xfrm>
          <a:prstGeom prst="rect">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lvl="0">
              <a:lnSpc>
                <a:spcPct val="110000"/>
              </a:lnSpc>
            </a:pPr>
            <a:endParaRPr lang="cs-CZ" sz="1200" dirty="0"/>
          </a:p>
        </p:txBody>
      </p:sp>
      <p:sp>
        <p:nvSpPr>
          <p:cNvPr id="18" name="TextovéPole 17"/>
          <p:cNvSpPr txBox="1"/>
          <p:nvPr/>
        </p:nvSpPr>
        <p:spPr>
          <a:xfrm>
            <a:off x="2135580" y="2842701"/>
            <a:ext cx="1527761" cy="2012859"/>
          </a:xfrm>
          <a:prstGeom prst="rect">
            <a:avLst/>
          </a:prstGeom>
          <a:noFill/>
        </p:spPr>
        <p:txBody>
          <a:bodyPr wrap="square" rtlCol="0">
            <a:spAutoFit/>
          </a:bodyPr>
          <a:lstStyle/>
          <a:p>
            <a:pPr lvl="0">
              <a:lnSpc>
                <a:spcPct val="110000"/>
              </a:lnSpc>
            </a:pPr>
            <a:r>
              <a:rPr lang="cs-CZ" sz="1200" i="0" dirty="0"/>
              <a:t>Projekt na klíč při </a:t>
            </a:r>
            <a:r>
              <a:rPr lang="cs-CZ" sz="1200" i="0" dirty="0" smtClean="0"/>
              <a:t>vlastním financování</a:t>
            </a:r>
            <a:r>
              <a:rPr lang="cs-CZ" sz="1200" i="0" dirty="0"/>
              <a:t>. </a:t>
            </a:r>
            <a:endParaRPr lang="cs-CZ" sz="1200" i="0" dirty="0" smtClean="0"/>
          </a:p>
          <a:p>
            <a:pPr lvl="0">
              <a:lnSpc>
                <a:spcPct val="110000"/>
              </a:lnSpc>
            </a:pPr>
            <a:r>
              <a:rPr lang="cs-CZ" sz="1200" i="0" dirty="0" smtClean="0"/>
              <a:t>Smlouva </a:t>
            </a:r>
            <a:r>
              <a:rPr lang="cs-CZ" sz="1200" i="0" dirty="0"/>
              <a:t>na modernizaci zařízení, poskytnutí jednorázové služby nebo poradenství apod</a:t>
            </a:r>
            <a:r>
              <a:rPr lang="cs-CZ" sz="1200" i="0" dirty="0" smtClean="0"/>
              <a:t>.</a:t>
            </a:r>
            <a:endParaRPr lang="cs-CZ" sz="1200" i="0" dirty="0"/>
          </a:p>
        </p:txBody>
      </p:sp>
      <p:sp>
        <p:nvSpPr>
          <p:cNvPr id="19" name="Obdélník 18"/>
          <p:cNvSpPr/>
          <p:nvPr/>
        </p:nvSpPr>
        <p:spPr bwMode="auto">
          <a:xfrm>
            <a:off x="3797802" y="2756769"/>
            <a:ext cx="1527761" cy="3142792"/>
          </a:xfrm>
          <a:prstGeom prst="rect">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lvl="0">
              <a:lnSpc>
                <a:spcPct val="110000"/>
              </a:lnSpc>
            </a:pPr>
            <a:endParaRPr lang="cs-CZ" sz="1200" dirty="0"/>
          </a:p>
        </p:txBody>
      </p:sp>
      <p:sp>
        <p:nvSpPr>
          <p:cNvPr id="20" name="TextovéPole 19"/>
          <p:cNvSpPr txBox="1"/>
          <p:nvPr/>
        </p:nvSpPr>
        <p:spPr>
          <a:xfrm>
            <a:off x="3797802" y="2842701"/>
            <a:ext cx="1527761" cy="2215991"/>
          </a:xfrm>
          <a:prstGeom prst="rect">
            <a:avLst/>
          </a:prstGeom>
          <a:noFill/>
        </p:spPr>
        <p:txBody>
          <a:bodyPr wrap="square" rtlCol="0">
            <a:spAutoFit/>
          </a:bodyPr>
          <a:lstStyle/>
          <a:p>
            <a:pPr lvl="0">
              <a:lnSpc>
                <a:spcPct val="110000"/>
              </a:lnSpc>
            </a:pPr>
            <a:r>
              <a:rPr lang="cs-CZ" sz="1200" i="0" dirty="0"/>
              <a:t>Projekt na klíč s garancí úspor. </a:t>
            </a:r>
            <a:endParaRPr lang="cs-CZ" sz="1200" i="0" dirty="0" smtClean="0"/>
          </a:p>
          <a:p>
            <a:pPr lvl="0">
              <a:lnSpc>
                <a:spcPct val="110000"/>
              </a:lnSpc>
            </a:pPr>
            <a:r>
              <a:rPr lang="cs-CZ" sz="1200" i="0" dirty="0" smtClean="0"/>
              <a:t>Kontrakt </a:t>
            </a:r>
            <a:r>
              <a:rPr lang="cs-CZ" sz="1200" i="0" dirty="0"/>
              <a:t>obsahuje přípravu, </a:t>
            </a:r>
            <a:r>
              <a:rPr lang="cs-CZ" sz="1200" i="0" dirty="0" smtClean="0"/>
              <a:t>financování, modernizaci, </a:t>
            </a:r>
            <a:r>
              <a:rPr lang="cs-CZ" sz="1200" i="0" dirty="0"/>
              <a:t>provoz a servis </a:t>
            </a:r>
            <a:r>
              <a:rPr lang="cs-CZ" sz="1200" i="0" dirty="0" smtClean="0"/>
              <a:t>zařízení, s garancí, že náklady budou hrazeny </a:t>
            </a:r>
            <a:r>
              <a:rPr lang="cs-CZ" sz="1200" i="0" dirty="0"/>
              <a:t>z </a:t>
            </a:r>
            <a:r>
              <a:rPr lang="cs-CZ" sz="1200" i="0" dirty="0" smtClean="0"/>
              <a:t>úspor.</a:t>
            </a:r>
            <a:endParaRPr lang="cs-CZ" sz="1200" i="0" dirty="0"/>
          </a:p>
        </p:txBody>
      </p:sp>
      <p:sp>
        <p:nvSpPr>
          <p:cNvPr id="21" name="Obdélník 20"/>
          <p:cNvSpPr/>
          <p:nvPr/>
        </p:nvSpPr>
        <p:spPr bwMode="auto">
          <a:xfrm>
            <a:off x="5473351" y="2756769"/>
            <a:ext cx="1527761" cy="3142792"/>
          </a:xfrm>
          <a:prstGeom prst="rect">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lvl="0">
              <a:lnSpc>
                <a:spcPct val="110000"/>
              </a:lnSpc>
            </a:pPr>
            <a:endParaRPr lang="cs-CZ" sz="1200" dirty="0"/>
          </a:p>
        </p:txBody>
      </p:sp>
      <p:sp>
        <p:nvSpPr>
          <p:cNvPr id="22" name="TextovéPole 21"/>
          <p:cNvSpPr txBox="1"/>
          <p:nvPr/>
        </p:nvSpPr>
        <p:spPr>
          <a:xfrm>
            <a:off x="5443267" y="2842701"/>
            <a:ext cx="1527761" cy="1606594"/>
          </a:xfrm>
          <a:prstGeom prst="rect">
            <a:avLst/>
          </a:prstGeom>
          <a:noFill/>
        </p:spPr>
        <p:txBody>
          <a:bodyPr wrap="square" rtlCol="0">
            <a:spAutoFit/>
          </a:bodyPr>
          <a:lstStyle/>
          <a:p>
            <a:pPr lvl="0">
              <a:lnSpc>
                <a:spcPct val="110000"/>
              </a:lnSpc>
            </a:pPr>
            <a:r>
              <a:rPr lang="cs-CZ" sz="1200" i="0" dirty="0"/>
              <a:t>Smlouva na </a:t>
            </a:r>
            <a:r>
              <a:rPr lang="cs-CZ" sz="1200" i="0" dirty="0" smtClean="0"/>
              <a:t>servisní služby na zařízení</a:t>
            </a:r>
          </a:p>
          <a:p>
            <a:pPr lvl="0">
              <a:lnSpc>
                <a:spcPct val="110000"/>
              </a:lnSpc>
            </a:pPr>
            <a:r>
              <a:rPr lang="cs-CZ" sz="1200" i="0" dirty="0" smtClean="0"/>
              <a:t>Kompletní </a:t>
            </a:r>
            <a:r>
              <a:rPr lang="cs-CZ" sz="1200" i="0" dirty="0"/>
              <a:t>správa, pravidelné revize nebo řešení havarijních situací.</a:t>
            </a:r>
          </a:p>
        </p:txBody>
      </p:sp>
      <p:sp>
        <p:nvSpPr>
          <p:cNvPr id="23" name="Obdélník 22"/>
          <p:cNvSpPr/>
          <p:nvPr/>
        </p:nvSpPr>
        <p:spPr bwMode="auto">
          <a:xfrm>
            <a:off x="7153723" y="2756769"/>
            <a:ext cx="1527761" cy="3142792"/>
          </a:xfrm>
          <a:prstGeom prst="rect">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lvl="0">
              <a:lnSpc>
                <a:spcPct val="110000"/>
              </a:lnSpc>
            </a:pPr>
            <a:endParaRPr lang="cs-CZ" sz="1200" dirty="0"/>
          </a:p>
        </p:txBody>
      </p:sp>
      <p:sp>
        <p:nvSpPr>
          <p:cNvPr id="24" name="TextovéPole 23"/>
          <p:cNvSpPr txBox="1"/>
          <p:nvPr/>
        </p:nvSpPr>
        <p:spPr>
          <a:xfrm>
            <a:off x="7122244" y="2842701"/>
            <a:ext cx="1527761" cy="1514261"/>
          </a:xfrm>
          <a:prstGeom prst="rect">
            <a:avLst/>
          </a:prstGeom>
          <a:noFill/>
        </p:spPr>
        <p:txBody>
          <a:bodyPr wrap="square" rtlCol="0">
            <a:spAutoFit/>
          </a:bodyPr>
          <a:lstStyle/>
          <a:p>
            <a:pPr lvl="0">
              <a:lnSpc>
                <a:spcPct val="110000"/>
              </a:lnSpc>
            </a:pPr>
            <a:r>
              <a:rPr lang="cs-CZ" sz="1200" i="0" dirty="0"/>
              <a:t>Asistence s žádostí o dotaci z Operačních programů a přizpůsobení nabídky podmínkám dotace.</a:t>
            </a:r>
          </a:p>
        </p:txBody>
      </p:sp>
      <p:sp>
        <p:nvSpPr>
          <p:cNvPr id="25" name="Obdélník 24"/>
          <p:cNvSpPr/>
          <p:nvPr/>
        </p:nvSpPr>
        <p:spPr bwMode="auto">
          <a:xfrm>
            <a:off x="7122250" y="1655937"/>
            <a:ext cx="1527761" cy="1020726"/>
          </a:xfrm>
          <a:prstGeom prst="rect">
            <a:avLst/>
          </a:prstGeom>
          <a:noFill/>
          <a:ln w="28575" cap="flat" cmpd="sng" algn="ctr">
            <a:solidFill>
              <a:schemeClr val="bg1">
                <a:lumMod val="85000"/>
              </a:schemeClr>
            </a:solid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600" b="0" i="1" u="none" strike="noStrike" cap="none" normalizeH="0" baseline="0" dirty="0" smtClean="0">
              <a:ln>
                <a:noFill/>
              </a:ln>
              <a:solidFill>
                <a:schemeClr val="tx1"/>
              </a:solidFill>
              <a:effectLst/>
              <a:latin typeface="Arial" pitchFamily="34" charset="0"/>
            </a:endParaRPr>
          </a:p>
        </p:txBody>
      </p:sp>
      <p:sp>
        <p:nvSpPr>
          <p:cNvPr id="26" name="Obdélník 25"/>
          <p:cNvSpPr/>
          <p:nvPr/>
        </p:nvSpPr>
        <p:spPr bwMode="auto">
          <a:xfrm>
            <a:off x="5460026" y="1655937"/>
            <a:ext cx="1527761" cy="1020726"/>
          </a:xfrm>
          <a:prstGeom prst="rect">
            <a:avLst/>
          </a:prstGeom>
          <a:noFill/>
          <a:ln w="28575" cap="flat" cmpd="sng" algn="ctr">
            <a:solidFill>
              <a:schemeClr val="bg1">
                <a:lumMod val="85000"/>
              </a:schemeClr>
            </a:solid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600" b="0" i="1" u="none" strike="noStrike" cap="none" normalizeH="0" baseline="0" dirty="0" smtClean="0">
              <a:ln>
                <a:noFill/>
              </a:ln>
              <a:solidFill>
                <a:schemeClr val="tx1"/>
              </a:solidFill>
              <a:effectLst/>
              <a:latin typeface="Arial" pitchFamily="34" charset="0"/>
            </a:endParaRPr>
          </a:p>
        </p:txBody>
      </p:sp>
      <p:sp>
        <p:nvSpPr>
          <p:cNvPr id="27" name="TextovéPole 26"/>
          <p:cNvSpPr txBox="1"/>
          <p:nvPr/>
        </p:nvSpPr>
        <p:spPr>
          <a:xfrm>
            <a:off x="491502" y="5130120"/>
            <a:ext cx="1509615" cy="769441"/>
          </a:xfrm>
          <a:prstGeom prst="rect">
            <a:avLst/>
          </a:prstGeom>
          <a:noFill/>
        </p:spPr>
        <p:txBody>
          <a:bodyPr wrap="square" rtlCol="0">
            <a:spAutoFit/>
          </a:bodyPr>
          <a:lstStyle/>
          <a:p>
            <a:r>
              <a:rPr lang="cs-CZ" sz="1100" dirty="0" smtClean="0"/>
              <a:t>Např. elektřina a plyn ze sítě nebo teplo z kogenerační jednotky</a:t>
            </a:r>
            <a:endParaRPr lang="cs-CZ" sz="1100" dirty="0"/>
          </a:p>
        </p:txBody>
      </p:sp>
      <p:sp>
        <p:nvSpPr>
          <p:cNvPr id="28" name="TextovéPole 27"/>
          <p:cNvSpPr txBox="1"/>
          <p:nvPr/>
        </p:nvSpPr>
        <p:spPr>
          <a:xfrm>
            <a:off x="2103648" y="5130119"/>
            <a:ext cx="1509615" cy="600164"/>
          </a:xfrm>
          <a:prstGeom prst="rect">
            <a:avLst/>
          </a:prstGeom>
          <a:noFill/>
        </p:spPr>
        <p:txBody>
          <a:bodyPr wrap="square" rtlCol="0">
            <a:spAutoFit/>
          </a:bodyPr>
          <a:lstStyle/>
          <a:p>
            <a:r>
              <a:rPr lang="cs-CZ" sz="1100" dirty="0" smtClean="0"/>
              <a:t>Např. dodávka plynové kotelny, transformátoru apod.</a:t>
            </a:r>
            <a:endParaRPr lang="cs-CZ" sz="1100" dirty="0"/>
          </a:p>
        </p:txBody>
      </p:sp>
      <p:sp>
        <p:nvSpPr>
          <p:cNvPr id="29" name="TextovéPole 28"/>
          <p:cNvSpPr txBox="1"/>
          <p:nvPr/>
        </p:nvSpPr>
        <p:spPr>
          <a:xfrm>
            <a:off x="3806874" y="5130119"/>
            <a:ext cx="1509615" cy="769441"/>
          </a:xfrm>
          <a:prstGeom prst="rect">
            <a:avLst/>
          </a:prstGeom>
          <a:noFill/>
        </p:spPr>
        <p:txBody>
          <a:bodyPr wrap="square" rtlCol="0">
            <a:spAutoFit/>
          </a:bodyPr>
          <a:lstStyle/>
          <a:p>
            <a:r>
              <a:rPr lang="cs-CZ" sz="1100" dirty="0" smtClean="0"/>
              <a:t>Např. rekonstrukce budovy nebo veřejného osvětlení s garancí úspor</a:t>
            </a:r>
            <a:endParaRPr lang="cs-CZ" sz="1100" dirty="0"/>
          </a:p>
        </p:txBody>
      </p:sp>
      <p:sp>
        <p:nvSpPr>
          <p:cNvPr id="30" name="TextovéPole 29"/>
          <p:cNvSpPr txBox="1"/>
          <p:nvPr/>
        </p:nvSpPr>
        <p:spPr>
          <a:xfrm>
            <a:off x="5462506" y="5130119"/>
            <a:ext cx="1509615" cy="769441"/>
          </a:xfrm>
          <a:prstGeom prst="rect">
            <a:avLst/>
          </a:prstGeom>
          <a:noFill/>
        </p:spPr>
        <p:txBody>
          <a:bodyPr wrap="square" rtlCol="0">
            <a:spAutoFit/>
          </a:bodyPr>
          <a:lstStyle/>
          <a:p>
            <a:r>
              <a:rPr lang="cs-CZ" sz="1100" dirty="0" smtClean="0"/>
              <a:t>Např. správa kotelny, elektrického zařízení (transformátoru) nebo budovy</a:t>
            </a:r>
            <a:endParaRPr lang="cs-CZ" sz="1100" dirty="0"/>
          </a:p>
        </p:txBody>
      </p:sp>
      <p:sp>
        <p:nvSpPr>
          <p:cNvPr id="31" name="TextovéPole 30"/>
          <p:cNvSpPr txBox="1"/>
          <p:nvPr/>
        </p:nvSpPr>
        <p:spPr>
          <a:xfrm>
            <a:off x="7162795" y="5130118"/>
            <a:ext cx="1509615" cy="600164"/>
          </a:xfrm>
          <a:prstGeom prst="rect">
            <a:avLst/>
          </a:prstGeom>
          <a:noFill/>
        </p:spPr>
        <p:txBody>
          <a:bodyPr wrap="square" rtlCol="0">
            <a:spAutoFit/>
          </a:bodyPr>
          <a:lstStyle/>
          <a:p>
            <a:r>
              <a:rPr lang="cs-CZ" sz="1100" dirty="0" smtClean="0"/>
              <a:t>Např. asistence s dotací z programů OP PIK</a:t>
            </a:r>
            <a:r>
              <a:rPr lang="cs-CZ" sz="1100" dirty="0"/>
              <a:t> </a:t>
            </a:r>
            <a:r>
              <a:rPr lang="cs-CZ" sz="1100" dirty="0" smtClean="0"/>
              <a:t>nebo </a:t>
            </a:r>
            <a:r>
              <a:rPr lang="cs-CZ" sz="1100" dirty="0" err="1" smtClean="0"/>
              <a:t>OPŽP</a:t>
            </a:r>
            <a:endParaRPr lang="cs-CZ" sz="1100" dirty="0"/>
          </a:p>
        </p:txBody>
      </p:sp>
      <p:cxnSp>
        <p:nvCxnSpPr>
          <p:cNvPr id="32" name="Přímá spojnice 31"/>
          <p:cNvCxnSpPr/>
          <p:nvPr/>
        </p:nvCxnSpPr>
        <p:spPr bwMode="auto">
          <a:xfrm>
            <a:off x="866552" y="5058692"/>
            <a:ext cx="723014" cy="0"/>
          </a:xfrm>
          <a:prstGeom prst="line">
            <a:avLst/>
          </a:prstGeom>
          <a:solidFill>
            <a:schemeClr val="accent1"/>
          </a:solidFill>
          <a:ln w="12700" cap="flat" cmpd="sng" algn="ctr">
            <a:solidFill>
              <a:schemeClr val="accent2"/>
            </a:solidFill>
            <a:prstDash val="solid"/>
            <a:round/>
            <a:headEnd type="none" w="med" len="med"/>
            <a:tailEnd type="none" w="med" len="med"/>
          </a:ln>
          <a:effectLst/>
        </p:spPr>
      </p:cxnSp>
      <p:cxnSp>
        <p:nvCxnSpPr>
          <p:cNvPr id="33" name="Přímá spojnice 32"/>
          <p:cNvCxnSpPr/>
          <p:nvPr/>
        </p:nvCxnSpPr>
        <p:spPr bwMode="auto">
          <a:xfrm>
            <a:off x="2537953" y="5058692"/>
            <a:ext cx="723014" cy="0"/>
          </a:xfrm>
          <a:prstGeom prst="line">
            <a:avLst/>
          </a:prstGeom>
          <a:solidFill>
            <a:schemeClr val="accent1"/>
          </a:solidFill>
          <a:ln w="12700" cap="flat" cmpd="sng" algn="ctr">
            <a:solidFill>
              <a:schemeClr val="accent2"/>
            </a:solidFill>
            <a:prstDash val="solid"/>
            <a:round/>
            <a:headEnd type="none" w="med" len="med"/>
            <a:tailEnd type="none" w="med" len="med"/>
          </a:ln>
          <a:effectLst/>
        </p:spPr>
      </p:cxnSp>
      <p:cxnSp>
        <p:nvCxnSpPr>
          <p:cNvPr id="34" name="Přímá spojnice 33"/>
          <p:cNvCxnSpPr/>
          <p:nvPr/>
        </p:nvCxnSpPr>
        <p:spPr bwMode="auto">
          <a:xfrm>
            <a:off x="4176820" y="5058692"/>
            <a:ext cx="723014" cy="0"/>
          </a:xfrm>
          <a:prstGeom prst="line">
            <a:avLst/>
          </a:prstGeom>
          <a:solidFill>
            <a:schemeClr val="accent1"/>
          </a:solidFill>
          <a:ln w="12700" cap="flat" cmpd="sng" algn="ctr">
            <a:solidFill>
              <a:schemeClr val="accent2"/>
            </a:solidFill>
            <a:prstDash val="solid"/>
            <a:round/>
            <a:headEnd type="none" w="med" len="med"/>
            <a:tailEnd type="none" w="med" len="med"/>
          </a:ln>
          <a:effectLst/>
        </p:spPr>
      </p:cxnSp>
      <p:cxnSp>
        <p:nvCxnSpPr>
          <p:cNvPr id="35" name="Přímá spojnice 34"/>
          <p:cNvCxnSpPr/>
          <p:nvPr/>
        </p:nvCxnSpPr>
        <p:spPr bwMode="auto">
          <a:xfrm>
            <a:off x="5875724" y="5066655"/>
            <a:ext cx="723014" cy="0"/>
          </a:xfrm>
          <a:prstGeom prst="line">
            <a:avLst/>
          </a:prstGeom>
          <a:solidFill>
            <a:schemeClr val="accent1"/>
          </a:solidFill>
          <a:ln w="12700" cap="flat" cmpd="sng" algn="ctr">
            <a:solidFill>
              <a:schemeClr val="accent2"/>
            </a:solidFill>
            <a:prstDash val="solid"/>
            <a:round/>
            <a:headEnd type="none" w="med" len="med"/>
            <a:tailEnd type="none" w="med" len="med"/>
          </a:ln>
          <a:effectLst/>
        </p:spPr>
      </p:cxnSp>
      <p:cxnSp>
        <p:nvCxnSpPr>
          <p:cNvPr id="36" name="Přímá spojnice 35"/>
          <p:cNvCxnSpPr/>
          <p:nvPr/>
        </p:nvCxnSpPr>
        <p:spPr bwMode="auto">
          <a:xfrm>
            <a:off x="7524617" y="5058692"/>
            <a:ext cx="723014" cy="0"/>
          </a:xfrm>
          <a:prstGeom prst="line">
            <a:avLst/>
          </a:prstGeom>
          <a:solidFill>
            <a:schemeClr val="accent1"/>
          </a:solidFill>
          <a:ln w="12700" cap="flat" cmpd="sng" algn="ctr">
            <a:solidFill>
              <a:schemeClr val="accent2"/>
            </a:solidFill>
            <a:prstDash val="solid"/>
            <a:round/>
            <a:headEnd type="none" w="med" len="med"/>
            <a:tailEnd type="none" w="med" len="med"/>
          </a:ln>
          <a:effectLst/>
        </p:spPr>
      </p:cxnSp>
    </p:spTree>
    <p:extLst>
      <p:ext uri="{BB962C8B-B14F-4D97-AF65-F5344CB8AC3E}">
        <p14:creationId xmlns:p14="http://schemas.microsoft.com/office/powerpoint/2010/main" val="91432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aoblený obdélník 4"/>
          <p:cNvSpPr/>
          <p:nvPr/>
        </p:nvSpPr>
        <p:spPr bwMode="auto">
          <a:xfrm>
            <a:off x="504000" y="1609344"/>
            <a:ext cx="1571688" cy="724387"/>
          </a:xfrm>
          <a:prstGeom prst="roundRect">
            <a:avLst>
              <a:gd name="adj" fmla="val 0"/>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dirty="0" smtClean="0">
              <a:ln>
                <a:noFill/>
              </a:ln>
              <a:solidFill>
                <a:schemeClr val="tx1"/>
              </a:solidFill>
              <a:effectLst/>
              <a:latin typeface="Arial" pitchFamily="34" charset="0"/>
            </a:endParaRPr>
          </a:p>
        </p:txBody>
      </p:sp>
      <p:sp>
        <p:nvSpPr>
          <p:cNvPr id="31" name="Zaoblený obdélník 30"/>
          <p:cNvSpPr/>
          <p:nvPr/>
        </p:nvSpPr>
        <p:spPr bwMode="auto">
          <a:xfrm>
            <a:off x="2184476" y="1609343"/>
            <a:ext cx="1571688" cy="724387"/>
          </a:xfrm>
          <a:prstGeom prst="roundRect">
            <a:avLst>
              <a:gd name="adj" fmla="val 0"/>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dirty="0" smtClean="0">
              <a:ln>
                <a:noFill/>
              </a:ln>
              <a:solidFill>
                <a:schemeClr val="tx1"/>
              </a:solidFill>
              <a:effectLst/>
              <a:latin typeface="Arial" pitchFamily="34" charset="0"/>
            </a:endParaRPr>
          </a:p>
        </p:txBody>
      </p:sp>
      <p:sp>
        <p:nvSpPr>
          <p:cNvPr id="32" name="Zaoblený obdélník 31"/>
          <p:cNvSpPr/>
          <p:nvPr/>
        </p:nvSpPr>
        <p:spPr bwMode="auto">
          <a:xfrm>
            <a:off x="3892384" y="1609343"/>
            <a:ext cx="1571688" cy="724387"/>
          </a:xfrm>
          <a:prstGeom prst="roundRect">
            <a:avLst>
              <a:gd name="adj" fmla="val 0"/>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dirty="0" smtClean="0">
              <a:ln>
                <a:noFill/>
              </a:ln>
              <a:solidFill>
                <a:schemeClr val="tx1"/>
              </a:solidFill>
              <a:effectLst/>
              <a:latin typeface="Arial" pitchFamily="34" charset="0"/>
            </a:endParaRPr>
          </a:p>
        </p:txBody>
      </p:sp>
      <p:sp>
        <p:nvSpPr>
          <p:cNvPr id="33" name="Zaoblený obdélník 32"/>
          <p:cNvSpPr/>
          <p:nvPr/>
        </p:nvSpPr>
        <p:spPr bwMode="auto">
          <a:xfrm>
            <a:off x="5594882" y="1602205"/>
            <a:ext cx="1571688" cy="724387"/>
          </a:xfrm>
          <a:prstGeom prst="roundRect">
            <a:avLst>
              <a:gd name="adj" fmla="val 0"/>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dirty="0" smtClean="0">
              <a:ln>
                <a:noFill/>
              </a:ln>
              <a:solidFill>
                <a:schemeClr val="tx1"/>
              </a:solidFill>
              <a:effectLst/>
              <a:latin typeface="Arial" pitchFamily="34" charset="0"/>
            </a:endParaRPr>
          </a:p>
        </p:txBody>
      </p:sp>
      <p:sp>
        <p:nvSpPr>
          <p:cNvPr id="34" name="Zaoblený obdélník 33"/>
          <p:cNvSpPr/>
          <p:nvPr/>
        </p:nvSpPr>
        <p:spPr bwMode="auto">
          <a:xfrm>
            <a:off x="7310193" y="1602205"/>
            <a:ext cx="1571688" cy="724387"/>
          </a:xfrm>
          <a:prstGeom prst="roundRect">
            <a:avLst>
              <a:gd name="adj" fmla="val 1989"/>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dirty="0" smtClean="0">
              <a:ln>
                <a:noFill/>
              </a:ln>
              <a:solidFill>
                <a:schemeClr val="tx1"/>
              </a:solidFill>
              <a:effectLst/>
              <a:latin typeface="Arial" pitchFamily="34" charset="0"/>
            </a:endParaRPr>
          </a:p>
        </p:txBody>
      </p:sp>
      <p:sp>
        <p:nvSpPr>
          <p:cNvPr id="2" name="Nadpis 1"/>
          <p:cNvSpPr>
            <a:spLocks noGrp="1"/>
          </p:cNvSpPr>
          <p:nvPr>
            <p:ph type="title"/>
          </p:nvPr>
        </p:nvSpPr>
        <p:spPr>
          <a:xfrm>
            <a:off x="504001" y="450531"/>
            <a:ext cx="7203476" cy="802207"/>
          </a:xfrm>
        </p:spPr>
        <p:txBody>
          <a:bodyPr/>
          <a:lstStyle/>
          <a:p>
            <a:r>
              <a:rPr lang="cs-CZ" sz="2000" dirty="0" smtClean="0"/>
              <a:t>ZA NAŠÍ NABÍDKOU STOJÍ FIRMY S DLOUHOLETÝMI ZKUŠENOSTMI A VÝZNAMNOU POZICÍ NA TRHU* </a:t>
            </a:r>
            <a:endParaRPr lang="cs-CZ" sz="2000" dirty="0"/>
          </a:p>
        </p:txBody>
      </p:sp>
      <p:sp>
        <p:nvSpPr>
          <p:cNvPr id="4" name="Zástupný symbol pro číslo snímku 3"/>
          <p:cNvSpPr>
            <a:spLocks noGrp="1"/>
          </p:cNvSpPr>
          <p:nvPr>
            <p:ph type="sldNum" sz="quarter" idx="10"/>
          </p:nvPr>
        </p:nvSpPr>
        <p:spPr/>
        <p:txBody>
          <a:bodyPr/>
          <a:lstStyle/>
          <a:p>
            <a:fld id="{569EC6D3-E5AC-407E-ABD5-BD9CA53279C2}" type="slidenum">
              <a:rPr lang="cs-CZ" smtClean="0"/>
              <a:pPr/>
              <a:t>5</a:t>
            </a:fld>
            <a:endParaRPr lang="cs-CZ" dirty="0"/>
          </a:p>
        </p:txBody>
      </p:sp>
      <p:sp>
        <p:nvSpPr>
          <p:cNvPr id="3" name="Obdélník 2"/>
          <p:cNvSpPr/>
          <p:nvPr/>
        </p:nvSpPr>
        <p:spPr>
          <a:xfrm>
            <a:off x="715415" y="1802928"/>
            <a:ext cx="1111202" cy="307777"/>
          </a:xfrm>
          <a:prstGeom prst="rect">
            <a:avLst/>
          </a:prstGeom>
        </p:spPr>
        <p:txBody>
          <a:bodyPr wrap="none">
            <a:spAutoFit/>
          </a:bodyPr>
          <a:lstStyle/>
          <a:p>
            <a:r>
              <a:rPr lang="cs-CZ" sz="1400" i="0" dirty="0">
                <a:solidFill>
                  <a:sysClr val="windowText" lastClr="000000"/>
                </a:solidFill>
              </a:rPr>
              <a:t>ČEZ </a:t>
            </a:r>
            <a:r>
              <a:rPr lang="cs-CZ" sz="1400" i="0" dirty="0" smtClean="0">
                <a:solidFill>
                  <a:sysClr val="windowText" lastClr="000000"/>
                </a:solidFill>
              </a:rPr>
              <a:t>Prodej</a:t>
            </a:r>
            <a:endParaRPr lang="cs-CZ" sz="1400" i="0" dirty="0">
              <a:solidFill>
                <a:sysClr val="windowText" lastClr="000000"/>
              </a:solidFill>
            </a:endParaRPr>
          </a:p>
        </p:txBody>
      </p:sp>
      <p:sp>
        <p:nvSpPr>
          <p:cNvPr id="6" name="Obdélník 5"/>
          <p:cNvSpPr/>
          <p:nvPr/>
        </p:nvSpPr>
        <p:spPr>
          <a:xfrm>
            <a:off x="2418835" y="1810511"/>
            <a:ext cx="1170513" cy="307777"/>
          </a:xfrm>
          <a:prstGeom prst="rect">
            <a:avLst/>
          </a:prstGeom>
        </p:spPr>
        <p:txBody>
          <a:bodyPr wrap="none">
            <a:spAutoFit/>
          </a:bodyPr>
          <a:lstStyle/>
          <a:p>
            <a:r>
              <a:rPr lang="cs-CZ" sz="1400" i="0" dirty="0">
                <a:solidFill>
                  <a:sysClr val="windowText" lastClr="000000"/>
                </a:solidFill>
              </a:rPr>
              <a:t>ČEZ Energo</a:t>
            </a:r>
          </a:p>
        </p:txBody>
      </p:sp>
      <p:sp>
        <p:nvSpPr>
          <p:cNvPr id="7" name="Obdélník 6"/>
          <p:cNvSpPr/>
          <p:nvPr/>
        </p:nvSpPr>
        <p:spPr>
          <a:xfrm>
            <a:off x="3799865" y="1719071"/>
            <a:ext cx="1798332" cy="523220"/>
          </a:xfrm>
          <a:prstGeom prst="rect">
            <a:avLst/>
          </a:prstGeom>
          <a:noFill/>
        </p:spPr>
        <p:txBody>
          <a:bodyPr wrap="square">
            <a:spAutoFit/>
          </a:bodyPr>
          <a:lstStyle/>
          <a:p>
            <a:r>
              <a:rPr lang="cs-CZ" sz="1400" i="0" dirty="0">
                <a:solidFill>
                  <a:sysClr val="windowText" lastClr="000000"/>
                </a:solidFill>
              </a:rPr>
              <a:t>ČEZ Energetické služby</a:t>
            </a:r>
          </a:p>
        </p:txBody>
      </p:sp>
      <p:sp>
        <p:nvSpPr>
          <p:cNvPr id="8" name="Obdélník 7"/>
          <p:cNvSpPr/>
          <p:nvPr/>
        </p:nvSpPr>
        <p:spPr>
          <a:xfrm>
            <a:off x="6115705" y="1802927"/>
            <a:ext cx="554960" cy="307777"/>
          </a:xfrm>
          <a:prstGeom prst="rect">
            <a:avLst/>
          </a:prstGeom>
        </p:spPr>
        <p:txBody>
          <a:bodyPr wrap="none">
            <a:spAutoFit/>
          </a:bodyPr>
          <a:lstStyle/>
          <a:p>
            <a:r>
              <a:rPr lang="cs-CZ" sz="1400" i="0" dirty="0">
                <a:solidFill>
                  <a:sysClr val="windowText" lastClr="000000"/>
                </a:solidFill>
              </a:rPr>
              <a:t>EVČ</a:t>
            </a:r>
          </a:p>
        </p:txBody>
      </p:sp>
      <p:sp>
        <p:nvSpPr>
          <p:cNvPr id="9" name="Obdélník 8"/>
          <p:cNvSpPr/>
          <p:nvPr/>
        </p:nvSpPr>
        <p:spPr>
          <a:xfrm>
            <a:off x="7707477" y="1799807"/>
            <a:ext cx="795410" cy="307777"/>
          </a:xfrm>
          <a:prstGeom prst="rect">
            <a:avLst/>
          </a:prstGeom>
        </p:spPr>
        <p:txBody>
          <a:bodyPr wrap="none">
            <a:spAutoFit/>
          </a:bodyPr>
          <a:lstStyle/>
          <a:p>
            <a:r>
              <a:rPr lang="cs-CZ" sz="1400" i="0" dirty="0" err="1">
                <a:solidFill>
                  <a:sysClr val="windowText" lastClr="000000"/>
                </a:solidFill>
              </a:rPr>
              <a:t>ENESA</a:t>
            </a:r>
            <a:endParaRPr lang="cs-CZ" i="0" dirty="0"/>
          </a:p>
        </p:txBody>
      </p:sp>
      <p:sp>
        <p:nvSpPr>
          <p:cNvPr id="10" name="Obdélník 9"/>
          <p:cNvSpPr/>
          <p:nvPr/>
        </p:nvSpPr>
        <p:spPr>
          <a:xfrm>
            <a:off x="485712" y="2622116"/>
            <a:ext cx="1589976" cy="1200329"/>
          </a:xfrm>
          <a:prstGeom prst="rect">
            <a:avLst/>
          </a:prstGeom>
        </p:spPr>
        <p:txBody>
          <a:bodyPr wrap="square">
            <a:spAutoFit/>
          </a:bodyPr>
          <a:lstStyle/>
          <a:p>
            <a:pPr algn="l"/>
            <a:r>
              <a:rPr lang="cs-CZ" sz="1200" i="0" dirty="0" smtClean="0">
                <a:solidFill>
                  <a:sysClr val="windowText" lastClr="000000"/>
                </a:solidFill>
              </a:rPr>
              <a:t>Největší dodavatel elektřiny a plynu v ČR. </a:t>
            </a:r>
            <a:r>
              <a:rPr lang="cs-CZ" sz="1200" i="0" dirty="0">
                <a:solidFill>
                  <a:sysClr val="windowText" lastClr="000000"/>
                </a:solidFill>
              </a:rPr>
              <a:t>Přes 20000 zákazníků s individuální </a:t>
            </a:r>
            <a:r>
              <a:rPr lang="cs-CZ" sz="1200" i="0" dirty="0" smtClean="0">
                <a:solidFill>
                  <a:sysClr val="windowText" lastClr="000000"/>
                </a:solidFill>
              </a:rPr>
              <a:t>obsluhou</a:t>
            </a:r>
            <a:endParaRPr lang="cs-CZ" sz="1200" i="0" dirty="0">
              <a:solidFill>
                <a:sysClr val="windowText" lastClr="000000"/>
              </a:solidFill>
            </a:endParaRPr>
          </a:p>
        </p:txBody>
      </p:sp>
      <p:sp>
        <p:nvSpPr>
          <p:cNvPr id="11" name="Obdélník 10"/>
          <p:cNvSpPr/>
          <p:nvPr/>
        </p:nvSpPr>
        <p:spPr>
          <a:xfrm>
            <a:off x="2188565" y="2622113"/>
            <a:ext cx="1581799" cy="1107996"/>
          </a:xfrm>
          <a:prstGeom prst="rect">
            <a:avLst/>
          </a:prstGeom>
        </p:spPr>
        <p:txBody>
          <a:bodyPr wrap="square">
            <a:spAutoFit/>
          </a:bodyPr>
          <a:lstStyle/>
          <a:p>
            <a:pPr algn="l"/>
            <a:r>
              <a:rPr lang="cs-CZ" sz="1200" i="0" dirty="0" smtClean="0">
                <a:solidFill>
                  <a:sysClr val="windowText" lastClr="000000"/>
                </a:solidFill>
              </a:rPr>
              <a:t>Jednička na trhu malé kogenerace. Nainstalováno a ve správě &gt; 50 MWe</a:t>
            </a:r>
          </a:p>
          <a:p>
            <a:pPr algn="l"/>
            <a:endParaRPr lang="cs-CZ" sz="1200" i="0" dirty="0" smtClean="0">
              <a:solidFill>
                <a:sysClr val="windowText" lastClr="000000"/>
              </a:solidFill>
            </a:endParaRPr>
          </a:p>
        </p:txBody>
      </p:sp>
      <p:sp>
        <p:nvSpPr>
          <p:cNvPr id="14" name="Obdélník 13"/>
          <p:cNvSpPr/>
          <p:nvPr/>
        </p:nvSpPr>
        <p:spPr>
          <a:xfrm>
            <a:off x="5598197" y="2610754"/>
            <a:ext cx="1589976" cy="1015663"/>
          </a:xfrm>
          <a:prstGeom prst="rect">
            <a:avLst/>
          </a:prstGeom>
        </p:spPr>
        <p:txBody>
          <a:bodyPr wrap="square">
            <a:spAutoFit/>
          </a:bodyPr>
          <a:lstStyle/>
          <a:p>
            <a:pPr algn="l"/>
            <a:r>
              <a:rPr lang="cs-CZ" sz="1200" i="0" dirty="0">
                <a:solidFill>
                  <a:sysClr val="windowText" lastClr="000000"/>
                </a:solidFill>
              </a:rPr>
              <a:t>Dlouholeté zkušenosti s projekty energetických celků a úspor se zárukou</a:t>
            </a:r>
          </a:p>
        </p:txBody>
      </p:sp>
      <p:sp>
        <p:nvSpPr>
          <p:cNvPr id="15" name="Obdélník 14"/>
          <p:cNvSpPr/>
          <p:nvPr/>
        </p:nvSpPr>
        <p:spPr>
          <a:xfrm>
            <a:off x="7310194" y="2622113"/>
            <a:ext cx="1589976" cy="646331"/>
          </a:xfrm>
          <a:prstGeom prst="rect">
            <a:avLst/>
          </a:prstGeom>
        </p:spPr>
        <p:txBody>
          <a:bodyPr wrap="square">
            <a:spAutoFit/>
          </a:bodyPr>
          <a:lstStyle/>
          <a:p>
            <a:pPr algn="l"/>
            <a:r>
              <a:rPr lang="cs-CZ" sz="1200" i="0" dirty="0">
                <a:solidFill>
                  <a:sysClr val="windowText" lastClr="000000"/>
                </a:solidFill>
              </a:rPr>
              <a:t>Jednička na trhu energetických úspor se zárukou (EPC)</a:t>
            </a:r>
          </a:p>
        </p:txBody>
      </p:sp>
      <p:sp>
        <p:nvSpPr>
          <p:cNvPr id="16" name="Obdélník 15"/>
          <p:cNvSpPr/>
          <p:nvPr/>
        </p:nvSpPr>
        <p:spPr>
          <a:xfrm>
            <a:off x="3895344" y="2622113"/>
            <a:ext cx="1589976" cy="1200329"/>
          </a:xfrm>
          <a:prstGeom prst="rect">
            <a:avLst/>
          </a:prstGeom>
        </p:spPr>
        <p:txBody>
          <a:bodyPr wrap="square">
            <a:spAutoFit/>
          </a:bodyPr>
          <a:lstStyle/>
          <a:p>
            <a:pPr algn="l"/>
            <a:r>
              <a:rPr lang="cs-CZ" sz="1200" i="0" dirty="0">
                <a:solidFill>
                  <a:sysClr val="windowText" lastClr="000000"/>
                </a:solidFill>
              </a:rPr>
              <a:t>180 soustav veřejného osvětlení ve správě a desítky projektů výstavby </a:t>
            </a:r>
            <a:r>
              <a:rPr lang="cs-CZ" sz="1200" i="0" dirty="0" smtClean="0">
                <a:solidFill>
                  <a:sysClr val="windowText" lastClr="000000"/>
                </a:solidFill>
              </a:rPr>
              <a:t>a správy energetických </a:t>
            </a:r>
            <a:r>
              <a:rPr lang="cs-CZ" sz="1200" i="0" dirty="0">
                <a:solidFill>
                  <a:sysClr val="windowText" lastClr="000000"/>
                </a:solidFill>
              </a:rPr>
              <a:t>celků</a:t>
            </a:r>
          </a:p>
        </p:txBody>
      </p:sp>
      <p:sp>
        <p:nvSpPr>
          <p:cNvPr id="25" name="Obdélník 24"/>
          <p:cNvSpPr/>
          <p:nvPr/>
        </p:nvSpPr>
        <p:spPr>
          <a:xfrm>
            <a:off x="485712" y="4141736"/>
            <a:ext cx="1651432" cy="1384995"/>
          </a:xfrm>
          <a:prstGeom prst="rect">
            <a:avLst/>
          </a:prstGeom>
        </p:spPr>
        <p:txBody>
          <a:bodyPr wrap="square">
            <a:spAutoFit/>
          </a:bodyPr>
          <a:lstStyle/>
          <a:p>
            <a:pPr algn="l"/>
            <a:r>
              <a:rPr lang="cs-CZ" sz="1200" i="0" dirty="0" smtClean="0">
                <a:solidFill>
                  <a:sysClr val="windowText" lastClr="000000"/>
                </a:solidFill>
              </a:rPr>
              <a:t>Založeno 2005</a:t>
            </a:r>
          </a:p>
          <a:p>
            <a:pPr algn="l"/>
            <a:r>
              <a:rPr lang="cs-CZ" sz="1200" i="0" dirty="0" smtClean="0">
                <a:solidFill>
                  <a:sysClr val="windowText" lastClr="000000"/>
                </a:solidFill>
              </a:rPr>
              <a:t>Obrat: 72 mld. Kč</a:t>
            </a:r>
          </a:p>
          <a:p>
            <a:pPr algn="l"/>
            <a:r>
              <a:rPr lang="cs-CZ" sz="1200" i="0" dirty="0" smtClean="0">
                <a:solidFill>
                  <a:sysClr val="windowText" lastClr="000000"/>
                </a:solidFill>
              </a:rPr>
              <a:t>Zaměstnanci: 200</a:t>
            </a:r>
          </a:p>
          <a:p>
            <a:pPr algn="l"/>
            <a:r>
              <a:rPr lang="cs-CZ" sz="1200" i="0" dirty="0" smtClean="0">
                <a:solidFill>
                  <a:sysClr val="windowText" lastClr="000000"/>
                </a:solidFill>
              </a:rPr>
              <a:t>Sídlo: Praha </a:t>
            </a:r>
          </a:p>
          <a:p>
            <a:pPr algn="l"/>
            <a:endParaRPr lang="cs-CZ" sz="1200" i="0" dirty="0" smtClean="0">
              <a:solidFill>
                <a:sysClr val="windowText" lastClr="000000"/>
              </a:solidFill>
            </a:endParaRPr>
          </a:p>
        </p:txBody>
      </p:sp>
      <p:sp>
        <p:nvSpPr>
          <p:cNvPr id="26" name="Obdélník 25"/>
          <p:cNvSpPr/>
          <p:nvPr/>
        </p:nvSpPr>
        <p:spPr>
          <a:xfrm>
            <a:off x="2184476" y="4141736"/>
            <a:ext cx="1659194" cy="1107996"/>
          </a:xfrm>
          <a:prstGeom prst="rect">
            <a:avLst/>
          </a:prstGeom>
        </p:spPr>
        <p:txBody>
          <a:bodyPr wrap="square">
            <a:spAutoFit/>
          </a:bodyPr>
          <a:lstStyle/>
          <a:p>
            <a:pPr algn="l"/>
            <a:r>
              <a:rPr lang="cs-CZ" sz="1200" i="0" dirty="0" smtClean="0">
                <a:solidFill>
                  <a:sysClr val="windowText" lastClr="000000"/>
                </a:solidFill>
              </a:rPr>
              <a:t>Založeno: 2011</a:t>
            </a:r>
          </a:p>
          <a:p>
            <a:pPr algn="l"/>
            <a:r>
              <a:rPr lang="cs-CZ" sz="1200" i="0" dirty="0" smtClean="0">
                <a:solidFill>
                  <a:sysClr val="windowText" lastClr="000000"/>
                </a:solidFill>
              </a:rPr>
              <a:t>Obrat: 850 mil. Kč</a:t>
            </a:r>
          </a:p>
          <a:p>
            <a:pPr algn="l"/>
            <a:r>
              <a:rPr lang="cs-CZ" sz="1200" i="0" dirty="0" smtClean="0">
                <a:solidFill>
                  <a:sysClr val="windowText" lastClr="000000"/>
                </a:solidFill>
              </a:rPr>
              <a:t>Zaměstnanci: 60</a:t>
            </a:r>
          </a:p>
          <a:p>
            <a:pPr algn="l"/>
            <a:r>
              <a:rPr lang="cs-CZ" sz="1200" i="0" dirty="0" smtClean="0">
                <a:solidFill>
                  <a:sysClr val="windowText" lastClr="000000"/>
                </a:solidFill>
              </a:rPr>
              <a:t>Sídlo: Praha</a:t>
            </a:r>
          </a:p>
        </p:txBody>
      </p:sp>
      <p:sp>
        <p:nvSpPr>
          <p:cNvPr id="27" name="Obdélník 26"/>
          <p:cNvSpPr/>
          <p:nvPr/>
        </p:nvSpPr>
        <p:spPr>
          <a:xfrm>
            <a:off x="3892383" y="4141736"/>
            <a:ext cx="1641863" cy="1384995"/>
          </a:xfrm>
          <a:prstGeom prst="rect">
            <a:avLst/>
          </a:prstGeom>
        </p:spPr>
        <p:txBody>
          <a:bodyPr wrap="square">
            <a:spAutoFit/>
          </a:bodyPr>
          <a:lstStyle/>
          <a:p>
            <a:pPr algn="l"/>
            <a:r>
              <a:rPr lang="cs-CZ" sz="1200" i="0" dirty="0" smtClean="0">
                <a:solidFill>
                  <a:sysClr val="windowText" lastClr="000000"/>
                </a:solidFill>
              </a:rPr>
              <a:t>Založeno: 2007</a:t>
            </a:r>
          </a:p>
          <a:p>
            <a:pPr algn="l"/>
            <a:r>
              <a:rPr lang="cs-CZ" sz="1200" i="0" dirty="0" smtClean="0">
                <a:solidFill>
                  <a:sysClr val="windowText" lastClr="000000"/>
                </a:solidFill>
              </a:rPr>
              <a:t>Obrat: 820 mil. Kč</a:t>
            </a:r>
          </a:p>
          <a:p>
            <a:pPr algn="l"/>
            <a:r>
              <a:rPr lang="cs-CZ" sz="1200" i="0" dirty="0" smtClean="0">
                <a:solidFill>
                  <a:sysClr val="windowText" lastClr="000000"/>
                </a:solidFill>
              </a:rPr>
              <a:t>Zaměstnanci: 350</a:t>
            </a:r>
          </a:p>
          <a:p>
            <a:pPr algn="l"/>
            <a:r>
              <a:rPr lang="cs-CZ" sz="1200" i="0" dirty="0" smtClean="0">
                <a:solidFill>
                  <a:sysClr val="windowText" lastClr="000000"/>
                </a:solidFill>
              </a:rPr>
              <a:t>Sídlo: Ostrava </a:t>
            </a:r>
          </a:p>
          <a:p>
            <a:pPr algn="l"/>
            <a:endParaRPr lang="cs-CZ" sz="1200" i="0" dirty="0" smtClean="0">
              <a:solidFill>
                <a:sysClr val="windowText" lastClr="000000"/>
              </a:solidFill>
            </a:endParaRPr>
          </a:p>
        </p:txBody>
      </p:sp>
      <p:sp>
        <p:nvSpPr>
          <p:cNvPr id="28" name="Obdélník 27"/>
          <p:cNvSpPr/>
          <p:nvPr/>
        </p:nvSpPr>
        <p:spPr>
          <a:xfrm>
            <a:off x="5598197" y="4141736"/>
            <a:ext cx="1691288" cy="1384995"/>
          </a:xfrm>
          <a:prstGeom prst="rect">
            <a:avLst/>
          </a:prstGeom>
        </p:spPr>
        <p:txBody>
          <a:bodyPr wrap="square">
            <a:spAutoFit/>
          </a:bodyPr>
          <a:lstStyle/>
          <a:p>
            <a:pPr algn="l"/>
            <a:r>
              <a:rPr lang="cs-CZ" sz="1200" i="0" dirty="0" smtClean="0">
                <a:solidFill>
                  <a:sysClr val="windowText" lastClr="000000"/>
                </a:solidFill>
              </a:rPr>
              <a:t>Založeno: 1990</a:t>
            </a:r>
          </a:p>
          <a:p>
            <a:pPr algn="l"/>
            <a:r>
              <a:rPr lang="cs-CZ" sz="1200" i="0" dirty="0" smtClean="0">
                <a:solidFill>
                  <a:sysClr val="windowText" lastClr="000000"/>
                </a:solidFill>
              </a:rPr>
              <a:t>Obrat: 250 mil. Kč </a:t>
            </a:r>
          </a:p>
          <a:p>
            <a:pPr algn="l"/>
            <a:r>
              <a:rPr lang="cs-CZ" sz="1200" i="0" dirty="0" smtClean="0">
                <a:solidFill>
                  <a:sysClr val="windowText" lastClr="000000"/>
                </a:solidFill>
              </a:rPr>
              <a:t>Zaměstnanci: 100</a:t>
            </a:r>
          </a:p>
          <a:p>
            <a:pPr algn="l"/>
            <a:r>
              <a:rPr lang="cs-CZ" sz="1200" i="0" dirty="0" smtClean="0">
                <a:solidFill>
                  <a:sysClr val="windowText" lastClr="000000"/>
                </a:solidFill>
              </a:rPr>
              <a:t>Sídlo: Pardubice </a:t>
            </a:r>
          </a:p>
          <a:p>
            <a:pPr algn="l"/>
            <a:endParaRPr lang="cs-CZ" sz="1200" i="0" dirty="0" smtClean="0">
              <a:solidFill>
                <a:sysClr val="windowText" lastClr="000000"/>
              </a:solidFill>
            </a:endParaRPr>
          </a:p>
        </p:txBody>
      </p:sp>
      <p:sp>
        <p:nvSpPr>
          <p:cNvPr id="29" name="Obdélník 28"/>
          <p:cNvSpPr/>
          <p:nvPr/>
        </p:nvSpPr>
        <p:spPr>
          <a:xfrm>
            <a:off x="7310193" y="4141736"/>
            <a:ext cx="1653053" cy="1384995"/>
          </a:xfrm>
          <a:prstGeom prst="rect">
            <a:avLst/>
          </a:prstGeom>
        </p:spPr>
        <p:txBody>
          <a:bodyPr wrap="square">
            <a:spAutoFit/>
          </a:bodyPr>
          <a:lstStyle/>
          <a:p>
            <a:pPr algn="l"/>
            <a:r>
              <a:rPr lang="cs-CZ" sz="1200" i="0" dirty="0" smtClean="0">
                <a:solidFill>
                  <a:sysClr val="windowText" lastClr="000000"/>
                </a:solidFill>
              </a:rPr>
              <a:t>Založeno: 2005</a:t>
            </a:r>
          </a:p>
          <a:p>
            <a:pPr algn="l"/>
            <a:r>
              <a:rPr lang="cs-CZ" sz="1200" i="0" dirty="0" smtClean="0">
                <a:solidFill>
                  <a:sysClr val="windowText" lastClr="000000"/>
                </a:solidFill>
              </a:rPr>
              <a:t>Obrat: 120 mil. Kč</a:t>
            </a:r>
          </a:p>
          <a:p>
            <a:pPr algn="l"/>
            <a:r>
              <a:rPr lang="cs-CZ" sz="1200" i="0" dirty="0" smtClean="0">
                <a:solidFill>
                  <a:sysClr val="windowText" lastClr="000000"/>
                </a:solidFill>
              </a:rPr>
              <a:t>Zaměstnanci: 20</a:t>
            </a:r>
          </a:p>
          <a:p>
            <a:pPr algn="l"/>
            <a:r>
              <a:rPr lang="cs-CZ" sz="1200" i="0" dirty="0" smtClean="0">
                <a:solidFill>
                  <a:sysClr val="windowText" lastClr="000000"/>
                </a:solidFill>
              </a:rPr>
              <a:t>Sídlo: Praha </a:t>
            </a:r>
          </a:p>
          <a:p>
            <a:pPr algn="l"/>
            <a:endParaRPr lang="cs-CZ" sz="1200" i="0" dirty="0" smtClean="0">
              <a:solidFill>
                <a:sysClr val="windowText" lastClr="000000"/>
              </a:solidFill>
            </a:endParaRPr>
          </a:p>
        </p:txBody>
      </p:sp>
      <p:sp>
        <p:nvSpPr>
          <p:cNvPr id="30" name="TextovéPole 29"/>
          <p:cNvSpPr txBox="1"/>
          <p:nvPr/>
        </p:nvSpPr>
        <p:spPr>
          <a:xfrm>
            <a:off x="340521" y="6016976"/>
            <a:ext cx="8559649" cy="553998"/>
          </a:xfrm>
          <a:prstGeom prst="rect">
            <a:avLst/>
          </a:prstGeom>
          <a:noFill/>
        </p:spPr>
        <p:txBody>
          <a:bodyPr wrap="square" rtlCol="0">
            <a:spAutoFit/>
          </a:bodyPr>
          <a:lstStyle/>
          <a:p>
            <a:pPr algn="l"/>
            <a:r>
              <a:rPr lang="cs-CZ" sz="1200" dirty="0" smtClean="0"/>
              <a:t>*ČEZ ESCO zastřešuje prodej služeb, které tyto společnosti poskytují.</a:t>
            </a:r>
          </a:p>
          <a:p>
            <a:pPr algn="l"/>
            <a:r>
              <a:rPr lang="cs-CZ" sz="1200" dirty="0" smtClean="0"/>
              <a:t>Obrat a počet zaměstnanců je přibližný k roku 2014</a:t>
            </a:r>
            <a:endParaRPr lang="cs-CZ" sz="1200" dirty="0"/>
          </a:p>
        </p:txBody>
      </p:sp>
    </p:spTree>
    <p:extLst>
      <p:ext uri="{BB962C8B-B14F-4D97-AF65-F5344CB8AC3E}">
        <p14:creationId xmlns:p14="http://schemas.microsoft.com/office/powerpoint/2010/main" val="31093644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bwMode="auto">
          <a:xfrm>
            <a:off x="4367563" y="2094192"/>
            <a:ext cx="3112737" cy="1766856"/>
          </a:xfrm>
          <a:prstGeom prst="rect">
            <a:avLst/>
          </a:prstGeom>
          <a:solidFill>
            <a:schemeClr val="tx2">
              <a:lumMod val="95000"/>
            </a:schemeClr>
          </a:solidFill>
          <a:ln w="0">
            <a:solidFill>
              <a:schemeClr val="tx2">
                <a:lumMod val="95000"/>
              </a:schemeClr>
            </a:solidFill>
            <a:prstDash val="solid"/>
            <a:round/>
            <a:headEnd/>
            <a:tailEnd/>
          </a:ln>
        </p:spPr>
        <p:txBody>
          <a:bodyPr vert="horz" wrap="square" lIns="91440" tIns="45720" rIns="91440" bIns="45720" numCol="1" rtlCol="0" anchor="t" anchorCtr="0" compatLnSpc="1">
            <a:prstTxWarp prst="textNoShape">
              <a:avLst/>
            </a:prstTxWarp>
          </a:bodyPr>
          <a:lstStyle/>
          <a:p>
            <a:pPr algn="ctr" eaLnBrk="0" fontAlgn="base" hangingPunct="0">
              <a:spcBef>
                <a:spcPct val="50000"/>
              </a:spcBef>
              <a:spcAft>
                <a:spcPct val="0"/>
              </a:spcAft>
              <a:buClr>
                <a:srgbClr val="F24F00"/>
              </a:buClr>
              <a:buFont typeface="Wingdings" pitchFamily="2" charset="2"/>
              <a:buNone/>
            </a:pPr>
            <a:endParaRPr lang="cs-CZ" sz="1428" i="1">
              <a:solidFill>
                <a:srgbClr val="000000"/>
              </a:solidFill>
              <a:latin typeface="Arial" pitchFamily="34" charset="0"/>
            </a:endParaRPr>
          </a:p>
        </p:txBody>
      </p:sp>
      <p:sp>
        <p:nvSpPr>
          <p:cNvPr id="8" name="Freeform 7"/>
          <p:cNvSpPr/>
          <p:nvPr/>
        </p:nvSpPr>
        <p:spPr bwMode="auto">
          <a:xfrm>
            <a:off x="520700" y="393700"/>
            <a:ext cx="6223000" cy="1930400"/>
          </a:xfrm>
          <a:custGeom>
            <a:avLst/>
            <a:gdLst>
              <a:gd name="connsiteX0" fmla="*/ 0 w 6223000"/>
              <a:gd name="connsiteY0" fmla="*/ 1930400 h 1930400"/>
              <a:gd name="connsiteX1" fmla="*/ 2413000 w 6223000"/>
              <a:gd name="connsiteY1" fmla="*/ 1358900 h 1930400"/>
              <a:gd name="connsiteX2" fmla="*/ 5003800 w 6223000"/>
              <a:gd name="connsiteY2" fmla="*/ 393700 h 1930400"/>
              <a:gd name="connsiteX3" fmla="*/ 6223000 w 6223000"/>
              <a:gd name="connsiteY3" fmla="*/ 0 h 1930400"/>
            </a:gdLst>
            <a:ahLst/>
            <a:cxnLst>
              <a:cxn ang="0">
                <a:pos x="connsiteX0" y="connsiteY0"/>
              </a:cxn>
              <a:cxn ang="0">
                <a:pos x="connsiteX1" y="connsiteY1"/>
              </a:cxn>
              <a:cxn ang="0">
                <a:pos x="connsiteX2" y="connsiteY2"/>
              </a:cxn>
              <a:cxn ang="0">
                <a:pos x="connsiteX3" y="connsiteY3"/>
              </a:cxn>
            </a:cxnLst>
            <a:rect l="l" t="t" r="r" b="b"/>
            <a:pathLst>
              <a:path w="6223000" h="1930400">
                <a:moveTo>
                  <a:pt x="0" y="1930400"/>
                </a:moveTo>
                <a:cubicBezTo>
                  <a:pt x="789516" y="1772708"/>
                  <a:pt x="1579033" y="1615017"/>
                  <a:pt x="2413000" y="1358900"/>
                </a:cubicBezTo>
                <a:cubicBezTo>
                  <a:pt x="3246967" y="1102783"/>
                  <a:pt x="4368800" y="620183"/>
                  <a:pt x="5003800" y="393700"/>
                </a:cubicBezTo>
                <a:cubicBezTo>
                  <a:pt x="5638800" y="167217"/>
                  <a:pt x="5930900" y="83608"/>
                  <a:pt x="6223000" y="0"/>
                </a:cubicBezTo>
              </a:path>
            </a:pathLst>
          </a:custGeom>
          <a:noFill/>
          <a:ln w="0">
            <a:noFill/>
            <a:prstDash val="solid"/>
            <a:round/>
            <a:headEnd/>
            <a:tailEnd/>
          </a:ln>
        </p:spPr>
        <p:txBody>
          <a:bodyPr vert="horz" wrap="none" lIns="78762" tIns="39382" rIns="78762" bIns="39382" numCol="1" rtlCol="0" anchor="ctr" anchorCtr="0" compatLnSpc="1">
            <a:prstTxWarp prst="textNoShape">
              <a:avLst/>
            </a:prstTxWarp>
          </a:bodyPr>
          <a:lstStyle/>
          <a:p>
            <a:pPr algn="ctr" defTabSz="652463" eaLnBrk="0" fontAlgn="base" hangingPunct="0">
              <a:spcBef>
                <a:spcPct val="50000"/>
              </a:spcBef>
              <a:spcAft>
                <a:spcPct val="0"/>
              </a:spcAft>
              <a:buClr>
                <a:srgbClr val="F24F00"/>
              </a:buClr>
              <a:buFont typeface="Wingdings" pitchFamily="2" charset="2"/>
              <a:buNone/>
            </a:pPr>
            <a:endParaRPr lang="cs-CZ" sz="1400" i="1" smtClean="0">
              <a:solidFill>
                <a:srgbClr val="000000"/>
              </a:solidFill>
              <a:latin typeface="Arial" pitchFamily="34" charset="0"/>
            </a:endParaRPr>
          </a:p>
        </p:txBody>
      </p:sp>
      <p:cxnSp>
        <p:nvCxnSpPr>
          <p:cNvPr id="14" name="Straight Connector 13"/>
          <p:cNvCxnSpPr/>
          <p:nvPr/>
        </p:nvCxnSpPr>
        <p:spPr bwMode="auto">
          <a:xfrm flipV="1">
            <a:off x="2027994" y="3429000"/>
            <a:ext cx="6642100" cy="12700"/>
          </a:xfrm>
          <a:prstGeom prst="line">
            <a:avLst/>
          </a:prstGeom>
          <a:solidFill>
            <a:schemeClr val="accent1"/>
          </a:solidFill>
          <a:ln w="19050" cap="flat" cmpd="sng" algn="ctr">
            <a:solidFill>
              <a:schemeClr val="tx1">
                <a:lumMod val="50000"/>
                <a:lumOff val="50000"/>
              </a:schemeClr>
            </a:solidFill>
            <a:prstDash val="solid"/>
            <a:round/>
            <a:headEnd type="none" w="med" len="med"/>
            <a:tailEnd type="none" w="med" len="med"/>
          </a:ln>
          <a:effectLst/>
        </p:spPr>
      </p:cxnSp>
      <p:sp>
        <p:nvSpPr>
          <p:cNvPr id="25" name="Rectangle 6"/>
          <p:cNvSpPr txBox="1">
            <a:spLocks/>
          </p:cNvSpPr>
          <p:nvPr>
            <p:custDataLst>
              <p:tags r:id="rId1"/>
            </p:custDataLst>
          </p:nvPr>
        </p:nvSpPr>
        <p:spPr>
          <a:xfrm>
            <a:off x="267016" y="2320373"/>
            <a:ext cx="958808" cy="711723"/>
          </a:xfrm>
          <a:prstGeom prst="rect">
            <a:avLst/>
          </a:prstGeom>
          <a:noFill/>
          <a:ln w="28575">
            <a:noFill/>
            <a:miter lim="800000"/>
            <a:headEnd/>
            <a:tailEnd/>
          </a:ln>
          <a:effectLst/>
          <a:extLst/>
        </p:spPr>
        <p:txBody>
          <a:bodyPr lIns="71994" tIns="71994" rIns="71994" bIns="71994" anchor="ctr"/>
          <a:lstStyle>
            <a:lvl1pPr marL="0" lvl="0" indent="0" defTabSz="895350" eaLnBrk="1" hangingPunct="1">
              <a:buClr>
                <a:schemeClr val="tx2"/>
              </a:buClr>
              <a:defRPr lang="en-US" baseline="0" noProof="0" dirty="0" smtClean="0">
                <a:latin typeface="+mn-lt"/>
              </a:defRPr>
            </a:lvl1pPr>
            <a:lvl2pPr marL="193675" lvl="1" indent="-192088" defTabSz="895350" eaLnBrk="1" hangingPunct="1">
              <a:buClr>
                <a:srgbClr val="F24F00"/>
              </a:buClr>
              <a:buSzPct val="125000"/>
              <a:buFont typeface="Arial" charset="0"/>
              <a:buChar char="▪"/>
              <a:defRPr lang="en-US" baseline="0" noProof="0" dirty="0" smtClean="0">
                <a:latin typeface="+mn-lt"/>
              </a:defRPr>
            </a:lvl2pPr>
            <a:lvl3pPr marL="457200" lvl="2" indent="-261938" defTabSz="895350" eaLnBrk="1" hangingPunct="1">
              <a:buClr>
                <a:srgbClr val="F24F00"/>
              </a:buClr>
              <a:buSzPct val="120000"/>
              <a:buFont typeface="Arial" charset="0"/>
              <a:buChar char="–"/>
              <a:defRPr lang="en-US" baseline="0" noProof="0" dirty="0" smtClean="0">
                <a:latin typeface="+mn-lt"/>
              </a:defRPr>
            </a:lvl3pPr>
            <a:lvl4pPr marL="614363" lvl="3" indent="-155575" defTabSz="895350" eaLnBrk="1" hangingPunct="1">
              <a:buClr>
                <a:srgbClr val="F24F00"/>
              </a:buClr>
              <a:buSzPct val="120000"/>
              <a:buFont typeface="Arial" charset="0"/>
              <a:buChar char="▫"/>
              <a:defRPr lang="en-US" baseline="0" noProof="0" dirty="0" smtClean="0">
                <a:latin typeface="+mn-lt"/>
              </a:defRPr>
            </a:lvl4pPr>
            <a:lvl5pPr marL="749808" lvl="4" indent="-130175" defTabSz="895350" eaLnBrk="1" hangingPunct="1">
              <a:buClr>
                <a:srgbClr val="F24F00"/>
              </a:buClr>
              <a:buSzPct val="89000"/>
              <a:buFont typeface="Arial" charset="0"/>
              <a:buChar char="-"/>
              <a:defRPr lang="en-US" baseline="0" noProof="0" dirty="0" smtClean="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spcBef>
                <a:spcPct val="0"/>
              </a:spcBef>
              <a:buClr>
                <a:srgbClr val="FFFFFF"/>
              </a:buClr>
              <a:buFont typeface="Wingdings" pitchFamily="2" charset="2"/>
              <a:buNone/>
              <a:defRPr/>
            </a:pPr>
            <a:r>
              <a:rPr lang="cs-CZ" sz="1428" b="1" kern="0" dirty="0" err="1" smtClean="0">
                <a:solidFill>
                  <a:srgbClr val="000000">
                    <a:lumMod val="50000"/>
                    <a:lumOff val="50000"/>
                  </a:srgbClr>
                </a:solidFill>
              </a:rPr>
              <a:t>Income</a:t>
            </a:r>
            <a:endParaRPr sz="1428" b="1" kern="0" dirty="0">
              <a:solidFill>
                <a:srgbClr val="000000">
                  <a:lumMod val="50000"/>
                  <a:lumOff val="50000"/>
                </a:srgbClr>
              </a:solidFill>
            </a:endParaRPr>
          </a:p>
        </p:txBody>
      </p:sp>
      <p:sp>
        <p:nvSpPr>
          <p:cNvPr id="33" name="Freeform 32"/>
          <p:cNvSpPr/>
          <p:nvPr/>
        </p:nvSpPr>
        <p:spPr bwMode="auto">
          <a:xfrm>
            <a:off x="2027994" y="1655688"/>
            <a:ext cx="6582605" cy="2265238"/>
          </a:xfrm>
          <a:custGeom>
            <a:avLst/>
            <a:gdLst>
              <a:gd name="connsiteX0" fmla="*/ 0 w 6591300"/>
              <a:gd name="connsiteY0" fmla="*/ 2565400 h 2565400"/>
              <a:gd name="connsiteX1" fmla="*/ 1663700 w 6591300"/>
              <a:gd name="connsiteY1" fmla="*/ 1993900 h 2565400"/>
              <a:gd name="connsiteX2" fmla="*/ 2578100 w 6591300"/>
              <a:gd name="connsiteY2" fmla="*/ 711200 h 2565400"/>
              <a:gd name="connsiteX3" fmla="*/ 6591300 w 6591300"/>
              <a:gd name="connsiteY3" fmla="*/ 0 h 2565400"/>
            </a:gdLst>
            <a:ahLst/>
            <a:cxnLst>
              <a:cxn ang="0">
                <a:pos x="connsiteX0" y="connsiteY0"/>
              </a:cxn>
              <a:cxn ang="0">
                <a:pos x="connsiteX1" y="connsiteY1"/>
              </a:cxn>
              <a:cxn ang="0">
                <a:pos x="connsiteX2" y="connsiteY2"/>
              </a:cxn>
              <a:cxn ang="0">
                <a:pos x="connsiteX3" y="connsiteY3"/>
              </a:cxn>
            </a:cxnLst>
            <a:rect l="l" t="t" r="r" b="b"/>
            <a:pathLst>
              <a:path w="6591300" h="2565400">
                <a:moveTo>
                  <a:pt x="0" y="2565400"/>
                </a:moveTo>
                <a:cubicBezTo>
                  <a:pt x="617008" y="2434166"/>
                  <a:pt x="1234017" y="2302933"/>
                  <a:pt x="1663700" y="1993900"/>
                </a:cubicBezTo>
                <a:cubicBezTo>
                  <a:pt x="2093383" y="1684867"/>
                  <a:pt x="1756833" y="1043517"/>
                  <a:pt x="2578100" y="711200"/>
                </a:cubicBezTo>
                <a:cubicBezTo>
                  <a:pt x="3399367" y="378883"/>
                  <a:pt x="4995333" y="189441"/>
                  <a:pt x="6591300" y="0"/>
                </a:cubicBezTo>
              </a:path>
            </a:pathLst>
          </a:custGeom>
          <a:noFill/>
          <a:ln w="25400">
            <a:solidFill>
              <a:schemeClr val="accent2"/>
            </a:solidFill>
            <a:prstDash val="solid"/>
            <a:round/>
            <a:headEnd/>
            <a:tailEnd/>
          </a:ln>
        </p:spPr>
        <p:txBody>
          <a:bodyPr vert="horz" wrap="none" lIns="78762" tIns="39382" rIns="78762" bIns="39382" numCol="1" rtlCol="0" anchor="ctr" anchorCtr="0" compatLnSpc="1">
            <a:prstTxWarp prst="textNoShape">
              <a:avLst/>
            </a:prstTxWarp>
          </a:bodyPr>
          <a:lstStyle/>
          <a:p>
            <a:pPr algn="ctr" defTabSz="652463" eaLnBrk="0" fontAlgn="base" hangingPunct="0">
              <a:spcBef>
                <a:spcPct val="50000"/>
              </a:spcBef>
              <a:spcAft>
                <a:spcPct val="0"/>
              </a:spcAft>
              <a:buClr>
                <a:srgbClr val="F24F00"/>
              </a:buClr>
              <a:buFont typeface="Wingdings" pitchFamily="2" charset="2"/>
              <a:buNone/>
            </a:pPr>
            <a:endParaRPr lang="cs-CZ" sz="1400" i="1" smtClean="0">
              <a:solidFill>
                <a:srgbClr val="000000"/>
              </a:solidFill>
              <a:latin typeface="Arial" pitchFamily="34" charset="0"/>
            </a:endParaRPr>
          </a:p>
        </p:txBody>
      </p:sp>
      <p:cxnSp>
        <p:nvCxnSpPr>
          <p:cNvPr id="36" name="Straight Connector 35"/>
          <p:cNvCxnSpPr/>
          <p:nvPr/>
        </p:nvCxnSpPr>
        <p:spPr bwMode="auto">
          <a:xfrm>
            <a:off x="3378200" y="1892920"/>
            <a:ext cx="0" cy="1968128"/>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38" name="Straight Connector 37"/>
          <p:cNvCxnSpPr/>
          <p:nvPr/>
        </p:nvCxnSpPr>
        <p:spPr bwMode="auto">
          <a:xfrm>
            <a:off x="4622800" y="1844824"/>
            <a:ext cx="0" cy="2038354"/>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39" name="Straight Connector 38"/>
          <p:cNvCxnSpPr/>
          <p:nvPr/>
        </p:nvCxnSpPr>
        <p:spPr bwMode="auto">
          <a:xfrm>
            <a:off x="7480298" y="1844824"/>
            <a:ext cx="1" cy="2076102"/>
          </a:xfrm>
          <a:prstGeom prst="line">
            <a:avLst/>
          </a:prstGeom>
          <a:solidFill>
            <a:schemeClr val="accent1"/>
          </a:solidFill>
          <a:ln w="12700" cap="flat" cmpd="sng" algn="ctr">
            <a:solidFill>
              <a:schemeClr val="bg2"/>
            </a:solidFill>
            <a:prstDash val="solid"/>
            <a:round/>
            <a:headEnd type="none" w="med" len="med"/>
            <a:tailEnd type="none" w="med" len="med"/>
          </a:ln>
          <a:effectLst/>
        </p:spPr>
      </p:cxnSp>
      <p:cxnSp>
        <p:nvCxnSpPr>
          <p:cNvPr id="42" name="Straight Connector 41"/>
          <p:cNvCxnSpPr/>
          <p:nvPr/>
        </p:nvCxnSpPr>
        <p:spPr bwMode="auto">
          <a:xfrm>
            <a:off x="7480300" y="1794024"/>
            <a:ext cx="1130300" cy="50800"/>
          </a:xfrm>
          <a:prstGeom prst="line">
            <a:avLst/>
          </a:prstGeom>
          <a:solidFill>
            <a:schemeClr val="accent1"/>
          </a:solidFill>
          <a:ln w="22225" cap="flat" cmpd="sng" algn="ctr">
            <a:solidFill>
              <a:schemeClr val="accent2"/>
            </a:solidFill>
            <a:prstDash val="sysDash"/>
            <a:round/>
            <a:headEnd type="none" w="med" len="med"/>
            <a:tailEnd type="none" w="med" len="med"/>
          </a:ln>
          <a:effectLst/>
        </p:spPr>
      </p:cxnSp>
      <p:sp>
        <p:nvSpPr>
          <p:cNvPr id="44" name="TextBox 43"/>
          <p:cNvSpPr txBox="1"/>
          <p:nvPr/>
        </p:nvSpPr>
        <p:spPr>
          <a:xfrm>
            <a:off x="2042806" y="1859592"/>
            <a:ext cx="1165265" cy="312073"/>
          </a:xfrm>
          <a:prstGeom prst="rect">
            <a:avLst/>
          </a:prstGeom>
          <a:noFill/>
        </p:spPr>
        <p:txBody>
          <a:bodyPr wrap="square" rtlCol="0">
            <a:spAutoFit/>
          </a:bodyPr>
          <a:lstStyle/>
          <a:p>
            <a:pPr algn="ctr" eaLnBrk="0" fontAlgn="base" hangingPunct="0">
              <a:spcBef>
                <a:spcPct val="50000"/>
              </a:spcBef>
              <a:spcAft>
                <a:spcPct val="0"/>
              </a:spcAft>
              <a:buClr>
                <a:srgbClr val="F24F00"/>
              </a:buClr>
              <a:buFont typeface="Wingdings" pitchFamily="2" charset="2"/>
              <a:buNone/>
            </a:pPr>
            <a:r>
              <a:rPr lang="cs-CZ" sz="1428" b="1" dirty="0" smtClean="0">
                <a:solidFill>
                  <a:srgbClr val="F24F00"/>
                </a:solidFill>
                <a:latin typeface="Arial" pitchFamily="34" charset="0"/>
              </a:rPr>
              <a:t>VENTURE</a:t>
            </a:r>
            <a:endParaRPr lang="cs-CZ" sz="1428" b="1" dirty="0">
              <a:solidFill>
                <a:srgbClr val="F24F00"/>
              </a:solidFill>
              <a:latin typeface="Arial" pitchFamily="34" charset="0"/>
            </a:endParaRPr>
          </a:p>
        </p:txBody>
      </p:sp>
      <p:sp>
        <p:nvSpPr>
          <p:cNvPr id="45" name="TextBox 44"/>
          <p:cNvSpPr txBox="1"/>
          <p:nvPr/>
        </p:nvSpPr>
        <p:spPr>
          <a:xfrm>
            <a:off x="3374126" y="1852721"/>
            <a:ext cx="1276897" cy="531812"/>
          </a:xfrm>
          <a:prstGeom prst="rect">
            <a:avLst/>
          </a:prstGeom>
          <a:noFill/>
        </p:spPr>
        <p:txBody>
          <a:bodyPr wrap="square" rtlCol="0">
            <a:spAutoFit/>
          </a:bodyPr>
          <a:lstStyle/>
          <a:p>
            <a:pPr eaLnBrk="0" fontAlgn="base" hangingPunct="0">
              <a:spcBef>
                <a:spcPct val="50000"/>
              </a:spcBef>
              <a:spcAft>
                <a:spcPct val="0"/>
              </a:spcAft>
              <a:buClr>
                <a:srgbClr val="F24F00"/>
              </a:buClr>
              <a:buFont typeface="Wingdings" pitchFamily="2" charset="2"/>
              <a:buNone/>
            </a:pPr>
            <a:r>
              <a:rPr lang="cs-CZ" sz="1428" b="1" dirty="0" smtClean="0">
                <a:solidFill>
                  <a:srgbClr val="F24F00"/>
                </a:solidFill>
                <a:latin typeface="Arial" pitchFamily="34" charset="0"/>
              </a:rPr>
              <a:t>EXPANSION CAPITAL*</a:t>
            </a:r>
            <a:endParaRPr lang="cs-CZ" sz="1428" b="1" dirty="0">
              <a:solidFill>
                <a:srgbClr val="F24F00"/>
              </a:solidFill>
              <a:latin typeface="Arial" pitchFamily="34" charset="0"/>
            </a:endParaRPr>
          </a:p>
        </p:txBody>
      </p:sp>
      <p:sp>
        <p:nvSpPr>
          <p:cNvPr id="47" name="TextBox 46"/>
          <p:cNvSpPr txBox="1"/>
          <p:nvPr/>
        </p:nvSpPr>
        <p:spPr>
          <a:xfrm>
            <a:off x="4668519" y="1844824"/>
            <a:ext cx="1165265" cy="312073"/>
          </a:xfrm>
          <a:prstGeom prst="rect">
            <a:avLst/>
          </a:prstGeom>
          <a:noFill/>
        </p:spPr>
        <p:txBody>
          <a:bodyPr wrap="square" rtlCol="0">
            <a:spAutoFit/>
          </a:bodyPr>
          <a:lstStyle/>
          <a:p>
            <a:pPr algn="ctr" eaLnBrk="0" fontAlgn="base" hangingPunct="0">
              <a:spcBef>
                <a:spcPct val="50000"/>
              </a:spcBef>
              <a:spcAft>
                <a:spcPct val="0"/>
              </a:spcAft>
              <a:buClr>
                <a:srgbClr val="F24F00"/>
              </a:buClr>
              <a:buFont typeface="Wingdings" pitchFamily="2" charset="2"/>
              <a:buNone/>
            </a:pPr>
            <a:r>
              <a:rPr lang="cs-CZ" sz="1428" b="1" dirty="0" smtClean="0">
                <a:solidFill>
                  <a:srgbClr val="F24F00"/>
                </a:solidFill>
                <a:latin typeface="Arial" pitchFamily="34" charset="0"/>
              </a:rPr>
              <a:t>BUY-OUT</a:t>
            </a:r>
            <a:endParaRPr lang="cs-CZ" sz="1428" b="1" dirty="0">
              <a:solidFill>
                <a:srgbClr val="F24F00"/>
              </a:solidFill>
              <a:latin typeface="Arial" pitchFamily="34" charset="0"/>
            </a:endParaRPr>
          </a:p>
        </p:txBody>
      </p:sp>
      <p:sp>
        <p:nvSpPr>
          <p:cNvPr id="51" name="TextBox 50"/>
          <p:cNvSpPr txBox="1"/>
          <p:nvPr/>
        </p:nvSpPr>
        <p:spPr>
          <a:xfrm>
            <a:off x="2011363" y="1434262"/>
            <a:ext cx="6165530" cy="338554"/>
          </a:xfrm>
          <a:prstGeom prst="rect">
            <a:avLst/>
          </a:prstGeom>
          <a:noFill/>
        </p:spPr>
        <p:txBody>
          <a:bodyPr wrap="square" rtlCol="0">
            <a:spAutoFit/>
          </a:bodyPr>
          <a:lstStyle/>
          <a:p>
            <a:pPr eaLnBrk="0" fontAlgn="base" hangingPunct="0">
              <a:spcBef>
                <a:spcPct val="50000"/>
              </a:spcBef>
              <a:spcAft>
                <a:spcPct val="0"/>
              </a:spcAft>
              <a:buClr>
                <a:srgbClr val="F24F00"/>
              </a:buClr>
              <a:buFont typeface="Wingdings" pitchFamily="2" charset="2"/>
              <a:buNone/>
            </a:pPr>
            <a:r>
              <a:rPr lang="cs-CZ" sz="1600" b="1" dirty="0" err="1" smtClean="0">
                <a:solidFill>
                  <a:srgbClr val="000000">
                    <a:lumMod val="50000"/>
                    <a:lumOff val="50000"/>
                  </a:srgbClr>
                </a:solidFill>
                <a:latin typeface="Arial" pitchFamily="34" charset="0"/>
              </a:rPr>
              <a:t>Investment</a:t>
            </a:r>
            <a:r>
              <a:rPr lang="cs-CZ" sz="1600" b="1" dirty="0" smtClean="0">
                <a:solidFill>
                  <a:srgbClr val="000000">
                    <a:lumMod val="50000"/>
                    <a:lumOff val="50000"/>
                  </a:srgbClr>
                </a:solidFill>
                <a:latin typeface="Arial" pitchFamily="34" charset="0"/>
              </a:rPr>
              <a:t> and </a:t>
            </a:r>
            <a:r>
              <a:rPr lang="cs-CZ" sz="1600" b="1" dirty="0" err="1" smtClean="0">
                <a:solidFill>
                  <a:srgbClr val="000000">
                    <a:lumMod val="50000"/>
                    <a:lumOff val="50000"/>
                  </a:srgbClr>
                </a:solidFill>
                <a:latin typeface="Arial" pitchFamily="34" charset="0"/>
              </a:rPr>
              <a:t>company</a:t>
            </a:r>
            <a:r>
              <a:rPr lang="cs-CZ" sz="1600" b="1" dirty="0" smtClean="0">
                <a:solidFill>
                  <a:srgbClr val="000000">
                    <a:lumMod val="50000"/>
                    <a:lumOff val="50000"/>
                  </a:srgbClr>
                </a:solidFill>
                <a:latin typeface="Arial" pitchFamily="34" charset="0"/>
              </a:rPr>
              <a:t> </a:t>
            </a:r>
            <a:r>
              <a:rPr lang="cs-CZ" sz="1600" b="1" dirty="0" err="1" smtClean="0">
                <a:solidFill>
                  <a:srgbClr val="000000">
                    <a:lumMod val="50000"/>
                    <a:lumOff val="50000"/>
                  </a:srgbClr>
                </a:solidFill>
                <a:latin typeface="Arial" pitchFamily="34" charset="0"/>
              </a:rPr>
              <a:t>life-cycle</a:t>
            </a:r>
            <a:endParaRPr lang="cs-CZ" sz="1600" b="1" dirty="0">
              <a:solidFill>
                <a:srgbClr val="000000">
                  <a:lumMod val="50000"/>
                  <a:lumOff val="50000"/>
                </a:srgbClr>
              </a:solidFill>
              <a:latin typeface="Arial" pitchFamily="34" charset="0"/>
            </a:endParaRPr>
          </a:p>
        </p:txBody>
      </p:sp>
      <p:sp>
        <p:nvSpPr>
          <p:cNvPr id="58" name="Title 1"/>
          <p:cNvSpPr>
            <a:spLocks noGrp="1"/>
          </p:cNvSpPr>
          <p:nvPr>
            <p:ph type="title"/>
            <p:custDataLst>
              <p:tags r:id="rId2"/>
            </p:custDataLst>
          </p:nvPr>
        </p:nvSpPr>
        <p:spPr>
          <a:xfrm>
            <a:off x="478430" y="593038"/>
            <a:ext cx="6968267" cy="423193"/>
          </a:xfrm>
          <a:noFill/>
          <a:ln w="9525" algn="ctr">
            <a:noFill/>
            <a:miter lim="800000"/>
            <a:headEnd/>
            <a:tailEnd/>
          </a:ln>
          <a:effectLst/>
          <a:extLst/>
        </p:spPr>
        <p:txBody>
          <a:bodyPr vert="horz" wrap="square" lIns="0" tIns="0" rIns="0" bIns="0" numCol="1" anchor="t" anchorCtr="0" compatLnSpc="1">
            <a:prstTxWarp prst="textNoShape">
              <a:avLst/>
            </a:prstTxWarp>
            <a:spAutoFit/>
          </a:bodyPr>
          <a:lstStyle/>
          <a:p>
            <a:r>
              <a:rPr lang="cs-CZ" sz="2000" dirty="0" smtClean="0"/>
              <a:t>STRATEGIE SKUPINY ČEZ V DECENTRALIZOVANÉ ENERGETICE</a:t>
            </a:r>
            <a:endParaRPr lang="cs-CZ" sz="2000" dirty="0"/>
          </a:p>
        </p:txBody>
      </p:sp>
      <p:sp>
        <p:nvSpPr>
          <p:cNvPr id="59" name="TextBox 58"/>
          <p:cNvSpPr txBox="1"/>
          <p:nvPr/>
        </p:nvSpPr>
        <p:spPr>
          <a:xfrm>
            <a:off x="6163733" y="1861068"/>
            <a:ext cx="1881718" cy="312073"/>
          </a:xfrm>
          <a:prstGeom prst="rect">
            <a:avLst/>
          </a:prstGeom>
          <a:noFill/>
        </p:spPr>
        <p:txBody>
          <a:bodyPr wrap="square" rtlCol="0">
            <a:spAutoFit/>
          </a:bodyPr>
          <a:lstStyle/>
          <a:p>
            <a:pPr algn="ctr" eaLnBrk="0" fontAlgn="base" hangingPunct="0">
              <a:spcBef>
                <a:spcPct val="50000"/>
              </a:spcBef>
              <a:spcAft>
                <a:spcPct val="0"/>
              </a:spcAft>
              <a:buClr>
                <a:srgbClr val="F24F00"/>
              </a:buClr>
              <a:buFont typeface="Wingdings" pitchFamily="2" charset="2"/>
              <a:buNone/>
            </a:pPr>
            <a:r>
              <a:rPr lang="cs-CZ" sz="1428" b="1" dirty="0" smtClean="0">
                <a:solidFill>
                  <a:srgbClr val="F24F00"/>
                </a:solidFill>
                <a:latin typeface="Arial" pitchFamily="34" charset="0"/>
              </a:rPr>
              <a:t>RESTRUCTURING</a:t>
            </a:r>
            <a:endParaRPr lang="cs-CZ" sz="1428" b="1" dirty="0">
              <a:solidFill>
                <a:srgbClr val="F24F00"/>
              </a:solidFill>
              <a:latin typeface="Arial" pitchFamily="34" charset="0"/>
            </a:endParaRPr>
          </a:p>
        </p:txBody>
      </p:sp>
      <p:sp>
        <p:nvSpPr>
          <p:cNvPr id="65" name="TextBox 64"/>
          <p:cNvSpPr txBox="1"/>
          <p:nvPr/>
        </p:nvSpPr>
        <p:spPr>
          <a:xfrm>
            <a:off x="514007" y="6584090"/>
            <a:ext cx="7241457" cy="276999"/>
          </a:xfrm>
          <a:prstGeom prst="rect">
            <a:avLst/>
          </a:prstGeom>
          <a:noFill/>
        </p:spPr>
        <p:txBody>
          <a:bodyPr wrap="square" rtlCol="0">
            <a:spAutoFit/>
          </a:bodyPr>
          <a:lstStyle/>
          <a:p>
            <a:pPr eaLnBrk="0" fontAlgn="base" hangingPunct="0">
              <a:spcAft>
                <a:spcPct val="0"/>
              </a:spcAft>
              <a:buClr>
                <a:srgbClr val="F24F00"/>
              </a:buClr>
              <a:buFont typeface="Wingdings" pitchFamily="2" charset="2"/>
              <a:buNone/>
            </a:pPr>
            <a:r>
              <a:rPr lang="cs-CZ" sz="1200" dirty="0" smtClean="0">
                <a:solidFill>
                  <a:srgbClr val="FFFFFF"/>
                </a:solidFill>
                <a:latin typeface="Arial" pitchFamily="34" charset="0"/>
              </a:rPr>
              <a:t>* </a:t>
            </a:r>
            <a:r>
              <a:rPr lang="cs-CZ" sz="1200" dirty="0" err="1" smtClean="0">
                <a:solidFill>
                  <a:srgbClr val="FFFFFF"/>
                </a:solidFill>
                <a:latin typeface="Arial" pitchFamily="34" charset="0"/>
              </a:rPr>
              <a:t>Proven</a:t>
            </a:r>
            <a:r>
              <a:rPr lang="cs-CZ" sz="1200" dirty="0" smtClean="0">
                <a:solidFill>
                  <a:srgbClr val="FFFFFF"/>
                </a:solidFill>
                <a:latin typeface="Arial" pitchFamily="34" charset="0"/>
              </a:rPr>
              <a:t> </a:t>
            </a:r>
            <a:r>
              <a:rPr lang="cs-CZ" sz="1200" dirty="0" err="1" smtClean="0">
                <a:solidFill>
                  <a:srgbClr val="FFFFFF"/>
                </a:solidFill>
                <a:latin typeface="Arial" pitchFamily="34" charset="0"/>
              </a:rPr>
              <a:t>ability</a:t>
            </a:r>
            <a:r>
              <a:rPr lang="cs-CZ" sz="1200" dirty="0" smtClean="0">
                <a:solidFill>
                  <a:srgbClr val="FFFFFF"/>
                </a:solidFill>
                <a:latin typeface="Arial" pitchFamily="34" charset="0"/>
              </a:rPr>
              <a:t> to </a:t>
            </a:r>
            <a:r>
              <a:rPr lang="cs-CZ" sz="1200" dirty="0" err="1" smtClean="0">
                <a:solidFill>
                  <a:srgbClr val="FFFFFF"/>
                </a:solidFill>
                <a:latin typeface="Arial" pitchFamily="34" charset="0"/>
              </a:rPr>
              <a:t>generate</a:t>
            </a:r>
            <a:r>
              <a:rPr lang="cs-CZ" sz="1200" dirty="0" smtClean="0">
                <a:solidFill>
                  <a:srgbClr val="FFFFFF"/>
                </a:solidFill>
                <a:latin typeface="Arial" pitchFamily="34" charset="0"/>
              </a:rPr>
              <a:t> positive cash </a:t>
            </a:r>
            <a:r>
              <a:rPr lang="cs-CZ" sz="1200" dirty="0" err="1" smtClean="0">
                <a:solidFill>
                  <a:srgbClr val="FFFFFF"/>
                </a:solidFill>
                <a:latin typeface="Arial" pitchFamily="34" charset="0"/>
              </a:rPr>
              <a:t>flow</a:t>
            </a:r>
            <a:r>
              <a:rPr lang="cs-CZ" sz="1200" dirty="0" smtClean="0">
                <a:solidFill>
                  <a:srgbClr val="FFFFFF"/>
                </a:solidFill>
                <a:latin typeface="Arial" pitchFamily="34" charset="0"/>
              </a:rPr>
              <a:t> </a:t>
            </a:r>
            <a:r>
              <a:rPr lang="cs-CZ" sz="1200" dirty="0" err="1" smtClean="0">
                <a:solidFill>
                  <a:srgbClr val="FFFFFF"/>
                </a:solidFill>
                <a:latin typeface="Arial" pitchFamily="34" charset="0"/>
              </a:rPr>
              <a:t>now</a:t>
            </a:r>
            <a:r>
              <a:rPr lang="cs-CZ" sz="1200" dirty="0" smtClean="0">
                <a:solidFill>
                  <a:srgbClr val="FFFFFF"/>
                </a:solidFill>
                <a:latin typeface="Arial" pitchFamily="34" charset="0"/>
              </a:rPr>
              <a:t> </a:t>
            </a:r>
            <a:r>
              <a:rPr lang="cs-CZ" sz="1200" dirty="0" err="1" smtClean="0">
                <a:solidFill>
                  <a:srgbClr val="FFFFFF"/>
                </a:solidFill>
                <a:latin typeface="Arial" pitchFamily="34" charset="0"/>
              </a:rPr>
              <a:t>or</a:t>
            </a:r>
            <a:r>
              <a:rPr lang="cs-CZ" sz="1200" dirty="0" smtClean="0">
                <a:solidFill>
                  <a:srgbClr val="FFFFFF"/>
                </a:solidFill>
                <a:latin typeface="Arial" pitchFamily="34" charset="0"/>
              </a:rPr>
              <a:t> in </a:t>
            </a:r>
            <a:r>
              <a:rPr lang="cs-CZ" sz="1200" dirty="0" err="1" smtClean="0">
                <a:solidFill>
                  <a:srgbClr val="FFFFFF"/>
                </a:solidFill>
                <a:latin typeface="Arial" pitchFamily="34" charset="0"/>
              </a:rPr>
              <a:t>the</a:t>
            </a:r>
            <a:r>
              <a:rPr lang="cs-CZ" sz="1200" dirty="0" smtClean="0">
                <a:solidFill>
                  <a:srgbClr val="FFFFFF"/>
                </a:solidFill>
                <a:latin typeface="Arial" pitchFamily="34" charset="0"/>
              </a:rPr>
              <a:t> </a:t>
            </a:r>
            <a:r>
              <a:rPr lang="cs-CZ" sz="1200" dirty="0" err="1" smtClean="0">
                <a:solidFill>
                  <a:srgbClr val="FFFFFF"/>
                </a:solidFill>
                <a:latin typeface="Arial" pitchFamily="34" charset="0"/>
              </a:rPr>
              <a:t>near</a:t>
            </a:r>
            <a:r>
              <a:rPr lang="cs-CZ" sz="1200" dirty="0" smtClean="0">
                <a:solidFill>
                  <a:srgbClr val="FFFFFF"/>
                </a:solidFill>
                <a:latin typeface="Arial" pitchFamily="34" charset="0"/>
              </a:rPr>
              <a:t> </a:t>
            </a:r>
            <a:r>
              <a:rPr lang="cs-CZ" sz="1200" dirty="0" err="1" smtClean="0">
                <a:solidFill>
                  <a:srgbClr val="FFFFFF"/>
                </a:solidFill>
                <a:latin typeface="Arial" pitchFamily="34" charset="0"/>
              </a:rPr>
              <a:t>future</a:t>
            </a:r>
            <a:endParaRPr lang="cs-CZ" sz="1200" dirty="0" smtClean="0">
              <a:solidFill>
                <a:srgbClr val="FFFFFF"/>
              </a:solidFill>
              <a:latin typeface="Arial" pitchFamily="34" charset="0"/>
            </a:endParaRPr>
          </a:p>
        </p:txBody>
      </p:sp>
      <p:grpSp>
        <p:nvGrpSpPr>
          <p:cNvPr id="15" name="Skupina 14"/>
          <p:cNvGrpSpPr/>
          <p:nvPr/>
        </p:nvGrpSpPr>
        <p:grpSpPr>
          <a:xfrm>
            <a:off x="461437" y="4941168"/>
            <a:ext cx="8164540" cy="1622346"/>
            <a:chOff x="488923" y="4837386"/>
            <a:chExt cx="8164540" cy="1391948"/>
          </a:xfrm>
        </p:grpSpPr>
        <p:sp>
          <p:nvSpPr>
            <p:cNvPr id="34" name="Rectangle 6"/>
            <p:cNvSpPr txBox="1">
              <a:spLocks/>
            </p:cNvSpPr>
            <p:nvPr>
              <p:custDataLst>
                <p:tags r:id="rId3"/>
              </p:custDataLst>
            </p:nvPr>
          </p:nvSpPr>
          <p:spPr>
            <a:xfrm>
              <a:off x="488923" y="5324879"/>
              <a:ext cx="1320801" cy="416961"/>
            </a:xfrm>
            <a:prstGeom prst="rect">
              <a:avLst/>
            </a:prstGeom>
            <a:noFill/>
            <a:ln w="28575">
              <a:solidFill>
                <a:schemeClr val="bg2"/>
              </a:solidFill>
              <a:miter lim="800000"/>
              <a:headEnd/>
              <a:tailEnd/>
            </a:ln>
            <a:effectLst/>
            <a:extLst/>
          </p:spPr>
          <p:txBody>
            <a:bodyPr lIns="71994" tIns="71994" rIns="71994" bIns="71994" anchor="ctr"/>
            <a:lstStyle>
              <a:defPPr>
                <a:defRPr lang="en-US"/>
              </a:defPPr>
              <a:lvl1pPr lvl="0" indent="0" defTabSz="895350">
                <a:spcBef>
                  <a:spcPct val="0"/>
                </a:spcBef>
                <a:buClr>
                  <a:srgbClr val="FFFFFF"/>
                </a:buClr>
                <a:buFont typeface="Wingdings" pitchFamily="2" charset="2"/>
                <a:buNone/>
                <a:defRPr sz="1428" b="1" kern="0" baseline="0">
                  <a:solidFill>
                    <a:srgbClr val="000000">
                      <a:lumMod val="50000"/>
                      <a:lumOff val="50000"/>
                    </a:srgbClr>
                  </a:solidFill>
                </a:defRPr>
              </a:lvl1pPr>
              <a:lvl2pPr marL="193675" lvl="1" indent="-192088" defTabSz="895350">
                <a:buClr>
                  <a:srgbClr val="F24F00"/>
                </a:buClr>
                <a:buSzPct val="125000"/>
                <a:buFont typeface="Arial" charset="0"/>
                <a:buChar char="▪"/>
                <a:defRPr baseline="0"/>
              </a:lvl2pPr>
              <a:lvl3pPr marL="457200" lvl="2" indent="-261938" defTabSz="895350">
                <a:buClr>
                  <a:srgbClr val="F24F00"/>
                </a:buClr>
                <a:buSzPct val="120000"/>
                <a:buFont typeface="Arial" charset="0"/>
                <a:buChar char="–"/>
                <a:defRPr baseline="0"/>
              </a:lvl3pPr>
              <a:lvl4pPr marL="614363" lvl="3" indent="-155575" defTabSz="895350">
                <a:buClr>
                  <a:srgbClr val="F24F00"/>
                </a:buClr>
                <a:buSzPct val="120000"/>
                <a:buFont typeface="Arial" charset="0"/>
                <a:buChar char="▫"/>
                <a:defRPr baseline="0"/>
              </a:lvl4pPr>
              <a:lvl5pPr marL="749808" lvl="4" indent="-130175" defTabSz="895350">
                <a:buClr>
                  <a:srgbClr val="F24F00"/>
                </a:buClr>
                <a:buSzPct val="89000"/>
                <a:buFont typeface="Arial" charset="0"/>
                <a:buChar char="-"/>
                <a:defRPr baseline="0"/>
              </a:lvl5pPr>
              <a:lvl6pPr marL="749808" indent="-130175" defTabSz="895350" fontAlgn="base">
                <a:spcBef>
                  <a:spcPct val="0"/>
                </a:spcBef>
                <a:spcAft>
                  <a:spcPct val="0"/>
                </a:spcAft>
                <a:buClr>
                  <a:schemeClr val="tx2"/>
                </a:buClr>
                <a:buSzPct val="89000"/>
                <a:buFont typeface="Arial" charset="0"/>
                <a:buChar char="-"/>
                <a:defRPr baseline="0"/>
              </a:lvl6pPr>
              <a:lvl7pPr marL="749808" indent="-130175" defTabSz="895350" fontAlgn="base">
                <a:spcBef>
                  <a:spcPct val="0"/>
                </a:spcBef>
                <a:spcAft>
                  <a:spcPct val="0"/>
                </a:spcAft>
                <a:buClr>
                  <a:schemeClr val="tx2"/>
                </a:buClr>
                <a:buSzPct val="89000"/>
                <a:buFont typeface="Arial" charset="0"/>
                <a:buChar char="-"/>
                <a:defRPr baseline="0"/>
              </a:lvl7pPr>
              <a:lvl8pPr marL="749808" indent="-130175" defTabSz="895350" fontAlgn="base">
                <a:spcBef>
                  <a:spcPct val="0"/>
                </a:spcBef>
                <a:spcAft>
                  <a:spcPct val="0"/>
                </a:spcAft>
                <a:buClr>
                  <a:schemeClr val="tx2"/>
                </a:buClr>
                <a:buSzPct val="89000"/>
                <a:buFont typeface="Arial" charset="0"/>
                <a:buChar char="-"/>
                <a:defRPr baseline="0"/>
              </a:lvl8pPr>
              <a:lvl9pPr marL="749808" indent="-130175" defTabSz="895350" fontAlgn="base">
                <a:spcBef>
                  <a:spcPct val="0"/>
                </a:spcBef>
                <a:spcAft>
                  <a:spcPct val="0"/>
                </a:spcAft>
                <a:buClr>
                  <a:schemeClr val="tx2"/>
                </a:buClr>
                <a:buSzPct val="89000"/>
                <a:buFont typeface="Arial" charset="0"/>
                <a:buChar char="-"/>
                <a:defRPr baseline="0"/>
              </a:lvl9pPr>
            </a:lstStyle>
            <a:p>
              <a:r>
                <a:rPr lang="cs-CZ" dirty="0"/>
                <a:t>INVEN CAP. </a:t>
              </a:r>
              <a:endParaRPr dirty="0"/>
            </a:p>
          </p:txBody>
        </p:sp>
        <p:sp>
          <p:nvSpPr>
            <p:cNvPr id="35" name="Rectangle 6"/>
            <p:cNvSpPr txBox="1">
              <a:spLocks/>
            </p:cNvSpPr>
            <p:nvPr>
              <p:custDataLst>
                <p:tags r:id="rId4"/>
              </p:custDataLst>
            </p:nvPr>
          </p:nvSpPr>
          <p:spPr>
            <a:xfrm>
              <a:off x="494261" y="5812373"/>
              <a:ext cx="1316947" cy="416961"/>
            </a:xfrm>
            <a:prstGeom prst="rect">
              <a:avLst/>
            </a:prstGeom>
            <a:noFill/>
            <a:ln w="28575">
              <a:solidFill>
                <a:schemeClr val="bg2"/>
              </a:solidFill>
              <a:miter lim="800000"/>
              <a:headEnd/>
              <a:tailEnd/>
            </a:ln>
            <a:effectLst/>
            <a:extLst/>
          </p:spPr>
          <p:txBody>
            <a:bodyPr lIns="71994" tIns="71994" rIns="71994" bIns="71994" anchor="ctr"/>
            <a:lstStyle>
              <a:lvl1pPr marL="0" lvl="0" indent="0" defTabSz="895350" eaLnBrk="1" hangingPunct="1">
                <a:buClr>
                  <a:schemeClr val="tx2"/>
                </a:buClr>
                <a:defRPr lang="en-US" baseline="0" noProof="0" dirty="0" smtClean="0">
                  <a:latin typeface="+mn-lt"/>
                </a:defRPr>
              </a:lvl1pPr>
              <a:lvl2pPr marL="193675" lvl="1" indent="-192088" defTabSz="895350" eaLnBrk="1" hangingPunct="1">
                <a:buClr>
                  <a:srgbClr val="F24F00"/>
                </a:buClr>
                <a:buSzPct val="125000"/>
                <a:buFont typeface="Arial" charset="0"/>
                <a:buChar char="▪"/>
                <a:defRPr lang="en-US" baseline="0" noProof="0" dirty="0" smtClean="0">
                  <a:latin typeface="+mn-lt"/>
                </a:defRPr>
              </a:lvl2pPr>
              <a:lvl3pPr marL="457200" lvl="2" indent="-261938" defTabSz="895350" eaLnBrk="1" hangingPunct="1">
                <a:buClr>
                  <a:srgbClr val="F24F00"/>
                </a:buClr>
                <a:buSzPct val="120000"/>
                <a:buFont typeface="Arial" charset="0"/>
                <a:buChar char="–"/>
                <a:defRPr lang="en-US" baseline="0" noProof="0" dirty="0" smtClean="0">
                  <a:latin typeface="+mn-lt"/>
                </a:defRPr>
              </a:lvl3pPr>
              <a:lvl4pPr marL="614363" lvl="3" indent="-155575" defTabSz="895350" eaLnBrk="1" hangingPunct="1">
                <a:buClr>
                  <a:srgbClr val="F24F00"/>
                </a:buClr>
                <a:buSzPct val="120000"/>
                <a:buFont typeface="Arial" charset="0"/>
                <a:buChar char="▫"/>
                <a:defRPr lang="en-US" baseline="0" noProof="0" dirty="0" smtClean="0">
                  <a:latin typeface="+mn-lt"/>
                </a:defRPr>
              </a:lvl4pPr>
              <a:lvl5pPr marL="749808" lvl="4" indent="-130175" defTabSz="895350" eaLnBrk="1" hangingPunct="1">
                <a:buClr>
                  <a:srgbClr val="F24F00"/>
                </a:buClr>
                <a:buSzPct val="89000"/>
                <a:buFont typeface="Arial" charset="0"/>
                <a:buChar char="-"/>
                <a:defRPr lang="en-US" baseline="0" noProof="0" dirty="0" smtClean="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spcBef>
                  <a:spcPct val="0"/>
                </a:spcBef>
                <a:buClr>
                  <a:srgbClr val="FFFFFF"/>
                </a:buClr>
                <a:buFont typeface="Wingdings" pitchFamily="2" charset="2"/>
                <a:buNone/>
                <a:defRPr/>
              </a:pPr>
              <a:r>
                <a:rPr lang="cs-CZ" sz="1428" b="1" kern="0">
                  <a:solidFill>
                    <a:srgbClr val="000000">
                      <a:lumMod val="50000"/>
                      <a:lumOff val="50000"/>
                    </a:srgbClr>
                  </a:solidFill>
                </a:rPr>
                <a:t>ČEZ</a:t>
              </a:r>
              <a:endParaRPr sz="1428" b="1" kern="0">
                <a:solidFill>
                  <a:srgbClr val="000000">
                    <a:lumMod val="50000"/>
                    <a:lumOff val="50000"/>
                  </a:srgbClr>
                </a:solidFill>
              </a:endParaRPr>
            </a:p>
          </p:txBody>
        </p:sp>
        <p:sp>
          <p:nvSpPr>
            <p:cNvPr id="53" name="Rectangle 6"/>
            <p:cNvSpPr txBox="1">
              <a:spLocks/>
            </p:cNvSpPr>
            <p:nvPr>
              <p:custDataLst>
                <p:tags r:id="rId5"/>
              </p:custDataLst>
            </p:nvPr>
          </p:nvSpPr>
          <p:spPr>
            <a:xfrm>
              <a:off x="505916" y="4837386"/>
              <a:ext cx="1316947" cy="416961"/>
            </a:xfrm>
            <a:prstGeom prst="rect">
              <a:avLst/>
            </a:prstGeom>
            <a:solidFill>
              <a:schemeClr val="bg2"/>
            </a:solidFill>
            <a:ln w="28575">
              <a:solidFill>
                <a:schemeClr val="bg2"/>
              </a:solidFill>
              <a:miter lim="800000"/>
              <a:headEnd/>
              <a:tailEnd/>
            </a:ln>
            <a:effectLst/>
            <a:extLst/>
          </p:spPr>
          <p:txBody>
            <a:bodyPr lIns="71994" tIns="71994" rIns="71994" bIns="71994" anchor="ctr"/>
            <a:lstStyle>
              <a:defPPr>
                <a:defRPr lang="en-US"/>
              </a:defPPr>
              <a:lvl1pPr lvl="0" indent="0" defTabSz="895350">
                <a:spcBef>
                  <a:spcPct val="0"/>
                </a:spcBef>
                <a:buClr>
                  <a:srgbClr val="FFFFFF"/>
                </a:buClr>
                <a:buFont typeface="Wingdings" pitchFamily="2" charset="2"/>
                <a:buNone/>
                <a:defRPr sz="1428" b="1" kern="0" baseline="0">
                  <a:solidFill>
                    <a:srgbClr val="FFFFFF"/>
                  </a:solidFill>
                </a:defRPr>
              </a:lvl1pPr>
              <a:lvl2pPr marL="193675" lvl="1" indent="-192088" defTabSz="895350">
                <a:buClr>
                  <a:srgbClr val="F24F00"/>
                </a:buClr>
                <a:buSzPct val="125000"/>
                <a:buFont typeface="Arial" charset="0"/>
                <a:buChar char="▪"/>
                <a:defRPr baseline="0"/>
              </a:lvl2pPr>
              <a:lvl3pPr marL="457200" lvl="2" indent="-261938" defTabSz="895350">
                <a:buClr>
                  <a:srgbClr val="F24F00"/>
                </a:buClr>
                <a:buSzPct val="120000"/>
                <a:buFont typeface="Arial" charset="0"/>
                <a:buChar char="–"/>
                <a:defRPr baseline="0"/>
              </a:lvl3pPr>
              <a:lvl4pPr marL="614363" lvl="3" indent="-155575" defTabSz="895350">
                <a:buClr>
                  <a:srgbClr val="F24F00"/>
                </a:buClr>
                <a:buSzPct val="120000"/>
                <a:buFont typeface="Arial" charset="0"/>
                <a:buChar char="▫"/>
                <a:defRPr baseline="0"/>
              </a:lvl4pPr>
              <a:lvl5pPr marL="749808" lvl="4" indent="-130175" defTabSz="895350">
                <a:buClr>
                  <a:srgbClr val="F24F00"/>
                </a:buClr>
                <a:buSzPct val="89000"/>
                <a:buFont typeface="Arial" charset="0"/>
                <a:buChar char="-"/>
                <a:defRPr baseline="0"/>
              </a:lvl5pPr>
              <a:lvl6pPr marL="749808" indent="-130175" defTabSz="895350" fontAlgn="base">
                <a:spcBef>
                  <a:spcPct val="0"/>
                </a:spcBef>
                <a:spcAft>
                  <a:spcPct val="0"/>
                </a:spcAft>
                <a:buClr>
                  <a:schemeClr val="tx2"/>
                </a:buClr>
                <a:buSzPct val="89000"/>
                <a:buFont typeface="Arial" charset="0"/>
                <a:buChar char="-"/>
                <a:defRPr baseline="0"/>
              </a:lvl6pPr>
              <a:lvl7pPr marL="749808" indent="-130175" defTabSz="895350" fontAlgn="base">
                <a:spcBef>
                  <a:spcPct val="0"/>
                </a:spcBef>
                <a:spcAft>
                  <a:spcPct val="0"/>
                </a:spcAft>
                <a:buClr>
                  <a:schemeClr val="tx2"/>
                </a:buClr>
                <a:buSzPct val="89000"/>
                <a:buFont typeface="Arial" charset="0"/>
                <a:buChar char="-"/>
                <a:defRPr baseline="0"/>
              </a:lvl7pPr>
              <a:lvl8pPr marL="749808" indent="-130175" defTabSz="895350" fontAlgn="base">
                <a:spcBef>
                  <a:spcPct val="0"/>
                </a:spcBef>
                <a:spcAft>
                  <a:spcPct val="0"/>
                </a:spcAft>
                <a:buClr>
                  <a:schemeClr val="tx2"/>
                </a:buClr>
                <a:buSzPct val="89000"/>
                <a:buFont typeface="Arial" charset="0"/>
                <a:buChar char="-"/>
                <a:defRPr baseline="0"/>
              </a:lvl8pPr>
              <a:lvl9pPr marL="749808" indent="-130175" defTabSz="895350" fontAlgn="base">
                <a:spcBef>
                  <a:spcPct val="0"/>
                </a:spcBef>
                <a:spcAft>
                  <a:spcPct val="0"/>
                </a:spcAft>
                <a:buClr>
                  <a:schemeClr val="tx2"/>
                </a:buClr>
                <a:buSzPct val="89000"/>
                <a:buFont typeface="Arial" charset="0"/>
                <a:buChar char="-"/>
                <a:defRPr baseline="0"/>
              </a:lvl9pPr>
            </a:lstStyle>
            <a:p>
              <a:r>
                <a:rPr lang="cs-CZ"/>
                <a:t>ESCO</a:t>
              </a:r>
              <a:endParaRPr/>
            </a:p>
          </p:txBody>
        </p:sp>
        <p:cxnSp>
          <p:nvCxnSpPr>
            <p:cNvPr id="61" name="Straight Connector 60"/>
            <p:cNvCxnSpPr/>
            <p:nvPr/>
          </p:nvCxnSpPr>
          <p:spPr bwMode="auto">
            <a:xfrm flipV="1">
              <a:off x="2011363" y="5357419"/>
              <a:ext cx="6642100" cy="12700"/>
            </a:xfrm>
            <a:prstGeom prst="line">
              <a:avLst/>
            </a:prstGeom>
            <a:solidFill>
              <a:schemeClr val="accent1"/>
            </a:solidFill>
            <a:ln w="19050" cap="flat" cmpd="sng" algn="ctr">
              <a:solidFill>
                <a:schemeClr val="tx1">
                  <a:lumMod val="50000"/>
                  <a:lumOff val="50000"/>
                </a:schemeClr>
              </a:solidFill>
              <a:prstDash val="dash"/>
              <a:round/>
              <a:headEnd type="none" w="med" len="med"/>
              <a:tailEnd type="none" w="med" len="med"/>
            </a:ln>
            <a:effectLst/>
          </p:spPr>
        </p:cxnSp>
        <p:cxnSp>
          <p:nvCxnSpPr>
            <p:cNvPr id="66" name="Straight Connector 65"/>
            <p:cNvCxnSpPr/>
            <p:nvPr/>
          </p:nvCxnSpPr>
          <p:spPr bwMode="auto">
            <a:xfrm flipV="1">
              <a:off x="2011363" y="5844399"/>
              <a:ext cx="6599237" cy="7681"/>
            </a:xfrm>
            <a:prstGeom prst="line">
              <a:avLst/>
            </a:prstGeom>
            <a:solidFill>
              <a:schemeClr val="accent1"/>
            </a:solidFill>
            <a:ln w="19050" cap="flat" cmpd="sng" algn="ctr">
              <a:solidFill>
                <a:schemeClr val="tx1">
                  <a:lumMod val="50000"/>
                  <a:lumOff val="50000"/>
                </a:schemeClr>
              </a:solidFill>
              <a:prstDash val="dash"/>
              <a:round/>
              <a:headEnd type="none" w="med" len="med"/>
              <a:tailEnd type="none" w="med" len="med"/>
            </a:ln>
            <a:effectLst/>
          </p:spPr>
        </p:cxnSp>
      </p:grpSp>
      <p:sp>
        <p:nvSpPr>
          <p:cNvPr id="16" name="Obdélník 15"/>
          <p:cNvSpPr/>
          <p:nvPr/>
        </p:nvSpPr>
        <p:spPr>
          <a:xfrm>
            <a:off x="4622800" y="3553271"/>
            <a:ext cx="2857498" cy="307777"/>
          </a:xfrm>
          <a:prstGeom prst="rect">
            <a:avLst/>
          </a:prstGeom>
        </p:spPr>
        <p:txBody>
          <a:bodyPr wrap="square">
            <a:spAutoFit/>
          </a:bodyPr>
          <a:lstStyle/>
          <a:p>
            <a:pPr algn="ctr" eaLnBrk="0" fontAlgn="base" hangingPunct="0">
              <a:spcBef>
                <a:spcPct val="50000"/>
              </a:spcBef>
              <a:spcAft>
                <a:spcPct val="0"/>
              </a:spcAft>
              <a:buClr>
                <a:srgbClr val="F24F00"/>
              </a:buClr>
              <a:buFont typeface="Wingdings" pitchFamily="2" charset="2"/>
              <a:buNone/>
            </a:pPr>
            <a:r>
              <a:rPr lang="cs-CZ" sz="1400" b="1" dirty="0" smtClean="0">
                <a:solidFill>
                  <a:srgbClr val="000000"/>
                </a:solidFill>
                <a:latin typeface="Arial" pitchFamily="34" charset="0"/>
              </a:rPr>
              <a:t>ČEZ </a:t>
            </a:r>
            <a:r>
              <a:rPr lang="cs-CZ" sz="1400" b="1" dirty="0">
                <a:solidFill>
                  <a:srgbClr val="000000"/>
                </a:solidFill>
                <a:latin typeface="Arial" pitchFamily="34" charset="0"/>
              </a:rPr>
              <a:t>ESCO</a:t>
            </a:r>
          </a:p>
        </p:txBody>
      </p:sp>
      <p:cxnSp>
        <p:nvCxnSpPr>
          <p:cNvPr id="18" name="Přímá spojnice se šipkou 17"/>
          <p:cNvCxnSpPr/>
          <p:nvPr/>
        </p:nvCxnSpPr>
        <p:spPr bwMode="auto">
          <a:xfrm>
            <a:off x="4355976" y="3861048"/>
            <a:ext cx="3124324" cy="0"/>
          </a:xfrm>
          <a:prstGeom prst="straightConnector1">
            <a:avLst/>
          </a:prstGeom>
          <a:solidFill>
            <a:schemeClr val="accent1"/>
          </a:solidFill>
          <a:ln w="12700" cap="flat" cmpd="sng" algn="ctr">
            <a:solidFill>
              <a:schemeClr val="tx1"/>
            </a:solidFill>
            <a:prstDash val="solid"/>
            <a:round/>
            <a:headEnd type="triangle" w="med" len="med"/>
            <a:tailEnd type="triangle" w="med" len="med"/>
          </a:ln>
          <a:effectLst/>
        </p:spPr>
      </p:cxnSp>
      <p:sp>
        <p:nvSpPr>
          <p:cNvPr id="76" name="Obdélník 75"/>
          <p:cNvSpPr/>
          <p:nvPr/>
        </p:nvSpPr>
        <p:spPr>
          <a:xfrm>
            <a:off x="3370684" y="3913311"/>
            <a:ext cx="2038042" cy="307777"/>
          </a:xfrm>
          <a:prstGeom prst="rect">
            <a:avLst/>
          </a:prstGeom>
        </p:spPr>
        <p:txBody>
          <a:bodyPr wrap="square">
            <a:spAutoFit/>
          </a:bodyPr>
          <a:lstStyle/>
          <a:p>
            <a:pPr algn="ctr" eaLnBrk="0" fontAlgn="base" hangingPunct="0">
              <a:spcBef>
                <a:spcPct val="50000"/>
              </a:spcBef>
              <a:spcAft>
                <a:spcPct val="0"/>
              </a:spcAft>
              <a:buClr>
                <a:srgbClr val="F24F00"/>
              </a:buClr>
              <a:buFont typeface="Wingdings" pitchFamily="2" charset="2"/>
              <a:buNone/>
            </a:pPr>
            <a:r>
              <a:rPr lang="cs-CZ" sz="1400" b="1" dirty="0" smtClean="0">
                <a:solidFill>
                  <a:srgbClr val="000000"/>
                </a:solidFill>
                <a:latin typeface="Arial" pitchFamily="34" charset="0"/>
              </a:rPr>
              <a:t>INVEN CAPITAL</a:t>
            </a:r>
            <a:endParaRPr lang="cs-CZ" sz="1400" b="1" dirty="0">
              <a:solidFill>
                <a:srgbClr val="000000"/>
              </a:solidFill>
              <a:latin typeface="Arial" pitchFamily="34" charset="0"/>
            </a:endParaRPr>
          </a:p>
        </p:txBody>
      </p:sp>
      <p:cxnSp>
        <p:nvCxnSpPr>
          <p:cNvPr id="77" name="Přímá spojnice se šipkou 76"/>
          <p:cNvCxnSpPr/>
          <p:nvPr/>
        </p:nvCxnSpPr>
        <p:spPr bwMode="auto">
          <a:xfrm>
            <a:off x="3275856" y="4221088"/>
            <a:ext cx="2081088" cy="0"/>
          </a:xfrm>
          <a:prstGeom prst="straightConnector1">
            <a:avLst/>
          </a:prstGeom>
          <a:solidFill>
            <a:schemeClr val="accent1"/>
          </a:solidFill>
          <a:ln w="12700" cap="flat" cmpd="sng" algn="ctr">
            <a:solidFill>
              <a:schemeClr val="tx1"/>
            </a:solidFill>
            <a:prstDash val="solid"/>
            <a:round/>
            <a:headEnd type="triangle" w="med" len="med"/>
            <a:tailEnd type="triangle" w="med" len="med"/>
          </a:ln>
          <a:effectLst/>
        </p:spPr>
      </p:cxnSp>
      <p:sp>
        <p:nvSpPr>
          <p:cNvPr id="78" name="Obdélník 77"/>
          <p:cNvSpPr/>
          <p:nvPr/>
        </p:nvSpPr>
        <p:spPr>
          <a:xfrm>
            <a:off x="1835696" y="4251404"/>
            <a:ext cx="1929483" cy="584775"/>
          </a:xfrm>
          <a:prstGeom prst="rect">
            <a:avLst/>
          </a:prstGeom>
        </p:spPr>
        <p:txBody>
          <a:bodyPr wrap="square">
            <a:spAutoFit/>
          </a:bodyPr>
          <a:lstStyle/>
          <a:p>
            <a:pPr algn="ctr" eaLnBrk="0" fontAlgn="base" hangingPunct="0">
              <a:spcBef>
                <a:spcPct val="50000"/>
              </a:spcBef>
              <a:spcAft>
                <a:spcPct val="0"/>
              </a:spcAft>
              <a:buClr>
                <a:srgbClr val="F24F00"/>
              </a:buClr>
              <a:buFont typeface="Wingdings" pitchFamily="2" charset="2"/>
              <a:buNone/>
            </a:pPr>
            <a:r>
              <a:rPr lang="cs-CZ" sz="1400" b="1" dirty="0" smtClean="0">
                <a:solidFill>
                  <a:srgbClr val="000000"/>
                </a:solidFill>
                <a:latin typeface="Arial" pitchFamily="34" charset="0"/>
              </a:rPr>
              <a:t>ČEZ </a:t>
            </a:r>
          </a:p>
          <a:p>
            <a:pPr algn="ctr" eaLnBrk="0" fontAlgn="base" hangingPunct="0">
              <a:spcBef>
                <a:spcPct val="50000"/>
              </a:spcBef>
              <a:spcAft>
                <a:spcPct val="0"/>
              </a:spcAft>
              <a:buClr>
                <a:srgbClr val="F24F00"/>
              </a:buClr>
              <a:buFont typeface="Wingdings" pitchFamily="2" charset="2"/>
              <a:buNone/>
            </a:pPr>
            <a:r>
              <a:rPr lang="cs-CZ" sz="1200" i="1" dirty="0" smtClean="0">
                <a:solidFill>
                  <a:srgbClr val="000000"/>
                </a:solidFill>
                <a:latin typeface="Arial" pitchFamily="34" charset="0"/>
              </a:rPr>
              <a:t>(R&amp;D pilot </a:t>
            </a:r>
            <a:r>
              <a:rPr lang="cs-CZ" sz="1200" i="1" dirty="0" err="1" smtClean="0">
                <a:solidFill>
                  <a:srgbClr val="000000"/>
                </a:solidFill>
                <a:latin typeface="Arial" pitchFamily="34" charset="0"/>
              </a:rPr>
              <a:t>projects</a:t>
            </a:r>
            <a:r>
              <a:rPr lang="cs-CZ" sz="1200" i="1" dirty="0" smtClean="0">
                <a:solidFill>
                  <a:srgbClr val="000000"/>
                </a:solidFill>
                <a:latin typeface="Arial" pitchFamily="34" charset="0"/>
              </a:rPr>
              <a:t>)</a:t>
            </a:r>
            <a:endParaRPr lang="cs-CZ" sz="1200" i="1" dirty="0">
              <a:solidFill>
                <a:srgbClr val="000000"/>
              </a:solidFill>
              <a:latin typeface="Arial" pitchFamily="34" charset="0"/>
            </a:endParaRPr>
          </a:p>
        </p:txBody>
      </p:sp>
      <p:cxnSp>
        <p:nvCxnSpPr>
          <p:cNvPr id="79" name="Přímá spojnice se šipkou 78"/>
          <p:cNvCxnSpPr/>
          <p:nvPr/>
        </p:nvCxnSpPr>
        <p:spPr bwMode="auto">
          <a:xfrm flipV="1">
            <a:off x="2051720" y="4543791"/>
            <a:ext cx="1326480" cy="15390"/>
          </a:xfrm>
          <a:prstGeom prst="straightConnector1">
            <a:avLst/>
          </a:prstGeom>
          <a:solidFill>
            <a:schemeClr val="accent1"/>
          </a:solidFill>
          <a:ln w="12700" cap="flat" cmpd="sng" algn="ctr">
            <a:solidFill>
              <a:schemeClr val="tx1"/>
            </a:solidFill>
            <a:prstDash val="solid"/>
            <a:round/>
            <a:headEnd type="triangle" w="med" len="med"/>
            <a:tailEnd type="triangle" w="med" len="med"/>
          </a:ln>
          <a:effectLst/>
        </p:spPr>
      </p:cxnSp>
      <p:sp>
        <p:nvSpPr>
          <p:cNvPr id="80" name="TextBox 51"/>
          <p:cNvSpPr txBox="1"/>
          <p:nvPr/>
        </p:nvSpPr>
        <p:spPr>
          <a:xfrm>
            <a:off x="267016" y="3698448"/>
            <a:ext cx="1528361" cy="738664"/>
          </a:xfrm>
          <a:prstGeom prst="rect">
            <a:avLst/>
          </a:prstGeom>
          <a:noFill/>
        </p:spPr>
        <p:txBody>
          <a:bodyPr wrap="square" rtlCol="0">
            <a:spAutoFit/>
          </a:bodyPr>
          <a:lstStyle/>
          <a:p>
            <a:pPr eaLnBrk="0" fontAlgn="base" hangingPunct="0">
              <a:spcBef>
                <a:spcPct val="50000"/>
              </a:spcBef>
              <a:spcAft>
                <a:spcPct val="0"/>
              </a:spcAft>
              <a:buClr>
                <a:srgbClr val="F24F00"/>
              </a:buClr>
              <a:buFont typeface="Wingdings" pitchFamily="2" charset="2"/>
              <a:buNone/>
            </a:pPr>
            <a:r>
              <a:rPr lang="cs-CZ" sz="1400" b="1" dirty="0" err="1" smtClean="0">
                <a:solidFill>
                  <a:srgbClr val="000000"/>
                </a:solidFill>
                <a:latin typeface="Arial" pitchFamily="34" charset="0"/>
              </a:rPr>
              <a:t>Responsibility</a:t>
            </a:r>
            <a:r>
              <a:rPr lang="cs-CZ" sz="1400" b="1" dirty="0" smtClean="0">
                <a:solidFill>
                  <a:srgbClr val="000000"/>
                </a:solidFill>
                <a:latin typeface="Arial" pitchFamily="34" charset="0"/>
              </a:rPr>
              <a:t> </a:t>
            </a:r>
            <a:r>
              <a:rPr lang="cs-CZ" sz="1400" b="1" dirty="0" err="1" smtClean="0">
                <a:solidFill>
                  <a:srgbClr val="000000"/>
                </a:solidFill>
                <a:latin typeface="Arial" pitchFamily="34" charset="0"/>
              </a:rPr>
              <a:t>within</a:t>
            </a:r>
            <a:r>
              <a:rPr lang="cs-CZ" sz="1400" b="1" dirty="0" smtClean="0">
                <a:solidFill>
                  <a:srgbClr val="000000"/>
                </a:solidFill>
                <a:latin typeface="Arial" pitchFamily="34" charset="0"/>
              </a:rPr>
              <a:t> </a:t>
            </a:r>
            <a:r>
              <a:rPr lang="cs-CZ" sz="1400" b="1" dirty="0" err="1" smtClean="0">
                <a:solidFill>
                  <a:srgbClr val="000000"/>
                </a:solidFill>
                <a:latin typeface="Arial" pitchFamily="34" charset="0"/>
              </a:rPr>
              <a:t>the</a:t>
            </a:r>
            <a:r>
              <a:rPr lang="cs-CZ" sz="1400" b="1" dirty="0" smtClean="0">
                <a:solidFill>
                  <a:srgbClr val="000000"/>
                </a:solidFill>
                <a:latin typeface="Arial" pitchFamily="34" charset="0"/>
              </a:rPr>
              <a:t> CEZ Group</a:t>
            </a:r>
            <a:endParaRPr lang="cs-CZ" sz="1400" b="1" dirty="0">
              <a:solidFill>
                <a:srgbClr val="000000"/>
              </a:solidFill>
              <a:latin typeface="Arial" pitchFamily="34" charset="0"/>
            </a:endParaRPr>
          </a:p>
        </p:txBody>
      </p:sp>
      <p:sp>
        <p:nvSpPr>
          <p:cNvPr id="2" name="Obdélník 1"/>
          <p:cNvSpPr/>
          <p:nvPr/>
        </p:nvSpPr>
        <p:spPr>
          <a:xfrm>
            <a:off x="1907704" y="4965480"/>
            <a:ext cx="5492209" cy="461665"/>
          </a:xfrm>
          <a:prstGeom prst="rect">
            <a:avLst/>
          </a:prstGeom>
        </p:spPr>
        <p:txBody>
          <a:bodyPr wrap="none">
            <a:spAutoFit/>
          </a:bodyPr>
          <a:lstStyle/>
          <a:p>
            <a:pPr marL="171450" indent="-171450">
              <a:buFont typeface="Wingdings" pitchFamily="2" charset="2"/>
              <a:buChar char="§"/>
            </a:pPr>
            <a:r>
              <a:rPr lang="cs-CZ" sz="1200" dirty="0" err="1" smtClean="0"/>
              <a:t>Stable</a:t>
            </a:r>
            <a:r>
              <a:rPr lang="cs-CZ" sz="1200" dirty="0" smtClean="0"/>
              <a:t>/</a:t>
            </a:r>
            <a:r>
              <a:rPr lang="cs-CZ" sz="1200" dirty="0" err="1" smtClean="0"/>
              <a:t>moderate</a:t>
            </a:r>
            <a:r>
              <a:rPr lang="cs-CZ" sz="1200" dirty="0" smtClean="0"/>
              <a:t> </a:t>
            </a:r>
            <a:r>
              <a:rPr lang="cs-CZ" sz="1200" dirty="0" err="1" smtClean="0"/>
              <a:t>growth</a:t>
            </a:r>
            <a:r>
              <a:rPr lang="cs-CZ" sz="1200" dirty="0" smtClean="0"/>
              <a:t> </a:t>
            </a:r>
            <a:r>
              <a:rPr lang="cs-CZ" sz="1200" dirty="0" err="1" smtClean="0"/>
              <a:t>potential</a:t>
            </a:r>
            <a:r>
              <a:rPr lang="cs-CZ" sz="1200" dirty="0" smtClean="0"/>
              <a:t> in </a:t>
            </a:r>
            <a:r>
              <a:rPr lang="cs-CZ" sz="1200" dirty="0" err="1" smtClean="0"/>
              <a:t>the</a:t>
            </a:r>
            <a:r>
              <a:rPr lang="cs-CZ" sz="1200" dirty="0" smtClean="0"/>
              <a:t> </a:t>
            </a:r>
            <a:r>
              <a:rPr lang="cs-CZ" sz="1200" dirty="0" err="1" smtClean="0"/>
              <a:t>distributed</a:t>
            </a:r>
            <a:r>
              <a:rPr lang="cs-CZ" sz="1200" dirty="0" smtClean="0"/>
              <a:t> </a:t>
            </a:r>
            <a:r>
              <a:rPr lang="cs-CZ" sz="1200" dirty="0" err="1" smtClean="0"/>
              <a:t>energy</a:t>
            </a:r>
            <a:r>
              <a:rPr lang="cs-CZ" sz="1200" dirty="0" smtClean="0"/>
              <a:t> </a:t>
            </a:r>
            <a:r>
              <a:rPr lang="cs-CZ" sz="1200" dirty="0" err="1" smtClean="0"/>
              <a:t>markets</a:t>
            </a:r>
            <a:r>
              <a:rPr lang="cs-CZ" sz="1200" dirty="0" smtClean="0"/>
              <a:t> </a:t>
            </a:r>
            <a:r>
              <a:rPr lang="cs-CZ" sz="1200" dirty="0" err="1" smtClean="0"/>
              <a:t>or</a:t>
            </a:r>
            <a:r>
              <a:rPr lang="cs-CZ" sz="1200" dirty="0" smtClean="0"/>
              <a:t> </a:t>
            </a:r>
            <a:r>
              <a:rPr lang="cs-CZ" sz="1200" dirty="0" err="1" smtClean="0"/>
              <a:t>similar</a:t>
            </a:r>
            <a:endParaRPr lang="cs-CZ" sz="1200" dirty="0" smtClean="0"/>
          </a:p>
          <a:p>
            <a:pPr marL="171450" indent="-171450">
              <a:buFont typeface="Wingdings" pitchFamily="2" charset="2"/>
              <a:buChar char="§"/>
            </a:pPr>
            <a:r>
              <a:rPr lang="cs-CZ" sz="1200" dirty="0" err="1" smtClean="0"/>
              <a:t>Products</a:t>
            </a:r>
            <a:r>
              <a:rPr lang="cs-CZ" sz="1200" dirty="0" smtClean="0"/>
              <a:t> and </a:t>
            </a:r>
            <a:r>
              <a:rPr lang="cs-CZ" sz="1200" dirty="0" err="1" smtClean="0"/>
              <a:t>services</a:t>
            </a:r>
            <a:r>
              <a:rPr lang="cs-CZ" sz="1200" dirty="0" smtClean="0"/>
              <a:t> </a:t>
            </a:r>
            <a:r>
              <a:rPr lang="cs-CZ" sz="1200" dirty="0" err="1" smtClean="0"/>
              <a:t>for</a:t>
            </a:r>
            <a:r>
              <a:rPr lang="cs-CZ" sz="1200" dirty="0" smtClean="0"/>
              <a:t> B2B and </a:t>
            </a:r>
            <a:r>
              <a:rPr lang="cs-CZ" sz="1200" dirty="0" err="1" smtClean="0"/>
              <a:t>the</a:t>
            </a:r>
            <a:r>
              <a:rPr lang="cs-CZ" sz="1200" dirty="0" smtClean="0"/>
              <a:t> public </a:t>
            </a:r>
            <a:r>
              <a:rPr lang="cs-CZ" sz="1200" dirty="0" err="1" smtClean="0"/>
              <a:t>sector</a:t>
            </a:r>
            <a:endParaRPr lang="cs-CZ" sz="1200" dirty="0" smtClean="0"/>
          </a:p>
        </p:txBody>
      </p:sp>
      <p:sp>
        <p:nvSpPr>
          <p:cNvPr id="37" name="Obdélník 36"/>
          <p:cNvSpPr/>
          <p:nvPr/>
        </p:nvSpPr>
        <p:spPr>
          <a:xfrm>
            <a:off x="1907704" y="5517232"/>
            <a:ext cx="7340651" cy="461665"/>
          </a:xfrm>
          <a:prstGeom prst="rect">
            <a:avLst/>
          </a:prstGeom>
        </p:spPr>
        <p:txBody>
          <a:bodyPr wrap="square">
            <a:spAutoFit/>
          </a:bodyPr>
          <a:lstStyle/>
          <a:p>
            <a:pPr marL="171450" indent="-171450">
              <a:buFont typeface="Wingdings" pitchFamily="2" charset="2"/>
              <a:buChar char="§"/>
            </a:pPr>
            <a:r>
              <a:rPr lang="cs-CZ" sz="1200" dirty="0" err="1" smtClean="0"/>
              <a:t>Strong</a:t>
            </a:r>
            <a:r>
              <a:rPr lang="cs-CZ" sz="1200" dirty="0" smtClean="0"/>
              <a:t> </a:t>
            </a:r>
            <a:r>
              <a:rPr lang="cs-CZ" sz="1200" dirty="0" err="1" smtClean="0"/>
              <a:t>growth</a:t>
            </a:r>
            <a:r>
              <a:rPr lang="cs-CZ" sz="1200" dirty="0" smtClean="0"/>
              <a:t> </a:t>
            </a:r>
            <a:r>
              <a:rPr lang="cs-CZ" sz="1200" dirty="0" err="1" smtClean="0"/>
              <a:t>potential</a:t>
            </a:r>
            <a:r>
              <a:rPr lang="cs-CZ" sz="1200" dirty="0" smtClean="0"/>
              <a:t>, </a:t>
            </a:r>
            <a:r>
              <a:rPr lang="cs-CZ" sz="1200" dirty="0" err="1" smtClean="0"/>
              <a:t>particularly</a:t>
            </a:r>
            <a:r>
              <a:rPr lang="cs-CZ" sz="1200" dirty="0" smtClean="0"/>
              <a:t> </a:t>
            </a:r>
            <a:r>
              <a:rPr lang="cs-CZ" sz="1200" dirty="0" err="1" smtClean="0"/>
              <a:t>new</a:t>
            </a:r>
            <a:r>
              <a:rPr lang="cs-CZ" sz="1200" dirty="0" smtClean="0"/>
              <a:t> </a:t>
            </a:r>
            <a:r>
              <a:rPr lang="cs-CZ" sz="1200" dirty="0" err="1" smtClean="0"/>
              <a:t>players</a:t>
            </a:r>
            <a:r>
              <a:rPr lang="cs-CZ" sz="1200" dirty="0" smtClean="0"/>
              <a:t> </a:t>
            </a:r>
            <a:r>
              <a:rPr lang="cs-CZ" sz="1200" dirty="0" err="1" smtClean="0"/>
              <a:t>with</a:t>
            </a:r>
            <a:r>
              <a:rPr lang="cs-CZ" sz="1200" dirty="0" smtClean="0"/>
              <a:t> positive CF </a:t>
            </a:r>
            <a:r>
              <a:rPr lang="cs-CZ" sz="1200" dirty="0" err="1" smtClean="0"/>
              <a:t>plans</a:t>
            </a:r>
            <a:r>
              <a:rPr lang="cs-CZ" sz="1200" dirty="0" smtClean="0"/>
              <a:t> </a:t>
            </a:r>
            <a:r>
              <a:rPr lang="cs-CZ" sz="1200" dirty="0" err="1" smtClean="0"/>
              <a:t>for</a:t>
            </a:r>
            <a:r>
              <a:rPr lang="cs-CZ" sz="1200" dirty="0" smtClean="0"/>
              <a:t> </a:t>
            </a:r>
            <a:r>
              <a:rPr lang="cs-CZ" sz="1200" dirty="0" err="1" smtClean="0"/>
              <a:t>the</a:t>
            </a:r>
            <a:r>
              <a:rPr lang="cs-CZ" sz="1200" dirty="0" smtClean="0"/>
              <a:t> </a:t>
            </a:r>
            <a:r>
              <a:rPr lang="cs-CZ" sz="1200" dirty="0" err="1" smtClean="0"/>
              <a:t>next</a:t>
            </a:r>
            <a:r>
              <a:rPr lang="cs-CZ" sz="1200" dirty="0" smtClean="0"/>
              <a:t> 18 </a:t>
            </a:r>
            <a:r>
              <a:rPr lang="cs-CZ" sz="1200" dirty="0" err="1" smtClean="0"/>
              <a:t>months</a:t>
            </a:r>
            <a:r>
              <a:rPr lang="cs-CZ" sz="1200" dirty="0" smtClean="0"/>
              <a:t>. </a:t>
            </a:r>
          </a:p>
          <a:p>
            <a:pPr marL="171450" indent="-171450">
              <a:buFont typeface="Wingdings" pitchFamily="2" charset="2"/>
              <a:buChar char="§"/>
            </a:pPr>
            <a:r>
              <a:rPr lang="cs-CZ" sz="1200" dirty="0" err="1" smtClean="0"/>
              <a:t>Products</a:t>
            </a:r>
            <a:r>
              <a:rPr lang="cs-CZ" sz="1200" dirty="0" smtClean="0"/>
              <a:t> and </a:t>
            </a:r>
            <a:r>
              <a:rPr lang="cs-CZ" sz="1200" dirty="0" err="1" smtClean="0"/>
              <a:t>services</a:t>
            </a:r>
            <a:r>
              <a:rPr lang="cs-CZ" sz="1200" dirty="0" smtClean="0"/>
              <a:t> </a:t>
            </a:r>
            <a:r>
              <a:rPr lang="cs-CZ" sz="1200" dirty="0" err="1" smtClean="0"/>
              <a:t>for</a:t>
            </a:r>
            <a:r>
              <a:rPr lang="cs-CZ" sz="1200" dirty="0" smtClean="0"/>
              <a:t> B2B and/</a:t>
            </a:r>
            <a:r>
              <a:rPr lang="cs-CZ" sz="1200" dirty="0" err="1" smtClean="0"/>
              <a:t>or</a:t>
            </a:r>
            <a:r>
              <a:rPr lang="cs-CZ" sz="1200" dirty="0" smtClean="0"/>
              <a:t> B2C</a:t>
            </a:r>
          </a:p>
        </p:txBody>
      </p:sp>
      <p:sp>
        <p:nvSpPr>
          <p:cNvPr id="40" name="Obdélník 39"/>
          <p:cNvSpPr/>
          <p:nvPr/>
        </p:nvSpPr>
        <p:spPr>
          <a:xfrm>
            <a:off x="1907704" y="6182025"/>
            <a:ext cx="2730235" cy="276999"/>
          </a:xfrm>
          <a:prstGeom prst="rect">
            <a:avLst/>
          </a:prstGeom>
        </p:spPr>
        <p:txBody>
          <a:bodyPr wrap="none">
            <a:spAutoFit/>
          </a:bodyPr>
          <a:lstStyle/>
          <a:p>
            <a:pPr marL="171450" indent="-171450">
              <a:buFont typeface="Wingdings" pitchFamily="2" charset="2"/>
              <a:buChar char="§"/>
            </a:pPr>
            <a:r>
              <a:rPr lang="cs-CZ" sz="1200" dirty="0" err="1" smtClean="0"/>
              <a:t>Partners</a:t>
            </a:r>
            <a:r>
              <a:rPr lang="cs-CZ" sz="1200" dirty="0" smtClean="0"/>
              <a:t> </a:t>
            </a:r>
            <a:r>
              <a:rPr lang="cs-CZ" sz="1200" dirty="0" err="1" smtClean="0"/>
              <a:t>for</a:t>
            </a:r>
            <a:r>
              <a:rPr lang="cs-CZ" sz="1200" dirty="0" smtClean="0"/>
              <a:t> R&amp;D and pilot </a:t>
            </a:r>
            <a:r>
              <a:rPr lang="cs-CZ" sz="1200" dirty="0" err="1" smtClean="0"/>
              <a:t>projects</a:t>
            </a:r>
            <a:endParaRPr lang="cs-CZ" sz="1200" dirty="0" smtClean="0"/>
          </a:p>
        </p:txBody>
      </p:sp>
      <p:cxnSp>
        <p:nvCxnSpPr>
          <p:cNvPr id="41" name="Straight Connector 35"/>
          <p:cNvCxnSpPr/>
          <p:nvPr/>
        </p:nvCxnSpPr>
        <p:spPr bwMode="auto">
          <a:xfrm>
            <a:off x="5356944" y="2099652"/>
            <a:ext cx="0" cy="1783526"/>
          </a:xfrm>
          <a:prstGeom prst="line">
            <a:avLst/>
          </a:prstGeom>
          <a:solidFill>
            <a:schemeClr val="accent1"/>
          </a:solidFill>
          <a:ln w="12700" cap="flat" cmpd="sng" algn="ctr">
            <a:solidFill>
              <a:schemeClr val="bg2"/>
            </a:solidFill>
            <a:prstDash val="sysDash"/>
            <a:round/>
            <a:headEnd type="none" w="med" len="med"/>
            <a:tailEnd type="none" w="med" len="med"/>
          </a:ln>
          <a:effectLst/>
        </p:spPr>
      </p:cxnSp>
      <p:sp>
        <p:nvSpPr>
          <p:cNvPr id="3" name="TextovéPole 2"/>
          <p:cNvSpPr txBox="1"/>
          <p:nvPr/>
        </p:nvSpPr>
        <p:spPr>
          <a:xfrm>
            <a:off x="267016" y="4630982"/>
            <a:ext cx="1656223" cy="307777"/>
          </a:xfrm>
          <a:prstGeom prst="rect">
            <a:avLst/>
          </a:prstGeom>
          <a:noFill/>
        </p:spPr>
        <p:txBody>
          <a:bodyPr wrap="none" rtlCol="0">
            <a:spAutoFit/>
          </a:bodyPr>
          <a:lstStyle/>
          <a:p>
            <a:r>
              <a:rPr lang="cs-CZ" sz="1400" dirty="0" err="1" smtClean="0"/>
              <a:t>Investment</a:t>
            </a:r>
            <a:r>
              <a:rPr lang="cs-CZ" sz="1400" dirty="0" smtClean="0"/>
              <a:t> </a:t>
            </a:r>
            <a:r>
              <a:rPr lang="cs-CZ" sz="1400" dirty="0" err="1" smtClean="0"/>
              <a:t>targets</a:t>
            </a:r>
            <a:endParaRPr lang="cs-CZ" dirty="0"/>
          </a:p>
        </p:txBody>
      </p:sp>
    </p:spTree>
    <p:extLst>
      <p:ext uri="{BB962C8B-B14F-4D97-AF65-F5344CB8AC3E}">
        <p14:creationId xmlns:p14="http://schemas.microsoft.com/office/powerpoint/2010/main" val="14988145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438149" y="1772816"/>
            <a:ext cx="7969411" cy="901343"/>
          </a:xfrm>
        </p:spPr>
        <p:txBody>
          <a:bodyPr/>
          <a:lstStyle/>
          <a:p>
            <a:pPr marL="263525" indent="-263525">
              <a:lnSpc>
                <a:spcPct val="100000"/>
              </a:lnSpc>
              <a:spcBef>
                <a:spcPts val="625"/>
              </a:spcBef>
              <a:buClr>
                <a:srgbClr val="F24F00"/>
              </a:buClr>
              <a:buFont typeface="Wingdings" pitchFamily="2" charset="2"/>
              <a:buChar char="§"/>
            </a:pPr>
            <a:r>
              <a:rPr lang="cs-CZ" b="1" kern="1200" dirty="0">
                <a:solidFill>
                  <a:srgbClr val="000000"/>
                </a:solidFill>
              </a:rPr>
              <a:t>Skupina ČEZ investuje prostřednictvím INVEN CAPITAL </a:t>
            </a:r>
            <a:r>
              <a:rPr lang="cs-CZ" kern="1200" dirty="0">
                <a:solidFill>
                  <a:srgbClr val="000000"/>
                </a:solidFill>
              </a:rPr>
              <a:t>do firem zaměřených na novou decentralizovanou energetiku a obnovitelné zdroje s potenciálem rychlého růstu v ČR i v zahraničí</a:t>
            </a:r>
            <a:r>
              <a:rPr lang="cs-CZ" kern="1200" dirty="0" smtClean="0">
                <a:solidFill>
                  <a:srgbClr val="000000"/>
                </a:solidFill>
              </a:rPr>
              <a:t>.</a:t>
            </a:r>
            <a:endParaRPr lang="cs-CZ" kern="1200" dirty="0">
              <a:solidFill>
                <a:srgbClr val="000000"/>
              </a:solidFill>
            </a:endParaRPr>
          </a:p>
        </p:txBody>
      </p:sp>
      <p:sp>
        <p:nvSpPr>
          <p:cNvPr id="5" name="Obdélník 4"/>
          <p:cNvSpPr/>
          <p:nvPr/>
        </p:nvSpPr>
        <p:spPr>
          <a:xfrm>
            <a:off x="5745225" y="4509120"/>
            <a:ext cx="2643199" cy="1692771"/>
          </a:xfrm>
          <a:prstGeom prst="rect">
            <a:avLst/>
          </a:prstGeom>
        </p:spPr>
        <p:txBody>
          <a:bodyPr wrap="square">
            <a:spAutoFit/>
          </a:bodyPr>
          <a:lstStyle/>
          <a:p>
            <a:pPr marL="357188" algn="l" defTabSz="895350" eaLnBrk="1" hangingPunct="1">
              <a:spcBef>
                <a:spcPts val="625"/>
              </a:spcBef>
              <a:buClr>
                <a:srgbClr val="F24F00"/>
              </a:buClr>
              <a:buSzPct val="120000"/>
            </a:pPr>
            <a:r>
              <a:rPr lang="cs-CZ" sz="1300" i="0" dirty="0" smtClean="0">
                <a:solidFill>
                  <a:srgbClr val="000000"/>
                </a:solidFill>
                <a:latin typeface="Arial CE" panose="020B0604020202020204" pitchFamily="34" charset="0"/>
                <a:cs typeface="Arial CE" panose="020B0604020202020204" pitchFamily="34" charset="0"/>
              </a:rPr>
              <a:t>Sonnenbatterie prodala </a:t>
            </a:r>
            <a:r>
              <a:rPr lang="cs-CZ" sz="1300" i="0" dirty="0">
                <a:solidFill>
                  <a:srgbClr val="000000"/>
                </a:solidFill>
                <a:latin typeface="Arial CE" panose="020B0604020202020204" pitchFamily="34" charset="0"/>
                <a:cs typeface="Arial CE" panose="020B0604020202020204" pitchFamily="34" charset="0"/>
              </a:rPr>
              <a:t>zhruba 8 tisíc inteligentních systémů skladování </a:t>
            </a:r>
            <a:r>
              <a:rPr lang="cs-CZ" sz="1300" i="0" dirty="0" smtClean="0">
                <a:solidFill>
                  <a:srgbClr val="000000"/>
                </a:solidFill>
                <a:latin typeface="Arial CE" panose="020B0604020202020204" pitchFamily="34" charset="0"/>
                <a:cs typeface="Arial CE" panose="020B0604020202020204" pitchFamily="34" charset="0"/>
              </a:rPr>
              <a:t>energie v sedmi zemích světa, především pak v Německu. </a:t>
            </a:r>
            <a:r>
              <a:rPr lang="cs-CZ" sz="1300" dirty="0" smtClean="0">
                <a:solidFill>
                  <a:srgbClr val="000000"/>
                </a:solidFill>
                <a:latin typeface="Arial CE" panose="020B0604020202020204" pitchFamily="34" charset="0"/>
                <a:cs typeface="Arial CE" panose="020B0604020202020204" pitchFamily="34" charset="0"/>
              </a:rPr>
              <a:t>Toto řešení snižuje domácnostem roční výdaje za elektřinu až o 80%.</a:t>
            </a:r>
            <a:endParaRPr lang="cs-CZ" sz="1300" i="0" dirty="0" smtClean="0">
              <a:solidFill>
                <a:srgbClr val="000000"/>
              </a:solidFill>
              <a:latin typeface="Arial CE" panose="020B0604020202020204" pitchFamily="34" charset="0"/>
              <a:cs typeface="Arial CE" panose="020B0604020202020204" pitchFamily="34" charset="0"/>
            </a:endParaRPr>
          </a:p>
        </p:txBody>
      </p:sp>
      <p:pic>
        <p:nvPicPr>
          <p:cNvPr id="106498" name="Picture 2" descr="C:\Users\galetkajan\Pictures\sonnenbaterie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5896" y="3826287"/>
            <a:ext cx="2304256" cy="2513302"/>
          </a:xfrm>
          <a:prstGeom prst="rect">
            <a:avLst/>
          </a:prstGeom>
          <a:noFill/>
          <a:extLst>
            <a:ext uri="{909E8E84-426E-40DD-AFC4-6F175D3DCCD1}">
              <a14:hiddenFill xmlns:a14="http://schemas.microsoft.com/office/drawing/2010/main">
                <a:solidFill>
                  <a:srgbClr val="FFFFFF"/>
                </a:solidFill>
              </a14:hiddenFill>
            </a:ext>
          </a:extLst>
        </p:spPr>
      </p:pic>
      <p:sp>
        <p:nvSpPr>
          <p:cNvPr id="8" name="Nadpis 1"/>
          <p:cNvSpPr txBox="1">
            <a:spLocks/>
          </p:cNvSpPr>
          <p:nvPr/>
        </p:nvSpPr>
        <p:spPr bwMode="auto">
          <a:xfrm>
            <a:off x="438149" y="464740"/>
            <a:ext cx="7366908" cy="802207"/>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spAutoFit/>
          </a:bodyPr>
          <a:lstStyle>
            <a:lvl1pPr algn="l" defTabSz="894876" rtl="0" eaLnBrk="1" fontAlgn="base" hangingPunct="1">
              <a:lnSpc>
                <a:spcPts val="3300"/>
              </a:lnSpc>
              <a:spcBef>
                <a:spcPct val="0"/>
              </a:spcBef>
              <a:spcAft>
                <a:spcPct val="0"/>
              </a:spcAft>
              <a:defRPr sz="2400" cap="all" baseline="0">
                <a:solidFill>
                  <a:srgbClr val="F24F00"/>
                </a:solidFill>
                <a:latin typeface="+mj-lt"/>
                <a:ea typeface="+mj-ea"/>
                <a:cs typeface="+mj-cs"/>
              </a:defRPr>
            </a:lvl1pPr>
            <a:lvl2pPr algn="l" defTabSz="894876" rtl="0" eaLnBrk="1" fontAlgn="base" hangingPunct="1">
              <a:spcBef>
                <a:spcPct val="0"/>
              </a:spcBef>
              <a:spcAft>
                <a:spcPct val="0"/>
              </a:spcAft>
              <a:defRPr sz="2000">
                <a:solidFill>
                  <a:schemeClr val="bg1"/>
                </a:solidFill>
                <a:latin typeface="Futura CEZ Medium" pitchFamily="2" charset="-18"/>
              </a:defRPr>
            </a:lvl2pPr>
            <a:lvl3pPr algn="l" defTabSz="894876" rtl="0" eaLnBrk="1" fontAlgn="base" hangingPunct="1">
              <a:spcBef>
                <a:spcPct val="0"/>
              </a:spcBef>
              <a:spcAft>
                <a:spcPct val="0"/>
              </a:spcAft>
              <a:defRPr sz="2000">
                <a:solidFill>
                  <a:schemeClr val="bg1"/>
                </a:solidFill>
                <a:latin typeface="Futura CEZ Medium" pitchFamily="2" charset="-18"/>
              </a:defRPr>
            </a:lvl3pPr>
            <a:lvl4pPr algn="l" defTabSz="894876" rtl="0" eaLnBrk="1" fontAlgn="base" hangingPunct="1">
              <a:spcBef>
                <a:spcPct val="0"/>
              </a:spcBef>
              <a:spcAft>
                <a:spcPct val="0"/>
              </a:spcAft>
              <a:defRPr sz="2000">
                <a:solidFill>
                  <a:schemeClr val="bg1"/>
                </a:solidFill>
                <a:latin typeface="Futura CEZ Medium" pitchFamily="2" charset="-18"/>
              </a:defRPr>
            </a:lvl4pPr>
            <a:lvl5pPr algn="l" defTabSz="894876" rtl="0" eaLnBrk="1" fontAlgn="base" hangingPunct="1">
              <a:spcBef>
                <a:spcPct val="0"/>
              </a:spcBef>
              <a:spcAft>
                <a:spcPct val="0"/>
              </a:spcAft>
              <a:defRPr sz="2000">
                <a:solidFill>
                  <a:schemeClr val="bg1"/>
                </a:solidFill>
                <a:latin typeface="Futura CEZ Medium" pitchFamily="2" charset="-18"/>
              </a:defRPr>
            </a:lvl5pPr>
            <a:lvl6pPr marL="456960" algn="l" defTabSz="894876" rtl="0" eaLnBrk="1" fontAlgn="base" hangingPunct="1">
              <a:spcBef>
                <a:spcPct val="0"/>
              </a:spcBef>
              <a:spcAft>
                <a:spcPct val="0"/>
              </a:spcAft>
              <a:defRPr sz="2000">
                <a:solidFill>
                  <a:schemeClr val="bg1"/>
                </a:solidFill>
                <a:latin typeface="Futura CEZ Medium" pitchFamily="2" charset="-18"/>
              </a:defRPr>
            </a:lvl6pPr>
            <a:lvl7pPr marL="913915" algn="l" defTabSz="894876" rtl="0" eaLnBrk="1" fontAlgn="base" hangingPunct="1">
              <a:spcBef>
                <a:spcPct val="0"/>
              </a:spcBef>
              <a:spcAft>
                <a:spcPct val="0"/>
              </a:spcAft>
              <a:defRPr sz="2000">
                <a:solidFill>
                  <a:schemeClr val="bg1"/>
                </a:solidFill>
                <a:latin typeface="Futura CEZ Medium" pitchFamily="2" charset="-18"/>
              </a:defRPr>
            </a:lvl7pPr>
            <a:lvl8pPr marL="1370875" algn="l" defTabSz="894876" rtl="0" eaLnBrk="1" fontAlgn="base" hangingPunct="1">
              <a:spcBef>
                <a:spcPct val="0"/>
              </a:spcBef>
              <a:spcAft>
                <a:spcPct val="0"/>
              </a:spcAft>
              <a:defRPr sz="2000">
                <a:solidFill>
                  <a:schemeClr val="bg1"/>
                </a:solidFill>
                <a:latin typeface="Futura CEZ Medium" pitchFamily="2" charset="-18"/>
              </a:defRPr>
            </a:lvl8pPr>
            <a:lvl9pPr marL="1827832" algn="l" defTabSz="894876" rtl="0" eaLnBrk="1" fontAlgn="base" hangingPunct="1">
              <a:spcBef>
                <a:spcPct val="0"/>
              </a:spcBef>
              <a:spcAft>
                <a:spcPct val="0"/>
              </a:spcAft>
              <a:defRPr sz="2000">
                <a:solidFill>
                  <a:schemeClr val="bg1"/>
                </a:solidFill>
                <a:latin typeface="Futura CEZ Medium" pitchFamily="2" charset="-18"/>
              </a:defRPr>
            </a:lvl9pPr>
          </a:lstStyle>
          <a:p>
            <a:pPr>
              <a:buClrTx/>
              <a:buFontTx/>
              <a:buNone/>
              <a:defRPr/>
            </a:pPr>
            <a:r>
              <a:rPr lang="cs-CZ" sz="2000" b="1" i="0" kern="0" cap="none" dirty="0" smtClean="0"/>
              <a:t>INVEN </a:t>
            </a:r>
            <a:r>
              <a:rPr lang="cs-CZ" sz="2000" b="1" i="0" kern="0" cap="none" dirty="0" smtClean="0">
                <a:solidFill>
                  <a:schemeClr val="accent2"/>
                </a:solidFill>
              </a:rPr>
              <a:t>CAPITAL </a:t>
            </a:r>
            <a:r>
              <a:rPr lang="cs-CZ" sz="2000" i="0" kern="0" cap="none" dirty="0" smtClean="0">
                <a:solidFill>
                  <a:schemeClr val="accent2"/>
                </a:solidFill>
              </a:rPr>
              <a:t>INVESTUJE DO INOVATIVNÍCH ENERGETICKÝCH SPOLEČNOSTÍ</a:t>
            </a:r>
            <a:endParaRPr lang="cs-CZ" sz="2000" i="0" kern="0" cap="none" dirty="0">
              <a:solidFill>
                <a:schemeClr val="accent2"/>
              </a:solidFill>
            </a:endParaRPr>
          </a:p>
        </p:txBody>
      </p:sp>
      <p:sp>
        <p:nvSpPr>
          <p:cNvPr id="2" name="Zástupný symbol pro číslo snímku 1"/>
          <p:cNvSpPr>
            <a:spLocks noGrp="1"/>
          </p:cNvSpPr>
          <p:nvPr>
            <p:ph type="sldNum" sz="quarter" idx="10"/>
          </p:nvPr>
        </p:nvSpPr>
        <p:spPr/>
        <p:txBody>
          <a:bodyPr/>
          <a:lstStyle/>
          <a:p>
            <a:fld id="{569EC6D3-E5AC-407E-ABD5-BD9CA53279C2}" type="slidenum">
              <a:rPr lang="cs-CZ" smtClean="0">
                <a:solidFill>
                  <a:srgbClr val="FFFFFF"/>
                </a:solidFill>
              </a:rPr>
              <a:pPr/>
              <a:t>7</a:t>
            </a:fld>
            <a:endParaRPr lang="cs-CZ" dirty="0">
              <a:solidFill>
                <a:srgbClr val="FFFFFF"/>
              </a:solidFill>
            </a:endParaRPr>
          </a:p>
        </p:txBody>
      </p:sp>
      <p:pic>
        <p:nvPicPr>
          <p:cNvPr id="10" name="Picture 43"/>
          <p:cNvPicPr/>
          <p:nvPr/>
        </p:nvPicPr>
        <p:blipFill>
          <a:blip r:embed="rId4">
            <a:extLst>
              <a:ext uri="{28A0092B-C50C-407E-A947-70E740481C1C}">
                <a14:useLocalDpi xmlns:a14="http://schemas.microsoft.com/office/drawing/2010/main" val="0"/>
              </a:ext>
            </a:extLst>
          </a:blip>
          <a:srcRect/>
          <a:stretch>
            <a:fillRect/>
          </a:stretch>
        </p:blipFill>
        <p:spPr bwMode="auto">
          <a:xfrm>
            <a:off x="6084168" y="2417837"/>
            <a:ext cx="2552700" cy="219075"/>
          </a:xfrm>
          <a:prstGeom prst="rect">
            <a:avLst/>
          </a:prstGeom>
          <a:noFill/>
          <a:ln>
            <a:noFill/>
          </a:ln>
        </p:spPr>
      </p:pic>
      <p:sp>
        <p:nvSpPr>
          <p:cNvPr id="11" name="Zástupný symbol pro obsah 2"/>
          <p:cNvSpPr txBox="1">
            <a:spLocks/>
          </p:cNvSpPr>
          <p:nvPr/>
        </p:nvSpPr>
        <p:spPr bwMode="auto">
          <a:xfrm>
            <a:off x="419013" y="2527657"/>
            <a:ext cx="7969411" cy="90134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a:lstStyle>
          <a:p>
            <a:pPr marL="263525" indent="-263525">
              <a:lnSpc>
                <a:spcPct val="100000"/>
              </a:lnSpc>
              <a:spcBef>
                <a:spcPts val="625"/>
              </a:spcBef>
              <a:buClr>
                <a:srgbClr val="F24F00"/>
              </a:buClr>
              <a:buFont typeface="Wingdings" pitchFamily="2" charset="2"/>
              <a:buChar char="§"/>
            </a:pPr>
            <a:endParaRPr lang="cs-CZ" b="1" dirty="0" smtClean="0">
              <a:solidFill>
                <a:srgbClr val="000000"/>
              </a:solidFill>
            </a:endParaRPr>
          </a:p>
          <a:p>
            <a:pPr marL="263525" indent="-263525">
              <a:lnSpc>
                <a:spcPct val="100000"/>
              </a:lnSpc>
              <a:spcBef>
                <a:spcPts val="625"/>
              </a:spcBef>
              <a:buClr>
                <a:srgbClr val="F24F00"/>
              </a:buClr>
              <a:buFont typeface="Wingdings" pitchFamily="2" charset="2"/>
              <a:buChar char="§"/>
            </a:pPr>
            <a:r>
              <a:rPr lang="cs-CZ" b="1" dirty="0" smtClean="0">
                <a:solidFill>
                  <a:srgbClr val="000000"/>
                </a:solidFill>
              </a:rPr>
              <a:t>INVEN </a:t>
            </a:r>
            <a:r>
              <a:rPr lang="cs-CZ" b="1" dirty="0">
                <a:solidFill>
                  <a:srgbClr val="000000"/>
                </a:solidFill>
              </a:rPr>
              <a:t>CAPITAL </a:t>
            </a:r>
            <a:r>
              <a:rPr lang="cs-CZ" b="1" dirty="0" smtClean="0">
                <a:solidFill>
                  <a:srgbClr val="000000"/>
                </a:solidFill>
              </a:rPr>
              <a:t>v červenci 2015 majetkově </a:t>
            </a:r>
            <a:r>
              <a:rPr lang="cs-CZ" b="1" dirty="0">
                <a:solidFill>
                  <a:srgbClr val="000000"/>
                </a:solidFill>
              </a:rPr>
              <a:t>vstoupil do </a:t>
            </a:r>
            <a:r>
              <a:rPr lang="cs-CZ" b="1" dirty="0" smtClean="0">
                <a:solidFill>
                  <a:srgbClr val="000000"/>
                </a:solidFill>
              </a:rPr>
              <a:t>Sonnenbatterie, </a:t>
            </a:r>
            <a:r>
              <a:rPr lang="cs-CZ" dirty="0" smtClean="0">
                <a:solidFill>
                  <a:srgbClr val="000000"/>
                </a:solidFill>
              </a:rPr>
              <a:t>světového lídra v oblasti </a:t>
            </a:r>
            <a:r>
              <a:rPr lang="cs-CZ" dirty="0">
                <a:solidFill>
                  <a:srgbClr val="000000"/>
                </a:solidFill>
              </a:rPr>
              <a:t>inteligentních bateriových systémů skladování energie ze solárních panelů a dalších obnovitelných zdrojů energie pro domácnosti </a:t>
            </a:r>
            <a:r>
              <a:rPr lang="cs-CZ" dirty="0" smtClean="0">
                <a:solidFill>
                  <a:srgbClr val="000000"/>
                </a:solidFill>
              </a:rPr>
              <a:t>i komerční zákazníky. </a:t>
            </a:r>
            <a:endParaRPr lang="cs-CZ" kern="1200" dirty="0">
              <a:solidFill>
                <a:srgbClr val="000000"/>
              </a:solidFill>
            </a:endParaRPr>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33257" y="3789040"/>
            <a:ext cx="2151934" cy="6837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28279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503238" y="438150"/>
            <a:ext cx="7288480" cy="939889"/>
          </a:xfrm>
        </p:spPr>
        <p:txBody>
          <a:bodyPr/>
          <a:lstStyle/>
          <a:p>
            <a:r>
              <a:rPr lang="cs-CZ" sz="2000" dirty="0" smtClean="0"/>
              <a:t>NOVÁ TARIFNÍ STRUKTURA NASTAVÍ PRAVIDLA PRO DLOUHODOBĚ UDRŽITELNÝ ROZVOJ DECENTRÁLNÍ ENERGETIKY</a:t>
            </a:r>
          </a:p>
        </p:txBody>
      </p:sp>
      <p:sp>
        <p:nvSpPr>
          <p:cNvPr id="23555" name="Content Placeholder 2"/>
          <p:cNvSpPr>
            <a:spLocks noGrp="1"/>
          </p:cNvSpPr>
          <p:nvPr>
            <p:ph idx="1"/>
          </p:nvPr>
        </p:nvSpPr>
        <p:spPr>
          <a:xfrm>
            <a:off x="2189408" y="1699498"/>
            <a:ext cx="6442885" cy="1365676"/>
          </a:xfrm>
        </p:spPr>
        <p:txBody>
          <a:bodyPr/>
          <a:lstStyle/>
          <a:p>
            <a:pPr marL="324000" lvl="1" indent="-285750">
              <a:lnSpc>
                <a:spcPts val="1900"/>
              </a:lnSpc>
              <a:spcBef>
                <a:spcPts val="600"/>
              </a:spcBef>
              <a:buClr>
                <a:schemeClr val="accent2"/>
              </a:buClr>
              <a:buFont typeface="Arial" panose="020B0604020202020204" pitchFamily="34" charset="0"/>
              <a:buChar char="•"/>
              <a:defRPr/>
            </a:pPr>
            <a:r>
              <a:rPr lang="cs-CZ" kern="1200" dirty="0">
                <a:latin typeface="Arial"/>
                <a:ea typeface="Times New Roman"/>
                <a:cs typeface="Times New Roman"/>
              </a:rPr>
              <a:t>Způsobuje nepřímé dotování vnořené výroby  ostatními spotřebiteli (bez vlastní výroby)</a:t>
            </a:r>
          </a:p>
          <a:p>
            <a:pPr marL="324000" lvl="1" indent="-285750">
              <a:lnSpc>
                <a:spcPts val="1900"/>
              </a:lnSpc>
              <a:spcBef>
                <a:spcPts val="600"/>
              </a:spcBef>
              <a:buClr>
                <a:schemeClr val="accent2"/>
              </a:buClr>
              <a:buFont typeface="Arial" panose="020B0604020202020204" pitchFamily="34" charset="0"/>
              <a:buChar char="•"/>
              <a:defRPr/>
            </a:pPr>
            <a:r>
              <a:rPr lang="cs-CZ" kern="1200" dirty="0">
                <a:latin typeface="Arial"/>
                <a:ea typeface="Times New Roman"/>
                <a:cs typeface="Times New Roman"/>
              </a:rPr>
              <a:t>Nevede k racionalizaci požadavků zákazníků </a:t>
            </a:r>
          </a:p>
          <a:p>
            <a:pPr marL="324000" lvl="1" indent="-285750">
              <a:lnSpc>
                <a:spcPts val="1900"/>
              </a:lnSpc>
              <a:spcBef>
                <a:spcPts val="600"/>
              </a:spcBef>
              <a:buClr>
                <a:schemeClr val="accent2"/>
              </a:buClr>
              <a:buFont typeface="Arial" panose="020B0604020202020204" pitchFamily="34" charset="0"/>
              <a:buChar char="•"/>
              <a:defRPr/>
            </a:pPr>
            <a:r>
              <a:rPr lang="cs-CZ" kern="1200" dirty="0">
                <a:latin typeface="Arial"/>
                <a:ea typeface="Times New Roman"/>
                <a:cs typeface="Times New Roman"/>
              </a:rPr>
              <a:t>Zvyšuje neúměrně náklady systému</a:t>
            </a:r>
          </a:p>
        </p:txBody>
      </p:sp>
      <p:sp>
        <p:nvSpPr>
          <p:cNvPr id="23556"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895350" eaLnBrk="0" hangingPunct="0">
              <a:spcBef>
                <a:spcPct val="50000"/>
              </a:spcBef>
              <a:buClr>
                <a:schemeClr val="accent2"/>
              </a:buClr>
              <a:buFont typeface="Wingdings" pitchFamily="2" charset="2"/>
              <a:defRPr sz="1400" i="1">
                <a:solidFill>
                  <a:schemeClr val="tx1"/>
                </a:solidFill>
                <a:latin typeface="Arial" charset="0"/>
              </a:defRPr>
            </a:lvl1pPr>
            <a:lvl2pPr marL="742950" indent="-285750" algn="ctr" defTabSz="895350" eaLnBrk="0" hangingPunct="0">
              <a:spcBef>
                <a:spcPct val="50000"/>
              </a:spcBef>
              <a:buClr>
                <a:schemeClr val="accent2"/>
              </a:buClr>
              <a:buFont typeface="Wingdings" pitchFamily="2" charset="2"/>
              <a:defRPr sz="1400" i="1">
                <a:solidFill>
                  <a:schemeClr val="tx1"/>
                </a:solidFill>
                <a:latin typeface="Arial" charset="0"/>
              </a:defRPr>
            </a:lvl2pPr>
            <a:lvl3pPr marL="1143000" indent="-228600" algn="ctr" defTabSz="895350" eaLnBrk="0" hangingPunct="0">
              <a:spcBef>
                <a:spcPct val="50000"/>
              </a:spcBef>
              <a:buClr>
                <a:schemeClr val="accent2"/>
              </a:buClr>
              <a:buFont typeface="Wingdings" pitchFamily="2" charset="2"/>
              <a:defRPr sz="1400" i="1">
                <a:solidFill>
                  <a:schemeClr val="tx1"/>
                </a:solidFill>
                <a:latin typeface="Arial" charset="0"/>
              </a:defRPr>
            </a:lvl3pPr>
            <a:lvl4pPr marL="1600200" indent="-228600" algn="ctr" defTabSz="895350" eaLnBrk="0" hangingPunct="0">
              <a:spcBef>
                <a:spcPct val="50000"/>
              </a:spcBef>
              <a:buClr>
                <a:schemeClr val="accent2"/>
              </a:buClr>
              <a:buFont typeface="Wingdings" pitchFamily="2" charset="2"/>
              <a:defRPr sz="1400" i="1">
                <a:solidFill>
                  <a:schemeClr val="tx1"/>
                </a:solidFill>
                <a:latin typeface="Arial" charset="0"/>
              </a:defRPr>
            </a:lvl4pPr>
            <a:lvl5pPr marL="2057400" indent="-228600" algn="ctr" defTabSz="895350" eaLnBrk="0" hangingPunct="0">
              <a:spcBef>
                <a:spcPct val="50000"/>
              </a:spcBef>
              <a:buClr>
                <a:schemeClr val="accent2"/>
              </a:buClr>
              <a:buFont typeface="Wingdings" pitchFamily="2" charset="2"/>
              <a:defRPr sz="1400" i="1">
                <a:solidFill>
                  <a:schemeClr val="tx1"/>
                </a:solidFill>
                <a:latin typeface="Arial" charset="0"/>
              </a:defRPr>
            </a:lvl5pPr>
            <a:lvl6pPr marL="2514600" indent="-228600" algn="ctr" defTabSz="895350" eaLnBrk="0" fontAlgn="base" hangingPunct="0">
              <a:spcBef>
                <a:spcPct val="50000"/>
              </a:spcBef>
              <a:spcAft>
                <a:spcPct val="0"/>
              </a:spcAft>
              <a:buClr>
                <a:schemeClr val="accent2"/>
              </a:buClr>
              <a:buFont typeface="Wingdings" pitchFamily="2" charset="2"/>
              <a:defRPr sz="1400" i="1">
                <a:solidFill>
                  <a:schemeClr val="tx1"/>
                </a:solidFill>
                <a:latin typeface="Arial" charset="0"/>
              </a:defRPr>
            </a:lvl6pPr>
            <a:lvl7pPr marL="2971800" indent="-228600" algn="ctr" defTabSz="895350" eaLnBrk="0" fontAlgn="base" hangingPunct="0">
              <a:spcBef>
                <a:spcPct val="50000"/>
              </a:spcBef>
              <a:spcAft>
                <a:spcPct val="0"/>
              </a:spcAft>
              <a:buClr>
                <a:schemeClr val="accent2"/>
              </a:buClr>
              <a:buFont typeface="Wingdings" pitchFamily="2" charset="2"/>
              <a:defRPr sz="1400" i="1">
                <a:solidFill>
                  <a:schemeClr val="tx1"/>
                </a:solidFill>
                <a:latin typeface="Arial" charset="0"/>
              </a:defRPr>
            </a:lvl7pPr>
            <a:lvl8pPr marL="3429000" indent="-228600" algn="ctr" defTabSz="895350" eaLnBrk="0" fontAlgn="base" hangingPunct="0">
              <a:spcBef>
                <a:spcPct val="50000"/>
              </a:spcBef>
              <a:spcAft>
                <a:spcPct val="0"/>
              </a:spcAft>
              <a:buClr>
                <a:schemeClr val="accent2"/>
              </a:buClr>
              <a:buFont typeface="Wingdings" pitchFamily="2" charset="2"/>
              <a:defRPr sz="1400" i="1">
                <a:solidFill>
                  <a:schemeClr val="tx1"/>
                </a:solidFill>
                <a:latin typeface="Arial" charset="0"/>
              </a:defRPr>
            </a:lvl8pPr>
            <a:lvl9pPr marL="3886200" indent="-228600" algn="ctr" defTabSz="895350" eaLnBrk="0" fontAlgn="base" hangingPunct="0">
              <a:spcBef>
                <a:spcPct val="50000"/>
              </a:spcBef>
              <a:spcAft>
                <a:spcPct val="0"/>
              </a:spcAft>
              <a:buClr>
                <a:schemeClr val="accent2"/>
              </a:buClr>
              <a:buFont typeface="Wingdings" pitchFamily="2" charset="2"/>
              <a:defRPr sz="1400" i="1">
                <a:solidFill>
                  <a:schemeClr val="tx1"/>
                </a:solidFill>
                <a:latin typeface="Arial" charset="0"/>
              </a:defRPr>
            </a:lvl9pPr>
          </a:lstStyle>
          <a:p>
            <a:pPr algn="l" eaLnBrk="1" hangingPunct="1">
              <a:spcBef>
                <a:spcPct val="0"/>
              </a:spcBef>
              <a:buClrTx/>
              <a:buFontTx/>
              <a:buNone/>
            </a:pPr>
            <a:fld id="{D709968A-DA55-415A-8C79-F9C52EDE152A}" type="slidenum">
              <a:rPr lang="cs-CZ" sz="1000" i="0" smtClean="0">
                <a:solidFill>
                  <a:schemeClr val="bg1"/>
                </a:solidFill>
                <a:latin typeface="Arial CE" pitchFamily="34" charset="0"/>
              </a:rPr>
              <a:pPr algn="l" eaLnBrk="1" hangingPunct="1">
                <a:spcBef>
                  <a:spcPct val="0"/>
                </a:spcBef>
                <a:buClrTx/>
                <a:buFontTx/>
                <a:buNone/>
              </a:pPr>
              <a:t>8</a:t>
            </a:fld>
            <a:endParaRPr lang="cs-CZ" sz="1000" i="0" smtClean="0">
              <a:solidFill>
                <a:schemeClr val="bg1"/>
              </a:solidFill>
              <a:latin typeface="Arial CE" pitchFamily="34" charset="0"/>
            </a:endParaRPr>
          </a:p>
        </p:txBody>
      </p:sp>
      <p:sp>
        <p:nvSpPr>
          <p:cNvPr id="6" name="Obdélník 5"/>
          <p:cNvSpPr/>
          <p:nvPr/>
        </p:nvSpPr>
        <p:spPr>
          <a:xfrm>
            <a:off x="2075688" y="3331032"/>
            <a:ext cx="6466452" cy="1464503"/>
          </a:xfrm>
          <a:prstGeom prst="rect">
            <a:avLst/>
          </a:prstGeom>
        </p:spPr>
        <p:txBody>
          <a:bodyPr wrap="square">
            <a:spAutoFit/>
          </a:bodyPr>
          <a:lstStyle/>
          <a:p>
            <a:pPr marL="324000" lvl="1" indent="-285750" algn="l" defTabSz="895350" eaLnBrk="1" hangingPunct="1">
              <a:lnSpc>
                <a:spcPts val="1900"/>
              </a:lnSpc>
              <a:spcBef>
                <a:spcPts val="600"/>
              </a:spcBef>
              <a:buSzPct val="120000"/>
              <a:buFont typeface="Arial" panose="020B0604020202020204" pitchFamily="34" charset="0"/>
              <a:buChar char="•"/>
              <a:defRPr/>
            </a:pPr>
            <a:r>
              <a:rPr lang="cs-CZ" sz="1600" i="0" dirty="0">
                <a:latin typeface="Arial"/>
                <a:ea typeface="Times New Roman"/>
                <a:cs typeface="Times New Roman"/>
              </a:rPr>
              <a:t>Motivace k racionálním požadavkům na kapacitu sítě</a:t>
            </a:r>
          </a:p>
          <a:p>
            <a:pPr marL="324000" lvl="1" indent="-285750" algn="l" defTabSz="895350" eaLnBrk="1" hangingPunct="1">
              <a:lnSpc>
                <a:spcPts val="1900"/>
              </a:lnSpc>
              <a:spcBef>
                <a:spcPts val="600"/>
              </a:spcBef>
              <a:buSzPct val="120000"/>
              <a:buFont typeface="Arial" panose="020B0604020202020204" pitchFamily="34" charset="0"/>
              <a:buChar char="•"/>
              <a:defRPr/>
            </a:pPr>
            <a:r>
              <a:rPr lang="cs-CZ" sz="1600" i="0" dirty="0">
                <a:latin typeface="Arial"/>
                <a:ea typeface="Times New Roman"/>
                <a:cs typeface="Times New Roman"/>
              </a:rPr>
              <a:t>Zajištění nediskriminačního prostředí – zákazníci by měli platit ty náklady, které svými požadavky a chováním skutečně způsobují </a:t>
            </a:r>
          </a:p>
          <a:p>
            <a:pPr marL="324000" lvl="1" indent="-285750" algn="l" defTabSz="895350" eaLnBrk="1" hangingPunct="1">
              <a:lnSpc>
                <a:spcPts val="1900"/>
              </a:lnSpc>
              <a:spcBef>
                <a:spcPts val="600"/>
              </a:spcBef>
              <a:buSzPct val="120000"/>
              <a:buFont typeface="Arial" panose="020B0604020202020204" pitchFamily="34" charset="0"/>
              <a:buChar char="•"/>
              <a:defRPr/>
            </a:pPr>
            <a:r>
              <a:rPr lang="cs-CZ" sz="1600" i="0" dirty="0">
                <a:latin typeface="Arial"/>
                <a:ea typeface="Times New Roman"/>
                <a:cs typeface="Times New Roman"/>
              </a:rPr>
              <a:t>Stabilita a otevřenost – připravenost na nástup nových požadavků / technologií</a:t>
            </a:r>
          </a:p>
        </p:txBody>
      </p:sp>
      <p:sp>
        <p:nvSpPr>
          <p:cNvPr id="8" name="Zaoblený obdélník 7"/>
          <p:cNvSpPr/>
          <p:nvPr/>
        </p:nvSpPr>
        <p:spPr bwMode="auto">
          <a:xfrm>
            <a:off x="504000" y="1622224"/>
            <a:ext cx="1571688" cy="1365676"/>
          </a:xfrm>
          <a:prstGeom prst="roundRect">
            <a:avLst>
              <a:gd name="adj" fmla="val 0"/>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0" u="none" strike="noStrike" cap="none" normalizeH="0" baseline="0" dirty="0" smtClean="0">
              <a:ln>
                <a:noFill/>
              </a:ln>
              <a:solidFill>
                <a:schemeClr val="tx1"/>
              </a:solidFill>
              <a:effectLst/>
              <a:latin typeface="Arial" pitchFamily="34" charset="0"/>
            </a:endParaRPr>
          </a:p>
        </p:txBody>
      </p:sp>
      <p:sp>
        <p:nvSpPr>
          <p:cNvPr id="2" name="Obdélník 1"/>
          <p:cNvSpPr/>
          <p:nvPr/>
        </p:nvSpPr>
        <p:spPr>
          <a:xfrm>
            <a:off x="630867" y="1843397"/>
            <a:ext cx="1262525" cy="923330"/>
          </a:xfrm>
          <a:prstGeom prst="rect">
            <a:avLst/>
          </a:prstGeom>
        </p:spPr>
        <p:txBody>
          <a:bodyPr wrap="square">
            <a:spAutoFit/>
          </a:bodyPr>
          <a:lstStyle/>
          <a:p>
            <a:pPr defTabSz="652463"/>
            <a:r>
              <a:rPr lang="cs-CZ" sz="1800" i="0" dirty="0"/>
              <a:t>Současná tarifní struktura</a:t>
            </a:r>
          </a:p>
        </p:txBody>
      </p:sp>
      <p:sp>
        <p:nvSpPr>
          <p:cNvPr id="10" name="Zaoblený obdélník 9"/>
          <p:cNvSpPr/>
          <p:nvPr/>
        </p:nvSpPr>
        <p:spPr bwMode="auto">
          <a:xfrm>
            <a:off x="504000" y="3206839"/>
            <a:ext cx="1571688" cy="1712891"/>
          </a:xfrm>
          <a:prstGeom prst="roundRect">
            <a:avLst>
              <a:gd name="adj" fmla="val 0"/>
            </a:avLst>
          </a:prstGeom>
          <a:solidFill>
            <a:schemeClr val="accent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dirty="0" smtClean="0">
              <a:ln>
                <a:noFill/>
              </a:ln>
              <a:solidFill>
                <a:schemeClr val="tx1"/>
              </a:solidFill>
              <a:effectLst/>
              <a:latin typeface="Arial" pitchFamily="34" charset="0"/>
            </a:endParaRPr>
          </a:p>
        </p:txBody>
      </p:sp>
      <p:sp>
        <p:nvSpPr>
          <p:cNvPr id="11" name="Obdélník 10"/>
          <p:cNvSpPr/>
          <p:nvPr/>
        </p:nvSpPr>
        <p:spPr>
          <a:xfrm>
            <a:off x="630867" y="3601619"/>
            <a:ext cx="1262525" cy="923330"/>
          </a:xfrm>
          <a:prstGeom prst="rect">
            <a:avLst/>
          </a:prstGeom>
        </p:spPr>
        <p:txBody>
          <a:bodyPr wrap="square">
            <a:spAutoFit/>
          </a:bodyPr>
          <a:lstStyle/>
          <a:p>
            <a:pPr defTabSz="652463"/>
            <a:r>
              <a:rPr lang="cs-CZ" sz="1800" i="0" dirty="0" smtClean="0"/>
              <a:t>Nová </a:t>
            </a:r>
            <a:r>
              <a:rPr lang="cs-CZ" sz="1800" i="0" dirty="0"/>
              <a:t>tarifní struktura</a:t>
            </a:r>
          </a:p>
        </p:txBody>
      </p:sp>
    </p:spTree>
    <p:extLst>
      <p:ext uri="{BB962C8B-B14F-4D97-AF65-F5344CB8AC3E}">
        <p14:creationId xmlns:p14="http://schemas.microsoft.com/office/powerpoint/2010/main" val="27497098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150"/>
</p:tagLst>
</file>

<file path=ppt/tags/tag2.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xMq2YOfR8k6DSM68SX0LC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fNUmEeV8N0yhARyS7cA.v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xMq2YOfR8k6DSM68SX0LC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xMq2YOfR8k6DSM68SX0LC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xMq2YOfR8k6DSM68SX0LCg"/>
</p:tagLst>
</file>

<file path=ppt/theme/theme1.xml><?xml version="1.0" encoding="utf-8"?>
<a:theme xmlns:a="http://schemas.openxmlformats.org/drawingml/2006/main" name="BLANK">
  <a:themeElements>
    <a:clrScheme name="Skupina CEZ 1">
      <a:dk1>
        <a:srgbClr val="000000"/>
      </a:dk1>
      <a:lt1>
        <a:srgbClr val="FFFFFF"/>
      </a:lt1>
      <a:dk2>
        <a:srgbClr val="FFFFFF"/>
      </a:dk2>
      <a:lt2>
        <a:srgbClr val="969696"/>
      </a:lt2>
      <a:accent1>
        <a:srgbClr val="DDDDDD"/>
      </a:accent1>
      <a:accent2>
        <a:srgbClr val="F24F00"/>
      </a:accent2>
      <a:accent3>
        <a:srgbClr val="FFFFFF"/>
      </a:accent3>
      <a:accent4>
        <a:srgbClr val="000000"/>
      </a:accent4>
      <a:accent5>
        <a:srgbClr val="EBEBEB"/>
      </a:accent5>
      <a:accent6>
        <a:srgbClr val="DB4700"/>
      </a:accent6>
      <a:hlink>
        <a:srgbClr val="909090"/>
      </a:hlink>
      <a:folHlink>
        <a:srgbClr val="606060"/>
      </a:folHlink>
    </a:clrScheme>
    <a:fontScheme name="ČEZ">
      <a:majorFont>
        <a:latin typeface="Futura CEZ Medium"/>
        <a:ea typeface=""/>
        <a:cs typeface=""/>
      </a:majorFont>
      <a:minorFont>
        <a:latin typeface="Arial 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noFill/>
          <a:prstDash val="solid"/>
          <a:round/>
          <a:headEnd type="none" w="med" len="med"/>
          <a:tailEnd type="none" w="med" len="med"/>
        </a:ln>
        <a:effectLst/>
      </a:spPr>
      <a:bodyPr vert="horz" wrap="none" lIns="78762" tIns="39382" rIns="78762" bIns="39382" numCol="1" anchor="ctr" anchorCtr="0" compatLnSpc="1">
        <a:prstTxWarp prst="textNoShape">
          <a:avLst/>
        </a:prstTxWarp>
      </a:bodyPr>
      <a:lstStyle>
        <a:def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defRPr kumimoji="0" lang="en-US" sz="1400" b="0" i="1"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12700" cap="flat" cmpd="sng" algn="ctr">
          <a:noFill/>
          <a:prstDash val="solid"/>
          <a:round/>
          <a:headEnd type="none" w="med" len="med"/>
          <a:tailEnd type="none" w="med" len="med"/>
        </a:ln>
        <a:effectLst/>
      </a:spPr>
      <a:bodyPr vert="horz" wrap="none" lIns="78762" tIns="39382" rIns="78762" bIns="39382" numCol="1" anchor="ctr" anchorCtr="0" compatLnSpc="1">
        <a:prstTxWarp prst="textNoShape">
          <a:avLst/>
        </a:prstTxWarp>
      </a:bodyPr>
      <a:lstStyle>
        <a:def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defRPr kumimoji="0" lang="en-US" sz="1400" b="0" i="1" u="none" strike="noStrike" cap="none" normalizeH="0" baseline="0" smtClean="0">
            <a:ln>
              <a:noFill/>
            </a:ln>
            <a:solidFill>
              <a:schemeClr val="tx1"/>
            </a:solidFill>
            <a:effectLst/>
            <a:latin typeface="Arial" pitchFamily="34" charset="0"/>
          </a:defRPr>
        </a:defPPr>
      </a:lstStyle>
    </a:lnDef>
  </a:objectDefaults>
  <a:extraClrSchemeLst>
    <a:extraClrScheme>
      <a:clrScheme name="Skupina CEZ 1">
        <a:dk1>
          <a:srgbClr val="000000"/>
        </a:dk1>
        <a:lt1>
          <a:srgbClr val="FFFFFF"/>
        </a:lt1>
        <a:dk2>
          <a:srgbClr val="FFFFFF"/>
        </a:dk2>
        <a:lt2>
          <a:srgbClr val="969696"/>
        </a:lt2>
        <a:accent1>
          <a:srgbClr val="DDDDDD"/>
        </a:accent1>
        <a:accent2>
          <a:srgbClr val="F24F00"/>
        </a:accent2>
        <a:accent3>
          <a:srgbClr val="FFFFFF"/>
        </a:accent3>
        <a:accent4>
          <a:srgbClr val="000000"/>
        </a:accent4>
        <a:accent5>
          <a:srgbClr val="EBEBEB"/>
        </a:accent5>
        <a:accent6>
          <a:srgbClr val="DB4700"/>
        </a:accent6>
        <a:hlink>
          <a:srgbClr val="909090"/>
        </a:hlink>
        <a:folHlink>
          <a:srgbClr val="60606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10320</TotalTime>
  <Words>1070</Words>
  <Application>Microsoft Office PowerPoint</Application>
  <PresentationFormat>Předvádění na obrazovce (4:3)</PresentationFormat>
  <Paragraphs>144</Paragraphs>
  <Slides>10</Slides>
  <Notes>1</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10</vt:i4>
      </vt:variant>
    </vt:vector>
  </HeadingPairs>
  <TitlesOfParts>
    <vt:vector size="16" baseType="lpstr">
      <vt:lpstr>Arial</vt:lpstr>
      <vt:lpstr>Arial CE</vt:lpstr>
      <vt:lpstr>Futura CEZ Medium</vt:lpstr>
      <vt:lpstr>Times New Roman</vt:lpstr>
      <vt:lpstr>Wingdings</vt:lpstr>
      <vt:lpstr>BLANK</vt:lpstr>
      <vt:lpstr>Decentralizovaná energetika – pohled čez esco</vt:lpstr>
      <vt:lpstr>MALÉ, DECENTRALIZOVANÉ ZDROJE DÁVAJÍ ZÁKAZNÍKŮM VÍCE MOŽNOSTÍ VOLBY, JSOU ZPRAVIDLA ÚČINNĚJŠÍ A ČISTŠÍ A V DŮSLEDKU LEVNĚJŠÍ</vt:lpstr>
      <vt:lpstr>KLÍČOVÁ TÉMATA NOVÉ ENERGETIKY</vt:lpstr>
      <vt:lpstr>Prezentace aplikace PowerPoint</vt:lpstr>
      <vt:lpstr>OBCHODNÍ MODEL DOKÁŽEME PŘIZPŮSOBIT POTŘEBÁM ZÁKAZNÍKA</vt:lpstr>
      <vt:lpstr>ZA NAŠÍ NABÍDKOU STOJÍ FIRMY S DLOUHOLETÝMI ZKUŠENOSTMI A VÝZNAMNOU POZICÍ NA TRHU* </vt:lpstr>
      <vt:lpstr>STRATEGIE SKUPINY ČEZ V DECENTRALIZOVANÉ ENERGETICE</vt:lpstr>
      <vt:lpstr>Prezentace aplikace PowerPoint</vt:lpstr>
      <vt:lpstr>NOVÁ TARIFNÍ STRUKTURA NASTAVÍ PRAVIDLA PRO DLOUHODOBĚ UDRŽITELNÝ ROZVOJ DECENTRÁLNÍ ENERGETIKY</vt:lpstr>
      <vt:lpstr>CHCETE VĚDĚT VÍC?  RÁDI VÁM VĚNUJEME SVOU ENERGII. </vt:lpstr>
    </vt:vector>
  </TitlesOfParts>
  <Company>ČEZ ICT Services, a. 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FN_úvod</dc:title>
  <dc:creator>Jan Balac</dc:creator>
  <cp:keywords>ČEZ</cp:keywords>
  <cp:lastModifiedBy>Vit Jasek</cp:lastModifiedBy>
  <cp:revision>598</cp:revision>
  <cp:lastPrinted>2014-07-24T11:49:53Z</cp:lastPrinted>
  <dcterms:created xsi:type="dcterms:W3CDTF">2014-04-09T11:36:08Z</dcterms:created>
  <dcterms:modified xsi:type="dcterms:W3CDTF">2015-10-21T17:06:14Z</dcterms:modified>
  <cp:category>šablona</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Universal Objects">
    <vt:bool>true</vt:bool>
  </property>
  <property fmtid="{D5CDD505-2E9C-101B-9397-08002B2CF9AE}" pid="3" name="McKPaperSize">
    <vt:lpwstr>A4</vt:lpwstr>
  </property>
  <property fmtid="{D5CDD505-2E9C-101B-9397-08002B2CF9AE}" pid="4" name="NotesPageLayout">
    <vt:lpwstr>Message</vt:lpwstr>
  </property>
  <property fmtid="{D5CDD505-2E9C-101B-9397-08002B2CF9AE}" pid="5" name="Event">
    <vt:lpwstr>Document</vt:lpwstr>
  </property>
  <property fmtid="{D5CDD505-2E9C-101B-9397-08002B2CF9AE}" pid="6" name="Delivery Date">
    <vt:lpwstr>Date</vt:lpwstr>
  </property>
  <property fmtid="{D5CDD505-2E9C-101B-9397-08002B2CF9AE}" pid="7" name="DocID">
    <vt:lpwstr>PRG-ZPD008-20041008-11373P1C</vt:lpwstr>
  </property>
  <property fmtid="{D5CDD505-2E9C-101B-9397-08002B2CF9AE}" pid="8" name="DocIDinTitle">
    <vt:bool>true</vt:bool>
  </property>
  <property fmtid="{D5CDD505-2E9C-101B-9397-08002B2CF9AE}" pid="9" name="DocIDinSlide">
    <vt:bool>true</vt:bool>
  </property>
  <property fmtid="{D5CDD505-2E9C-101B-9397-08002B2CF9AE}" pid="10" name="DocIDPosition">
    <vt:i4>0</vt:i4>
  </property>
</Properties>
</file>