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1" r:id="rId3"/>
  </p:sldMasterIdLst>
  <p:sldIdLst>
    <p:sldId id="277" r:id="rId4"/>
    <p:sldId id="287" r:id="rId5"/>
    <p:sldId id="263" r:id="rId6"/>
    <p:sldId id="290" r:id="rId7"/>
    <p:sldId id="264" r:id="rId8"/>
    <p:sldId id="288" r:id="rId9"/>
    <p:sldId id="269" r:id="rId10"/>
    <p:sldId id="291" r:id="rId11"/>
    <p:sldId id="289" r:id="rId12"/>
    <p:sldId id="27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Snobr" initials="MS" lastIdx="2" clrIdx="0">
    <p:extLst>
      <p:ext uri="{19B8F6BF-5375-455C-9EA6-DF929625EA0E}">
        <p15:presenceInfo xmlns:p15="http://schemas.microsoft.com/office/powerpoint/2012/main" userId="S-1-5-21-2722223918-1182746386-1108573600-11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13T00:12:37.487" idx="2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jtis.cz/" TargetMode="Externa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jtis.cz/" TargetMode="Externa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279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68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287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T:\_LOGA_všech_společností\_______J&amp;T_______\logo_J&amp;T_Banka\logo_JTBanka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976" y="548883"/>
            <a:ext cx="2023704" cy="22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89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Úvod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273" y="516231"/>
            <a:ext cx="1808396" cy="26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49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:\JTB-OMA\New_design_2012\JaT_powerpoint\predel_1_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191" cy="68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1425" y="1600302"/>
            <a:ext cx="10551296" cy="443196"/>
          </a:xfrm>
        </p:spPr>
        <p:txBody>
          <a:bodyPr>
            <a:normAutofit/>
          </a:bodyPr>
          <a:lstStyle>
            <a:lvl1pPr>
              <a:defRPr sz="3991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1425" y="2579962"/>
            <a:ext cx="10508935" cy="3441009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87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172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86">
                <a:solidFill>
                  <a:schemeClr val="tx1">
                    <a:tint val="75000"/>
                  </a:schemeClr>
                </a:solidFill>
              </a:defRPr>
            </a:lvl1pPr>
            <a:lvl2pPr marL="473026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46052" indent="0">
              <a:buNone/>
              <a:defRPr sz="1633">
                <a:solidFill>
                  <a:schemeClr val="tx1">
                    <a:tint val="75000"/>
                  </a:schemeClr>
                </a:solidFill>
              </a:defRPr>
            </a:lvl3pPr>
            <a:lvl4pPr marL="1419078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4pPr>
            <a:lvl5pPr marL="1892104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5pPr>
            <a:lvl6pPr marL="2365129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6pPr>
            <a:lvl7pPr marL="2838155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7pPr>
            <a:lvl8pPr marL="331118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8pPr>
            <a:lvl9pPr marL="3784207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455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S:\JTB-OMA\New_design_2012\JaT_powerpoint\predel_1_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191" cy="68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132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902"/>
            </a:lvl1pPr>
            <a:lvl2pPr>
              <a:defRPr sz="2449"/>
            </a:lvl2pPr>
            <a:lvl3pPr>
              <a:defRPr sz="20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902"/>
            </a:lvl1pPr>
            <a:lvl2pPr>
              <a:defRPr sz="2449"/>
            </a:lvl2pPr>
            <a:lvl3pPr>
              <a:defRPr sz="20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97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73026" indent="0">
              <a:buNone/>
              <a:defRPr sz="2086" b="1"/>
            </a:lvl2pPr>
            <a:lvl3pPr marL="946052" indent="0">
              <a:buNone/>
              <a:defRPr sz="1905" b="1"/>
            </a:lvl3pPr>
            <a:lvl4pPr marL="1419078" indent="0">
              <a:buNone/>
              <a:defRPr sz="1633" b="1"/>
            </a:lvl4pPr>
            <a:lvl5pPr marL="1892104" indent="0">
              <a:buNone/>
              <a:defRPr sz="1633" b="1"/>
            </a:lvl5pPr>
            <a:lvl6pPr marL="2365129" indent="0">
              <a:buNone/>
              <a:defRPr sz="1633" b="1"/>
            </a:lvl6pPr>
            <a:lvl7pPr marL="2838155" indent="0">
              <a:buNone/>
              <a:defRPr sz="1633" b="1"/>
            </a:lvl7pPr>
            <a:lvl8pPr marL="3311181" indent="0">
              <a:buNone/>
              <a:defRPr sz="1633" b="1"/>
            </a:lvl8pPr>
            <a:lvl9pPr marL="3784207" indent="0">
              <a:buNone/>
              <a:defRPr sz="163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449"/>
            </a:lvl1pPr>
            <a:lvl2pPr>
              <a:defRPr sz="2086"/>
            </a:lvl2pPr>
            <a:lvl3pPr>
              <a:defRPr sz="1905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73026" indent="0">
              <a:buNone/>
              <a:defRPr sz="2086" b="1"/>
            </a:lvl2pPr>
            <a:lvl3pPr marL="946052" indent="0">
              <a:buNone/>
              <a:defRPr sz="1905" b="1"/>
            </a:lvl3pPr>
            <a:lvl4pPr marL="1419078" indent="0">
              <a:buNone/>
              <a:defRPr sz="1633" b="1"/>
            </a:lvl4pPr>
            <a:lvl5pPr marL="1892104" indent="0">
              <a:buNone/>
              <a:defRPr sz="1633" b="1"/>
            </a:lvl5pPr>
            <a:lvl6pPr marL="2365129" indent="0">
              <a:buNone/>
              <a:defRPr sz="1633" b="1"/>
            </a:lvl6pPr>
            <a:lvl7pPr marL="2838155" indent="0">
              <a:buNone/>
              <a:defRPr sz="1633" b="1"/>
            </a:lvl7pPr>
            <a:lvl8pPr marL="3311181" indent="0">
              <a:buNone/>
              <a:defRPr sz="1633" b="1"/>
            </a:lvl8pPr>
            <a:lvl9pPr marL="3784207" indent="0">
              <a:buNone/>
              <a:defRPr sz="163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49"/>
            </a:lvl1pPr>
            <a:lvl2pPr>
              <a:defRPr sz="2086"/>
            </a:lvl2pPr>
            <a:lvl3pPr>
              <a:defRPr sz="1905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652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6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997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13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356"/>
            </a:lvl1pPr>
            <a:lvl2pPr>
              <a:defRPr sz="2902"/>
            </a:lvl2pPr>
            <a:lvl3pPr>
              <a:defRPr sz="2449"/>
            </a:lvl3pPr>
            <a:lvl4pPr>
              <a:defRPr sz="2086"/>
            </a:lvl4pPr>
            <a:lvl5pPr>
              <a:defRPr sz="2086"/>
            </a:lvl5pPr>
            <a:lvl6pPr>
              <a:defRPr sz="2086"/>
            </a:lvl6pPr>
            <a:lvl7pPr>
              <a:defRPr sz="2086"/>
            </a:lvl7pPr>
            <a:lvl8pPr>
              <a:defRPr sz="2086"/>
            </a:lvl8pPr>
            <a:lvl9pPr>
              <a:defRPr sz="2086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</p:spPr>
        <p:txBody>
          <a:bodyPr/>
          <a:lstStyle>
            <a:lvl1pPr marL="0" indent="0">
              <a:buNone/>
              <a:defRPr sz="1451"/>
            </a:lvl1pPr>
            <a:lvl2pPr marL="473026" indent="0">
              <a:buNone/>
              <a:defRPr sz="1270"/>
            </a:lvl2pPr>
            <a:lvl3pPr marL="946052" indent="0">
              <a:buNone/>
              <a:defRPr sz="998"/>
            </a:lvl3pPr>
            <a:lvl4pPr marL="1419078" indent="0">
              <a:buNone/>
              <a:defRPr sz="907"/>
            </a:lvl4pPr>
            <a:lvl5pPr marL="1892104" indent="0">
              <a:buNone/>
              <a:defRPr sz="907"/>
            </a:lvl5pPr>
            <a:lvl6pPr marL="2365129" indent="0">
              <a:buNone/>
              <a:defRPr sz="907"/>
            </a:lvl6pPr>
            <a:lvl7pPr marL="2838155" indent="0">
              <a:buNone/>
              <a:defRPr sz="907"/>
            </a:lvl7pPr>
            <a:lvl8pPr marL="3311181" indent="0">
              <a:buNone/>
              <a:defRPr sz="907"/>
            </a:lvl8pPr>
            <a:lvl9pPr marL="3784207" indent="0">
              <a:buNone/>
              <a:defRPr sz="90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464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356"/>
            </a:lvl1pPr>
            <a:lvl2pPr marL="473026" indent="0">
              <a:buNone/>
              <a:defRPr sz="2902"/>
            </a:lvl2pPr>
            <a:lvl3pPr marL="946052" indent="0">
              <a:buNone/>
              <a:defRPr sz="2449"/>
            </a:lvl3pPr>
            <a:lvl4pPr marL="1419078" indent="0">
              <a:buNone/>
              <a:defRPr sz="2086"/>
            </a:lvl4pPr>
            <a:lvl5pPr marL="1892104" indent="0">
              <a:buNone/>
              <a:defRPr sz="2086"/>
            </a:lvl5pPr>
            <a:lvl6pPr marL="2365129" indent="0">
              <a:buNone/>
              <a:defRPr sz="2086"/>
            </a:lvl6pPr>
            <a:lvl7pPr marL="2838155" indent="0">
              <a:buNone/>
              <a:defRPr sz="2086"/>
            </a:lvl7pPr>
            <a:lvl8pPr marL="3311181" indent="0">
              <a:buNone/>
              <a:defRPr sz="2086"/>
            </a:lvl8pPr>
            <a:lvl9pPr marL="3784207" indent="0">
              <a:buNone/>
              <a:defRPr sz="2086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51"/>
            </a:lvl1pPr>
            <a:lvl2pPr marL="473026" indent="0">
              <a:buNone/>
              <a:defRPr sz="1270"/>
            </a:lvl2pPr>
            <a:lvl3pPr marL="946052" indent="0">
              <a:buNone/>
              <a:defRPr sz="998"/>
            </a:lvl3pPr>
            <a:lvl4pPr marL="1419078" indent="0">
              <a:buNone/>
              <a:defRPr sz="907"/>
            </a:lvl4pPr>
            <a:lvl5pPr marL="1892104" indent="0">
              <a:buNone/>
              <a:defRPr sz="907"/>
            </a:lvl5pPr>
            <a:lvl6pPr marL="2365129" indent="0">
              <a:buNone/>
              <a:defRPr sz="907"/>
            </a:lvl6pPr>
            <a:lvl7pPr marL="2838155" indent="0">
              <a:buNone/>
              <a:defRPr sz="907"/>
            </a:lvl7pPr>
            <a:lvl8pPr marL="3311181" indent="0">
              <a:buNone/>
              <a:defRPr sz="907"/>
            </a:lvl8pPr>
            <a:lvl9pPr marL="3784207" indent="0">
              <a:buNone/>
              <a:defRPr sz="90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13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6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503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0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29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69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346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0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68232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41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T:\_LOGA_všech_společností\_______J&amp;T_______\logo_J&amp;T_Banka\logo_JTBanka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976" y="548883"/>
            <a:ext cx="2023704" cy="22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435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Úvod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273" y="516231"/>
            <a:ext cx="1808396" cy="26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9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:\JTB-OMA\New_design_2012\JaT_powerpoint\predel_1_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191" cy="68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1425" y="1600302"/>
            <a:ext cx="10551296" cy="443196"/>
          </a:xfrm>
        </p:spPr>
        <p:txBody>
          <a:bodyPr>
            <a:normAutofit/>
          </a:bodyPr>
          <a:lstStyle>
            <a:lvl1pPr>
              <a:defRPr sz="3991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1425" y="2579962"/>
            <a:ext cx="10508935" cy="3441009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725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172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86">
                <a:solidFill>
                  <a:schemeClr val="tx1">
                    <a:tint val="75000"/>
                  </a:schemeClr>
                </a:solidFill>
              </a:defRPr>
            </a:lvl1pPr>
            <a:lvl2pPr marL="473026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46052" indent="0">
              <a:buNone/>
              <a:defRPr sz="1633">
                <a:solidFill>
                  <a:schemeClr val="tx1">
                    <a:tint val="75000"/>
                  </a:schemeClr>
                </a:solidFill>
              </a:defRPr>
            </a:lvl3pPr>
            <a:lvl4pPr marL="1419078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4pPr>
            <a:lvl5pPr marL="1892104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5pPr>
            <a:lvl6pPr marL="2365129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6pPr>
            <a:lvl7pPr marL="2838155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7pPr>
            <a:lvl8pPr marL="331118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8pPr>
            <a:lvl9pPr marL="3784207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397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S:\JTB-OMA\New_design_2012\JaT_powerpoint\predel_1_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191" cy="68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4525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902"/>
            </a:lvl1pPr>
            <a:lvl2pPr>
              <a:defRPr sz="2449"/>
            </a:lvl2pPr>
            <a:lvl3pPr>
              <a:defRPr sz="20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902"/>
            </a:lvl1pPr>
            <a:lvl2pPr>
              <a:defRPr sz="2449"/>
            </a:lvl2pPr>
            <a:lvl3pPr>
              <a:defRPr sz="20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704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73026" indent="0">
              <a:buNone/>
              <a:defRPr sz="2086" b="1"/>
            </a:lvl2pPr>
            <a:lvl3pPr marL="946052" indent="0">
              <a:buNone/>
              <a:defRPr sz="1905" b="1"/>
            </a:lvl3pPr>
            <a:lvl4pPr marL="1419078" indent="0">
              <a:buNone/>
              <a:defRPr sz="1633" b="1"/>
            </a:lvl4pPr>
            <a:lvl5pPr marL="1892104" indent="0">
              <a:buNone/>
              <a:defRPr sz="1633" b="1"/>
            </a:lvl5pPr>
            <a:lvl6pPr marL="2365129" indent="0">
              <a:buNone/>
              <a:defRPr sz="1633" b="1"/>
            </a:lvl6pPr>
            <a:lvl7pPr marL="2838155" indent="0">
              <a:buNone/>
              <a:defRPr sz="1633" b="1"/>
            </a:lvl7pPr>
            <a:lvl8pPr marL="3311181" indent="0">
              <a:buNone/>
              <a:defRPr sz="1633" b="1"/>
            </a:lvl8pPr>
            <a:lvl9pPr marL="3784207" indent="0">
              <a:buNone/>
              <a:defRPr sz="163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449"/>
            </a:lvl1pPr>
            <a:lvl2pPr>
              <a:defRPr sz="2086"/>
            </a:lvl2pPr>
            <a:lvl3pPr>
              <a:defRPr sz="1905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73026" indent="0">
              <a:buNone/>
              <a:defRPr sz="2086" b="1"/>
            </a:lvl2pPr>
            <a:lvl3pPr marL="946052" indent="0">
              <a:buNone/>
              <a:defRPr sz="1905" b="1"/>
            </a:lvl3pPr>
            <a:lvl4pPr marL="1419078" indent="0">
              <a:buNone/>
              <a:defRPr sz="1633" b="1"/>
            </a:lvl4pPr>
            <a:lvl5pPr marL="1892104" indent="0">
              <a:buNone/>
              <a:defRPr sz="1633" b="1"/>
            </a:lvl5pPr>
            <a:lvl6pPr marL="2365129" indent="0">
              <a:buNone/>
              <a:defRPr sz="1633" b="1"/>
            </a:lvl6pPr>
            <a:lvl7pPr marL="2838155" indent="0">
              <a:buNone/>
              <a:defRPr sz="1633" b="1"/>
            </a:lvl7pPr>
            <a:lvl8pPr marL="3311181" indent="0">
              <a:buNone/>
              <a:defRPr sz="1633" b="1"/>
            </a:lvl8pPr>
            <a:lvl9pPr marL="3784207" indent="0">
              <a:buNone/>
              <a:defRPr sz="163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49"/>
            </a:lvl1pPr>
            <a:lvl2pPr>
              <a:defRPr sz="2086"/>
            </a:lvl2pPr>
            <a:lvl3pPr>
              <a:defRPr sz="1905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204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0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13769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15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356"/>
            </a:lvl1pPr>
            <a:lvl2pPr>
              <a:defRPr sz="2902"/>
            </a:lvl2pPr>
            <a:lvl3pPr>
              <a:defRPr sz="2449"/>
            </a:lvl3pPr>
            <a:lvl4pPr>
              <a:defRPr sz="2086"/>
            </a:lvl4pPr>
            <a:lvl5pPr>
              <a:defRPr sz="2086"/>
            </a:lvl5pPr>
            <a:lvl6pPr>
              <a:defRPr sz="2086"/>
            </a:lvl6pPr>
            <a:lvl7pPr>
              <a:defRPr sz="2086"/>
            </a:lvl7pPr>
            <a:lvl8pPr>
              <a:defRPr sz="2086"/>
            </a:lvl8pPr>
            <a:lvl9pPr>
              <a:defRPr sz="2086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</p:spPr>
        <p:txBody>
          <a:bodyPr/>
          <a:lstStyle>
            <a:lvl1pPr marL="0" indent="0">
              <a:buNone/>
              <a:defRPr sz="1451"/>
            </a:lvl1pPr>
            <a:lvl2pPr marL="473026" indent="0">
              <a:buNone/>
              <a:defRPr sz="1270"/>
            </a:lvl2pPr>
            <a:lvl3pPr marL="946052" indent="0">
              <a:buNone/>
              <a:defRPr sz="998"/>
            </a:lvl3pPr>
            <a:lvl4pPr marL="1419078" indent="0">
              <a:buNone/>
              <a:defRPr sz="907"/>
            </a:lvl4pPr>
            <a:lvl5pPr marL="1892104" indent="0">
              <a:buNone/>
              <a:defRPr sz="907"/>
            </a:lvl5pPr>
            <a:lvl6pPr marL="2365129" indent="0">
              <a:buNone/>
              <a:defRPr sz="907"/>
            </a:lvl6pPr>
            <a:lvl7pPr marL="2838155" indent="0">
              <a:buNone/>
              <a:defRPr sz="907"/>
            </a:lvl7pPr>
            <a:lvl8pPr marL="3311181" indent="0">
              <a:buNone/>
              <a:defRPr sz="907"/>
            </a:lvl8pPr>
            <a:lvl9pPr marL="3784207" indent="0">
              <a:buNone/>
              <a:defRPr sz="90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2813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356"/>
            </a:lvl1pPr>
            <a:lvl2pPr marL="473026" indent="0">
              <a:buNone/>
              <a:defRPr sz="2902"/>
            </a:lvl2pPr>
            <a:lvl3pPr marL="946052" indent="0">
              <a:buNone/>
              <a:defRPr sz="2449"/>
            </a:lvl3pPr>
            <a:lvl4pPr marL="1419078" indent="0">
              <a:buNone/>
              <a:defRPr sz="2086"/>
            </a:lvl4pPr>
            <a:lvl5pPr marL="1892104" indent="0">
              <a:buNone/>
              <a:defRPr sz="2086"/>
            </a:lvl5pPr>
            <a:lvl6pPr marL="2365129" indent="0">
              <a:buNone/>
              <a:defRPr sz="2086"/>
            </a:lvl6pPr>
            <a:lvl7pPr marL="2838155" indent="0">
              <a:buNone/>
              <a:defRPr sz="2086"/>
            </a:lvl7pPr>
            <a:lvl8pPr marL="3311181" indent="0">
              <a:buNone/>
              <a:defRPr sz="2086"/>
            </a:lvl8pPr>
            <a:lvl9pPr marL="3784207" indent="0">
              <a:buNone/>
              <a:defRPr sz="2086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51"/>
            </a:lvl1pPr>
            <a:lvl2pPr marL="473026" indent="0">
              <a:buNone/>
              <a:defRPr sz="1270"/>
            </a:lvl2pPr>
            <a:lvl3pPr marL="946052" indent="0">
              <a:buNone/>
              <a:defRPr sz="998"/>
            </a:lvl3pPr>
            <a:lvl4pPr marL="1419078" indent="0">
              <a:buNone/>
              <a:defRPr sz="907"/>
            </a:lvl4pPr>
            <a:lvl5pPr marL="1892104" indent="0">
              <a:buNone/>
              <a:defRPr sz="907"/>
            </a:lvl5pPr>
            <a:lvl6pPr marL="2365129" indent="0">
              <a:buNone/>
              <a:defRPr sz="907"/>
            </a:lvl6pPr>
            <a:lvl7pPr marL="2838155" indent="0">
              <a:buNone/>
              <a:defRPr sz="907"/>
            </a:lvl7pPr>
            <a:lvl8pPr marL="3311181" indent="0">
              <a:buNone/>
              <a:defRPr sz="907"/>
            </a:lvl8pPr>
            <a:lvl9pPr marL="3784207" indent="0">
              <a:buNone/>
              <a:defRPr sz="90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932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553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038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1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55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732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81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0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98386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73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2C99-755B-44CD-BE4B-CA0419EFA98D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4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48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199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41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29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3F172-F537-4E9E-A0D7-0F6E177CBC64}" type="datetimeFigureOut">
              <a:rPr lang="cs-CZ" smtClean="0"/>
              <a:t>21. 10. 2015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B8590-0D12-4CCB-9E6A-81817CB0B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05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41425" y="457124"/>
            <a:ext cx="10551296" cy="44319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1425" y="1632584"/>
            <a:ext cx="10508935" cy="4388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946052"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946052"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2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46052" rtl="0" eaLnBrk="1" latinLnBrk="0" hangingPunct="1">
        <a:lnSpc>
          <a:spcPts val="3414"/>
        </a:lnSpc>
        <a:spcBef>
          <a:spcPct val="0"/>
        </a:spcBef>
        <a:buNone/>
        <a:defRPr sz="34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56" indent="-247656" algn="l" defTabSz="946052" rtl="0" eaLnBrk="1" latinLnBrk="0" hangingPunct="1">
        <a:lnSpc>
          <a:spcPts val="1814"/>
        </a:lnSpc>
        <a:spcBef>
          <a:spcPts val="0"/>
        </a:spcBef>
        <a:buFont typeface="Wingdings 3" pitchFamily="18" charset="2"/>
        <a:buChar char=""/>
        <a:tabLst>
          <a:tab pos="244777" algn="l"/>
          <a:tab pos="56298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1pPr>
      <a:lvl2pPr marL="490994" indent="-277894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2pPr>
      <a:lvl3pPr marL="735770" indent="-24621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3pPr>
      <a:lvl4pPr marL="973347" indent="-23613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4pPr>
      <a:lvl5pPr marL="1223883" indent="-24621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5pPr>
      <a:lvl6pPr marL="2601642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6pPr>
      <a:lvl7pPr marL="3074668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7pPr>
      <a:lvl8pPr marL="3547694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8pPr>
      <a:lvl9pPr marL="4020720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73026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46052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19078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892104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365129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838155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11181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784207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41425" y="457124"/>
            <a:ext cx="10551296" cy="44319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1425" y="1632584"/>
            <a:ext cx="10508935" cy="4388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fld id="{6E564A52-B7B2-4AD8-B813-37129E309A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946052"/>
              <a:t>21. 10. 2015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6052"/>
            <a:fld id="{B2076E67-AAF0-4A9D-9CDD-B9C423AB65C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946052"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</p:sldLayoutIdLst>
  <p:txStyles>
    <p:titleStyle>
      <a:lvl1pPr algn="l" defTabSz="946052" rtl="0" eaLnBrk="1" latinLnBrk="0" hangingPunct="1">
        <a:lnSpc>
          <a:spcPts val="3414"/>
        </a:lnSpc>
        <a:spcBef>
          <a:spcPct val="0"/>
        </a:spcBef>
        <a:buNone/>
        <a:defRPr sz="34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56" indent="-247656" algn="l" defTabSz="946052" rtl="0" eaLnBrk="1" latinLnBrk="0" hangingPunct="1">
        <a:lnSpc>
          <a:spcPts val="1814"/>
        </a:lnSpc>
        <a:spcBef>
          <a:spcPts val="0"/>
        </a:spcBef>
        <a:buFont typeface="Wingdings 3" pitchFamily="18" charset="2"/>
        <a:buChar char=""/>
        <a:tabLst>
          <a:tab pos="244777" algn="l"/>
          <a:tab pos="56298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1pPr>
      <a:lvl2pPr marL="490994" indent="-277894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2pPr>
      <a:lvl3pPr marL="735770" indent="-24621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3pPr>
      <a:lvl4pPr marL="973347" indent="-23613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4pPr>
      <a:lvl5pPr marL="1223883" indent="-246217" algn="l" defTabSz="946052" rtl="0" eaLnBrk="1" latinLnBrk="0" hangingPunct="1">
        <a:lnSpc>
          <a:spcPts val="1814"/>
        </a:lnSpc>
        <a:spcBef>
          <a:spcPts val="0"/>
        </a:spcBef>
        <a:buClr>
          <a:srgbClr val="404E57"/>
        </a:buClr>
        <a:buFont typeface="Wingdings 3" pitchFamily="18" charset="2"/>
        <a:buChar char=""/>
        <a:tabLst>
          <a:tab pos="244777" algn="l"/>
        </a:tabLst>
        <a:defRPr sz="1451" kern="1200">
          <a:solidFill>
            <a:schemeClr val="tx1"/>
          </a:solidFill>
          <a:latin typeface="+mn-lt"/>
          <a:ea typeface="+mn-ea"/>
          <a:cs typeface="+mn-cs"/>
        </a:defRPr>
      </a:lvl5pPr>
      <a:lvl6pPr marL="2601642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6pPr>
      <a:lvl7pPr marL="3074668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7pPr>
      <a:lvl8pPr marL="3547694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8pPr>
      <a:lvl9pPr marL="4020720" indent="-236513" algn="l" defTabSz="946052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73026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46052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19078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892104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365129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838155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11181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784207" algn="l" defTabSz="946052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Pokrok, narušení systému, geopolitické změny a jimi vyvolaný neklid, ztráty a nejistoty jsou předzvěstí „</a:t>
            </a:r>
            <a:r>
              <a:rPr lang="cs-CZ" dirty="0" err="1" smtClean="0"/>
              <a:t>revoluce“v</a:t>
            </a:r>
            <a:r>
              <a:rPr lang="cs-CZ" dirty="0" smtClean="0"/>
              <a:t> energetice. Ty přicházejí zdola.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782702" y="4009938"/>
            <a:ext cx="10508935" cy="2690542"/>
          </a:xfrm>
        </p:spPr>
        <p:txBody>
          <a:bodyPr>
            <a:normAutofit/>
          </a:bodyPr>
          <a:lstStyle/>
          <a:p>
            <a:pPr>
              <a:lnSpc>
                <a:spcPts val="1995"/>
              </a:lnSpc>
            </a:pPr>
            <a:r>
              <a:rPr lang="cs-CZ" sz="2400" dirty="0"/>
              <a:t>Michal </a:t>
            </a:r>
            <a:r>
              <a:rPr lang="cs-CZ" sz="2400" dirty="0" err="1"/>
              <a:t>Šnobr</a:t>
            </a:r>
            <a:endParaRPr lang="cs-CZ" sz="2400" dirty="0"/>
          </a:p>
          <a:p>
            <a:pPr>
              <a:lnSpc>
                <a:spcPts val="1995"/>
              </a:lnSpc>
            </a:pPr>
            <a:r>
              <a:rPr lang="cs-CZ" sz="2400" dirty="0"/>
              <a:t>poradce v oblasti </a:t>
            </a:r>
            <a:r>
              <a:rPr lang="cs-CZ" sz="2400" dirty="0" smtClean="0"/>
              <a:t>energetiky</a:t>
            </a:r>
          </a:p>
          <a:p>
            <a:pPr>
              <a:lnSpc>
                <a:spcPts val="1995"/>
              </a:lnSpc>
            </a:pPr>
            <a:endParaRPr lang="cs-CZ" sz="2400" dirty="0"/>
          </a:p>
          <a:p>
            <a:pPr>
              <a:lnSpc>
                <a:spcPts val="1995"/>
              </a:lnSpc>
            </a:pPr>
            <a:r>
              <a:rPr lang="cs-CZ" sz="2400" dirty="0" err="1" smtClean="0"/>
              <a:t>Twitter</a:t>
            </a:r>
            <a:r>
              <a:rPr lang="cs-CZ" sz="2400" dirty="0" smtClean="0"/>
              <a:t>: </a:t>
            </a:r>
            <a:r>
              <a:rPr lang="en-US" sz="2400" dirty="0" smtClean="0">
                <a:solidFill>
                  <a:srgbClr val="FF0000"/>
                </a:solidFill>
              </a:rPr>
              <a:t>@</a:t>
            </a:r>
            <a:r>
              <a:rPr lang="cs-CZ" sz="2400" dirty="0" smtClean="0">
                <a:solidFill>
                  <a:srgbClr val="FF0000"/>
                </a:solidFill>
              </a:rPr>
              <a:t>m</a:t>
            </a:r>
            <a:r>
              <a:rPr lang="en-US" sz="2400" dirty="0" err="1" smtClean="0">
                <a:solidFill>
                  <a:srgbClr val="FF0000"/>
                </a:solidFill>
              </a:rPr>
              <a:t>ichal</a:t>
            </a:r>
            <a:r>
              <a:rPr lang="cs-CZ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nobr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3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Děkuji za pozornost!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9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486" y="1660347"/>
            <a:ext cx="5184157" cy="39112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54341" y="662730"/>
            <a:ext cx="1056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solidFill>
                  <a:prstClr val="black"/>
                </a:solidFill>
                <a:ea typeface="+mj-ea"/>
                <a:cs typeface="+mj-cs"/>
              </a:rPr>
              <a:t>Je čas připravit se v energetice na zásadní změny?</a:t>
            </a:r>
            <a:endParaRPr lang="cs-CZ" sz="40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4" name="Šipka doprava 3"/>
          <p:cNvSpPr/>
          <p:nvPr/>
        </p:nvSpPr>
        <p:spPr>
          <a:xfrm rot="1289073">
            <a:off x="5051260" y="2459719"/>
            <a:ext cx="1609435" cy="7969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 rot="18773524">
            <a:off x="5287936" y="3741574"/>
            <a:ext cx="1595509" cy="7969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 rot="9337273">
            <a:off x="7334293" y="2507473"/>
            <a:ext cx="1452978" cy="7969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654341" y="1902947"/>
            <a:ext cx="5595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Individuální přístup mocností - Německo, Británie</a:t>
            </a:r>
          </a:p>
          <a:p>
            <a:r>
              <a:rPr lang="cs-CZ" dirty="0" smtClean="0"/>
              <a:t>rychlý rozvoj OZE na úkor emisí, </a:t>
            </a:r>
            <a:r>
              <a:rPr lang="cs-CZ" dirty="0"/>
              <a:t> </a:t>
            </a:r>
            <a:r>
              <a:rPr lang="cs-CZ" dirty="0" smtClean="0"/>
              <a:t>stop jaderné energetice,</a:t>
            </a:r>
          </a:p>
          <a:p>
            <a:r>
              <a:rPr lang="cs-CZ" dirty="0"/>
              <a:t>d</a:t>
            </a:r>
            <a:r>
              <a:rPr lang="cs-CZ" dirty="0" smtClean="0"/>
              <a:t>otace na nové jaderné bloky 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8701401" y="4340222"/>
            <a:ext cx="3388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Klimatické cíle EU, energetická unie – nefunkční, rozdíly rostou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46392" y="4311963"/>
            <a:ext cx="4672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Technologický pokrok napříč odvětvím.</a:t>
            </a:r>
          </a:p>
          <a:p>
            <a:r>
              <a:rPr lang="cs-CZ" dirty="0" smtClean="0"/>
              <a:t>Požadavky na vyšší účinnost, nižší emise, </a:t>
            </a:r>
          </a:p>
          <a:p>
            <a:r>
              <a:rPr lang="cs-CZ" dirty="0" smtClean="0"/>
              <a:t>tlak na úspory, koncepty skladování energie</a:t>
            </a:r>
            <a:endParaRPr lang="cs-CZ" dirty="0"/>
          </a:p>
        </p:txBody>
      </p:sp>
      <p:sp>
        <p:nvSpPr>
          <p:cNvPr id="10" name="Šipka doprava 9"/>
          <p:cNvSpPr/>
          <p:nvPr/>
        </p:nvSpPr>
        <p:spPr>
          <a:xfrm rot="13553341">
            <a:off x="7115895" y="3821881"/>
            <a:ext cx="1532268" cy="7969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8767872" y="1865327"/>
            <a:ext cx="2544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Geopolitické změny, Ukrajina, plyn vs. uhlí </a:t>
            </a:r>
            <a:endParaRPr lang="cs-CZ" dirty="0"/>
          </a:p>
        </p:txBody>
      </p:sp>
      <p:sp>
        <p:nvSpPr>
          <p:cNvPr id="13" name="Šrafovaná šipka doprava 12"/>
          <p:cNvSpPr/>
          <p:nvPr/>
        </p:nvSpPr>
        <p:spPr>
          <a:xfrm rot="5400000">
            <a:off x="6286199" y="4325669"/>
            <a:ext cx="1243127" cy="1644145"/>
          </a:xfrm>
          <a:prstGeom prst="stripedRightArrow">
            <a:avLst>
              <a:gd name="adj1" fmla="val 50000"/>
              <a:gd name="adj2" fmla="val 4868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799303" y="5881684"/>
            <a:ext cx="941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Decentralizace – změny, které přijdou zdola</a:t>
            </a:r>
          </a:p>
          <a:p>
            <a:r>
              <a:rPr lang="cs-CZ" dirty="0" smtClean="0"/>
              <a:t>2. Zkracování investičního cyklu (centrální energetika) – nižší fixní náklady/vyšší variabilní náklady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68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11882" cy="533587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„Elektřina už nebude dlouho něco, co je vyráběno exklusivně jen velkými, centralizovanými elektrárnami vlastněnými velkými energetikami. Do roku 2025 bude každý schopen si elektřinu nejen sám vyrobit ale i ji skladovat. Tato elektřina bude „zelená“, cenově konkurenční, ne výrazně dražší a možná i levnější než ta kupovaná od velkých energetik“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1800" dirty="0" smtClean="0"/>
              <a:t>UBS, </a:t>
            </a:r>
            <a:r>
              <a:rPr lang="cs-CZ" sz="1800" dirty="0" err="1" smtClean="0"/>
              <a:t>Global</a:t>
            </a:r>
            <a:r>
              <a:rPr lang="cs-CZ" sz="1800" dirty="0" smtClean="0"/>
              <a:t> </a:t>
            </a:r>
            <a:r>
              <a:rPr lang="cs-CZ" sz="1800" dirty="0" err="1" smtClean="0"/>
              <a:t>Reasearsch</a:t>
            </a:r>
            <a:r>
              <a:rPr lang="cs-CZ" sz="1800" dirty="0" smtClean="0"/>
              <a:t>, 20.srpna 2014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46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1" y="811589"/>
            <a:ext cx="10058400" cy="543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9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„Nová energetika“ se zrodí </a:t>
            </a:r>
            <a:br>
              <a:rPr lang="cs-CZ" dirty="0" smtClean="0"/>
            </a:br>
            <a:r>
              <a:rPr lang="cs-CZ" dirty="0" smtClean="0"/>
              <a:t>z decentralizace výroby elektřiny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Přiblížení výroby a spotřeby elektřiny formou velkého množství malých zdrojů, zamezení vysokých ztrát při přenosu</a:t>
            </a:r>
          </a:p>
          <a:p>
            <a:r>
              <a:rPr lang="cs-CZ" dirty="0" smtClean="0"/>
              <a:t>Výzvou bude „sladit“ variabilní výrobu (větrná a solární elektřina) s fluktuující poptávkou (domácnosti, průmysl)</a:t>
            </a:r>
          </a:p>
          <a:p>
            <a:r>
              <a:rPr lang="cs-CZ" dirty="0" smtClean="0"/>
              <a:t>Změna postavení velkých energetik - zajištění a poskytnutí infrastruktury (přenos, distribuce) + výroba k zajištění stability systému </a:t>
            </a:r>
          </a:p>
          <a:p>
            <a:r>
              <a:rPr lang="cs-CZ" dirty="0" smtClean="0"/>
              <a:t>Prostředky: „chytré sítě“, schopnost skladovat energie – baterie, power2gas koncept</a:t>
            </a:r>
          </a:p>
          <a:p>
            <a:r>
              <a:rPr lang="cs-CZ" dirty="0" smtClean="0"/>
              <a:t>Automobilový průmysl: </a:t>
            </a:r>
            <a:r>
              <a:rPr lang="cs-CZ" dirty="0" err="1" smtClean="0"/>
              <a:t>elektromobilita</a:t>
            </a:r>
            <a:r>
              <a:rPr lang="cs-CZ" dirty="0" smtClean="0"/>
              <a:t>, CNG koncept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9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261" y="1647886"/>
            <a:ext cx="6914625" cy="4940285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956345" y="142613"/>
            <a:ext cx="103184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>
                <a:latin typeface="+mj-lt"/>
                <a:ea typeface="+mj-ea"/>
                <a:cs typeface="+mj-cs"/>
              </a:rPr>
              <a:t>Hlavní role – spotřebitel – </a:t>
            </a:r>
            <a:r>
              <a:rPr lang="cs-CZ" sz="4400" dirty="0" smtClean="0">
                <a:latin typeface="+mj-lt"/>
                <a:ea typeface="+mj-ea"/>
                <a:cs typeface="+mj-cs"/>
              </a:rPr>
              <a:t>těžiště změn </a:t>
            </a:r>
          </a:p>
          <a:p>
            <a:pPr algn="ctr"/>
            <a:r>
              <a:rPr lang="cs-CZ" sz="4400" dirty="0" smtClean="0">
                <a:latin typeface="+mj-lt"/>
                <a:ea typeface="+mj-ea"/>
                <a:cs typeface="+mj-cs"/>
              </a:rPr>
              <a:t>v přenosové </a:t>
            </a:r>
            <a:r>
              <a:rPr lang="cs-CZ" sz="4400" dirty="0">
                <a:latin typeface="+mj-lt"/>
                <a:ea typeface="+mj-ea"/>
                <a:cs typeface="+mj-cs"/>
              </a:rPr>
              <a:t>a distribuční </a:t>
            </a:r>
            <a:r>
              <a:rPr lang="cs-CZ" sz="4400" dirty="0" smtClean="0">
                <a:latin typeface="+mj-lt"/>
                <a:ea typeface="+mj-ea"/>
                <a:cs typeface="+mj-cs"/>
              </a:rPr>
              <a:t>soustavě </a:t>
            </a:r>
            <a:endParaRPr lang="cs-CZ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2396" y="1652631"/>
            <a:ext cx="222308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velké centrální termální zdroje a </a:t>
            </a:r>
            <a:r>
              <a:rPr lang="en-US" sz="1600" dirty="0" smtClean="0"/>
              <a:t> </a:t>
            </a:r>
            <a:r>
              <a:rPr lang="en-US" sz="1600" dirty="0" err="1" smtClean="0"/>
              <a:t>dopl</a:t>
            </a:r>
            <a:r>
              <a:rPr lang="cs-CZ" sz="1600" dirty="0" err="1" smtClean="0"/>
              <a:t>ňkově</a:t>
            </a:r>
            <a:r>
              <a:rPr lang="cs-CZ" sz="1600" dirty="0" smtClean="0"/>
              <a:t> OZE</a:t>
            </a:r>
          </a:p>
          <a:p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j</a:t>
            </a:r>
            <a:r>
              <a:rPr lang="cs-CZ" sz="1600" dirty="0" smtClean="0"/>
              <a:t>ednosměrné toky v sítích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p</a:t>
            </a:r>
            <a:r>
              <a:rPr lang="cs-CZ" sz="1600" dirty="0" smtClean="0"/>
              <a:t>asivní spotřeba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9680895" y="1647886"/>
            <a:ext cx="214758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menší role centralizovaný zdrojů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r</a:t>
            </a:r>
            <a:r>
              <a:rPr lang="cs-CZ" sz="1600" dirty="0" smtClean="0"/>
              <a:t>ozvoj decentralizovaných zdrojů (plyn, OZE)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větší role </a:t>
            </a:r>
            <a:r>
              <a:rPr lang="cs-CZ" sz="1600" dirty="0" err="1" smtClean="0"/>
              <a:t>biogas</a:t>
            </a:r>
            <a:r>
              <a:rPr lang="cs-CZ" sz="1600" dirty="0" smtClean="0"/>
              <a:t>, </a:t>
            </a:r>
            <a:r>
              <a:rPr lang="cs-CZ" sz="1600" dirty="0" err="1" smtClean="0"/>
              <a:t>biomethan</a:t>
            </a: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c</a:t>
            </a:r>
            <a:r>
              <a:rPr lang="cs-CZ" sz="1600" dirty="0" smtClean="0"/>
              <a:t>hytrá spotřeba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err="1" smtClean="0"/>
              <a:t>samospotřeba</a:t>
            </a:r>
            <a:r>
              <a:rPr lang="cs-CZ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skladování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r</a:t>
            </a:r>
            <a:r>
              <a:rPr lang="cs-CZ" sz="1600" dirty="0" smtClean="0"/>
              <a:t>ozšíření rozvodů tepla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o</a:t>
            </a:r>
            <a:r>
              <a:rPr lang="cs-CZ" sz="1600" dirty="0" smtClean="0"/>
              <a:t>bousměrné toky v sítích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1065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9273" y="1444169"/>
            <a:ext cx="9078247" cy="4858050"/>
          </a:xfrm>
        </p:spPr>
      </p:pic>
      <p:sp>
        <p:nvSpPr>
          <p:cNvPr id="7172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905">
                <a:solidFill>
                  <a:schemeClr val="tx1"/>
                </a:solidFill>
                <a:latin typeface="Calibri" pitchFamily="34" charset="0"/>
              </a:defRPr>
            </a:lvl1pPr>
            <a:lvl2pPr marL="673856" indent="-259175">
              <a:defRPr sz="1905">
                <a:solidFill>
                  <a:schemeClr val="tx1"/>
                </a:solidFill>
                <a:latin typeface="Calibri" pitchFamily="34" charset="0"/>
              </a:defRPr>
            </a:lvl2pPr>
            <a:lvl3pPr marL="1036701" indent="-207340">
              <a:defRPr sz="1905">
                <a:solidFill>
                  <a:schemeClr val="tx1"/>
                </a:solidFill>
                <a:latin typeface="Calibri" pitchFamily="34" charset="0"/>
              </a:defRPr>
            </a:lvl3pPr>
            <a:lvl4pPr marL="1451381" indent="-207340">
              <a:defRPr sz="1905">
                <a:solidFill>
                  <a:schemeClr val="tx1"/>
                </a:solidFill>
                <a:latin typeface="Calibri" pitchFamily="34" charset="0"/>
              </a:defRPr>
            </a:lvl4pPr>
            <a:lvl5pPr marL="1866062" indent="-207340">
              <a:defRPr sz="1905">
                <a:solidFill>
                  <a:schemeClr val="tx1"/>
                </a:solidFill>
                <a:latin typeface="Calibri" pitchFamily="34" charset="0"/>
              </a:defRPr>
            </a:lvl5pPr>
            <a:lvl6pPr marL="2280742" indent="-207340" defTabSz="945990" fontAlgn="base">
              <a:spcBef>
                <a:spcPct val="0"/>
              </a:spcBef>
              <a:spcAft>
                <a:spcPct val="0"/>
              </a:spcAft>
              <a:defRPr sz="1905">
                <a:solidFill>
                  <a:schemeClr val="tx1"/>
                </a:solidFill>
                <a:latin typeface="Calibri" pitchFamily="34" charset="0"/>
              </a:defRPr>
            </a:lvl6pPr>
            <a:lvl7pPr marL="2695423" indent="-207340" defTabSz="945990" fontAlgn="base">
              <a:spcBef>
                <a:spcPct val="0"/>
              </a:spcBef>
              <a:spcAft>
                <a:spcPct val="0"/>
              </a:spcAft>
              <a:defRPr sz="1905">
                <a:solidFill>
                  <a:schemeClr val="tx1"/>
                </a:solidFill>
                <a:latin typeface="Calibri" pitchFamily="34" charset="0"/>
              </a:defRPr>
            </a:lvl7pPr>
            <a:lvl8pPr marL="3110103" indent="-207340" defTabSz="945990" fontAlgn="base">
              <a:spcBef>
                <a:spcPct val="0"/>
              </a:spcBef>
              <a:spcAft>
                <a:spcPct val="0"/>
              </a:spcAft>
              <a:defRPr sz="1905">
                <a:solidFill>
                  <a:schemeClr val="tx1"/>
                </a:solidFill>
                <a:latin typeface="Calibri" pitchFamily="34" charset="0"/>
              </a:defRPr>
            </a:lvl8pPr>
            <a:lvl9pPr marL="3524783" indent="-207340" defTabSz="945990" fontAlgn="base">
              <a:spcBef>
                <a:spcPct val="0"/>
              </a:spcBef>
              <a:spcAft>
                <a:spcPct val="0"/>
              </a:spcAft>
              <a:defRPr sz="1905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45990" fontAlgn="base">
              <a:spcBef>
                <a:spcPct val="0"/>
              </a:spcBef>
              <a:spcAft>
                <a:spcPct val="0"/>
              </a:spcAft>
            </a:pPr>
            <a:fld id="{08D57FE4-4981-4B64-A09D-4BE0BFF26875}" type="slidenum">
              <a:rPr lang="cs-CZ" altLang="cs-CZ" sz="1270">
                <a:solidFill>
                  <a:srgbClr val="000000"/>
                </a:solidFill>
              </a:rPr>
              <a:pPr defTabSz="94599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cs-CZ" altLang="cs-CZ" sz="1270">
              <a:solidFill>
                <a:srgbClr val="000000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 rot="17774066">
            <a:off x="5000457" y="3683456"/>
            <a:ext cx="875985" cy="2000151"/>
          </a:xfrm>
          <a:prstGeom prst="ellipse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7" name="Oval 8"/>
          <p:cNvSpPr/>
          <p:nvPr/>
        </p:nvSpPr>
        <p:spPr>
          <a:xfrm rot="18650535">
            <a:off x="5616531" y="3874634"/>
            <a:ext cx="840872" cy="1048210"/>
          </a:xfrm>
          <a:prstGeom prst="ellipse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8" name="Oval 8"/>
          <p:cNvSpPr/>
          <p:nvPr/>
        </p:nvSpPr>
        <p:spPr>
          <a:xfrm rot="18650535">
            <a:off x="3722086" y="4320166"/>
            <a:ext cx="1225542" cy="1448488"/>
          </a:xfrm>
          <a:prstGeom prst="ellipse">
            <a:avLst/>
          </a:prstGeom>
          <a:solidFill>
            <a:schemeClr val="accent4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8650535">
            <a:off x="2859220" y="3373567"/>
            <a:ext cx="1254109" cy="1556476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10" name="Oval 8"/>
          <p:cNvSpPr/>
          <p:nvPr/>
        </p:nvSpPr>
        <p:spPr>
          <a:xfrm rot="18650535">
            <a:off x="4378259" y="1634935"/>
            <a:ext cx="2928994" cy="2281811"/>
          </a:xfrm>
          <a:prstGeom prst="ellipse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11" name="Oval 8"/>
          <p:cNvSpPr/>
          <p:nvPr/>
        </p:nvSpPr>
        <p:spPr>
          <a:xfrm rot="18650535">
            <a:off x="3000326" y="4963160"/>
            <a:ext cx="1231071" cy="1470085"/>
          </a:xfrm>
          <a:prstGeom prst="ellipse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12" name="Oval 8"/>
          <p:cNvSpPr/>
          <p:nvPr/>
        </p:nvSpPr>
        <p:spPr>
          <a:xfrm rot="18650535">
            <a:off x="5016834" y="4801177"/>
            <a:ext cx="801995" cy="1448488"/>
          </a:xfrm>
          <a:prstGeom prst="ellipse">
            <a:avLst/>
          </a:prstGeom>
          <a:solidFill>
            <a:schemeClr val="accent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sp>
        <p:nvSpPr>
          <p:cNvPr id="13" name="Oval 8"/>
          <p:cNvSpPr/>
          <p:nvPr/>
        </p:nvSpPr>
        <p:spPr>
          <a:xfrm rot="18650535">
            <a:off x="4955271" y="3777856"/>
            <a:ext cx="1118763" cy="1038131"/>
          </a:xfrm>
          <a:prstGeom prst="ellipse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6" tIns="41453" rIns="82906" bIns="41453" anchor="ctr"/>
          <a:lstStyle/>
          <a:p>
            <a:pPr algn="ctr" defTabSz="902772">
              <a:defRPr/>
            </a:pPr>
            <a:endParaRPr lang="en-US" sz="1633">
              <a:solidFill>
                <a:prstClr val="white"/>
              </a:solidFill>
            </a:endParaRPr>
          </a:p>
        </p:txBody>
      </p:sp>
      <p:cxnSp>
        <p:nvCxnSpPr>
          <p:cNvPr id="16" name="Přímá spojnice 15"/>
          <p:cNvCxnSpPr/>
          <p:nvPr/>
        </p:nvCxnSpPr>
        <p:spPr>
          <a:xfrm>
            <a:off x="5151459" y="474862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4267302" y="4751839"/>
            <a:ext cx="457174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36</a:t>
            </a:r>
            <a:endParaRPr lang="cs-CZ" sz="1633" dirty="0"/>
          </a:p>
        </p:txBody>
      </p:sp>
      <p:sp>
        <p:nvSpPr>
          <p:cNvPr id="4" name="TextovéPole 3"/>
          <p:cNvSpPr txBox="1"/>
          <p:nvPr/>
        </p:nvSpPr>
        <p:spPr>
          <a:xfrm>
            <a:off x="4920408" y="4427536"/>
            <a:ext cx="432617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29</a:t>
            </a:r>
            <a:endParaRPr lang="cs-CZ" sz="1633" dirty="0"/>
          </a:p>
        </p:txBody>
      </p:sp>
      <p:sp>
        <p:nvSpPr>
          <p:cNvPr id="5" name="TextovéPole 4"/>
          <p:cNvSpPr txBox="1"/>
          <p:nvPr/>
        </p:nvSpPr>
        <p:spPr>
          <a:xfrm>
            <a:off x="5206894" y="5241770"/>
            <a:ext cx="474006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46</a:t>
            </a:r>
            <a:endParaRPr lang="cs-CZ" sz="1633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386218" y="5525420"/>
            <a:ext cx="493856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47</a:t>
            </a:r>
            <a:endParaRPr lang="cs-CZ" sz="1633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386218" y="3971104"/>
            <a:ext cx="493856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55</a:t>
            </a:r>
            <a:endParaRPr lang="cs-CZ" sz="1633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900068" y="4212728"/>
            <a:ext cx="457174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37</a:t>
            </a:r>
            <a:endParaRPr lang="cs-CZ" sz="1633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5765054" y="4853716"/>
            <a:ext cx="457174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41</a:t>
            </a:r>
            <a:endParaRPr lang="cs-CZ" sz="1633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855925" y="4589581"/>
            <a:ext cx="450897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32</a:t>
            </a:r>
            <a:endParaRPr lang="cs-CZ" sz="1633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353025" y="4479371"/>
            <a:ext cx="412028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b="1" dirty="0" smtClean="0">
                <a:solidFill>
                  <a:srgbClr val="FF0000"/>
                </a:solidFill>
              </a:rPr>
              <a:t>29</a:t>
            </a:r>
            <a:endParaRPr lang="cs-CZ" sz="1633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528366" y="5287937"/>
            <a:ext cx="5920560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/>
              <a:t>Cena elektřiny na úrovni </a:t>
            </a:r>
            <a:r>
              <a:rPr lang="cs-CZ" sz="1633" dirty="0" err="1"/>
              <a:t>baseload</a:t>
            </a:r>
            <a:r>
              <a:rPr lang="cs-CZ" sz="1633" dirty="0"/>
              <a:t>  </a:t>
            </a:r>
          </a:p>
          <a:p>
            <a:r>
              <a:rPr lang="cs-CZ" sz="1633" dirty="0"/>
              <a:t>v EUR/</a:t>
            </a:r>
            <a:r>
              <a:rPr lang="cs-CZ" sz="1633" dirty="0" err="1"/>
              <a:t>MWh</a:t>
            </a:r>
            <a:r>
              <a:rPr lang="cs-CZ" sz="1633" dirty="0"/>
              <a:t> </a:t>
            </a:r>
            <a:r>
              <a:rPr lang="cs-CZ" sz="1633" dirty="0" smtClean="0"/>
              <a:t>(říjen 2015, </a:t>
            </a:r>
            <a:r>
              <a:rPr lang="cs-CZ" sz="1633" dirty="0" err="1"/>
              <a:t>forwards</a:t>
            </a:r>
            <a:r>
              <a:rPr lang="cs-CZ" sz="1633" dirty="0"/>
              <a:t> </a:t>
            </a:r>
            <a:r>
              <a:rPr lang="cs-CZ" sz="1633" dirty="0" smtClean="0"/>
              <a:t>2016) </a:t>
            </a:r>
            <a:endParaRPr lang="cs-CZ" sz="1633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383362" y="2946879"/>
            <a:ext cx="2239940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1633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383362" y="4239109"/>
            <a:ext cx="510155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36</a:t>
            </a:r>
            <a:endParaRPr lang="cs-CZ" sz="1633" dirty="0"/>
          </a:p>
        </p:txBody>
      </p:sp>
      <p:sp>
        <p:nvSpPr>
          <p:cNvPr id="2" name="TextovéPole 1"/>
          <p:cNvSpPr txBox="1"/>
          <p:nvPr/>
        </p:nvSpPr>
        <p:spPr>
          <a:xfrm>
            <a:off x="242596" y="158620"/>
            <a:ext cx="115419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prstClr val="black"/>
                </a:solidFill>
                <a:ea typeface="+mj-ea"/>
                <a:cs typeface="+mj-cs"/>
              </a:rPr>
              <a:t>Česká versus německá energetická politika. Nesoulad, který je dlouhodobě nemožný. </a:t>
            </a:r>
            <a:endParaRPr lang="cs-CZ" sz="32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7063" y="1373846"/>
            <a:ext cx="11588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/>
              <a:t>Německo  - pro </a:t>
            </a:r>
            <a:r>
              <a:rPr lang="cs-CZ" sz="2400" dirty="0"/>
              <a:t>integraci </a:t>
            </a:r>
            <a:r>
              <a:rPr lang="cs-CZ" sz="2400" dirty="0" smtClean="0"/>
              <a:t>a postupné </a:t>
            </a:r>
            <a:r>
              <a:rPr lang="cs-CZ" sz="2400" dirty="0"/>
              <a:t>zvyšování podílu energie z obnovitelných zdrojů </a:t>
            </a:r>
            <a:r>
              <a:rPr lang="cs-CZ" sz="2400" dirty="0" smtClean="0"/>
              <a:t>je potřeba  </a:t>
            </a:r>
            <a:r>
              <a:rPr lang="cs-CZ" sz="2400" dirty="0"/>
              <a:t>rozšíření distribuční </a:t>
            </a:r>
            <a:r>
              <a:rPr lang="cs-CZ" sz="2400" dirty="0" smtClean="0"/>
              <a:t>sítě, řízení </a:t>
            </a:r>
            <a:r>
              <a:rPr lang="cs-CZ" sz="2400" dirty="0"/>
              <a:t>poptávky a flexibilní </a:t>
            </a:r>
            <a:r>
              <a:rPr lang="cs-CZ" sz="2400" dirty="0" smtClean="0"/>
              <a:t>výroby </a:t>
            </a:r>
            <a:r>
              <a:rPr lang="cs-CZ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endParaRPr lang="cs-CZ" sz="2400" dirty="0" smtClean="0">
              <a:sym typeface="Wingdings" panose="05000000000000000000" pitchFamily="2" charset="2"/>
            </a:endParaRPr>
          </a:p>
          <a:p>
            <a:pPr algn="ctr"/>
            <a:r>
              <a:rPr lang="en-US" sz="2400" dirty="0" err="1" smtClean="0">
                <a:sym typeface="Wingdings" panose="05000000000000000000" pitchFamily="2" charset="2"/>
              </a:rPr>
              <a:t>klesaj</a:t>
            </a:r>
            <a:r>
              <a:rPr lang="cs-CZ" sz="2400" dirty="0" err="1" smtClean="0">
                <a:sym typeface="Wingdings" panose="05000000000000000000" pitchFamily="2" charset="2"/>
              </a:rPr>
              <a:t>ící</a:t>
            </a:r>
            <a:r>
              <a:rPr lang="cs-CZ" sz="2400" dirty="0" smtClean="0">
                <a:sym typeface="Wingdings" panose="05000000000000000000" pitchFamily="2" charset="2"/>
              </a:rPr>
              <a:t> náklady na malé zdroje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dirty="0" err="1" smtClean="0">
                <a:sym typeface="Wingdings" panose="05000000000000000000" pitchFamily="2" charset="2"/>
              </a:rPr>
              <a:t>technologick</a:t>
            </a:r>
            <a:r>
              <a:rPr lang="cs-CZ" sz="2400" dirty="0" smtClean="0">
                <a:sym typeface="Wingdings" panose="05000000000000000000" pitchFamily="2" charset="2"/>
              </a:rPr>
              <a:t>ý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sym typeface="Wingdings" panose="05000000000000000000" pitchFamily="2" charset="2"/>
              </a:rPr>
              <a:t>pokrok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cs-CZ" sz="2400" dirty="0" smtClean="0">
                <a:sym typeface="Wingdings" panose="05000000000000000000" pitchFamily="2" charset="2"/>
              </a:rPr>
              <a:t>- skladování energie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endParaRPr lang="cs-CZ" sz="2400" dirty="0" smtClean="0">
              <a:sym typeface="Wingdings" panose="05000000000000000000" pitchFamily="2" charset="2"/>
            </a:endParaRPr>
          </a:p>
          <a:p>
            <a:pPr algn="ctr"/>
            <a:r>
              <a:rPr lang="cs-CZ" sz="2400" dirty="0" smtClean="0">
                <a:sym typeface="Wingdings" panose="05000000000000000000" pitchFamily="2" charset="2"/>
              </a:rPr>
              <a:t>stejný časový horizont jako jaderná energetika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6350561" y="4980596"/>
            <a:ext cx="457174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36</a:t>
            </a:r>
            <a:endParaRPr lang="cs-CZ" sz="1633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5274745" y="3203834"/>
            <a:ext cx="457174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33" dirty="0" smtClean="0"/>
              <a:t>23</a:t>
            </a:r>
            <a:endParaRPr lang="cs-CZ" sz="1633" dirty="0"/>
          </a:p>
        </p:txBody>
      </p:sp>
    </p:spTree>
    <p:extLst>
      <p:ext uri="{BB962C8B-B14F-4D97-AF65-F5344CB8AC3E}">
        <p14:creationId xmlns:p14="http://schemas.microsoft.com/office/powerpoint/2010/main" val="30412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19" y="1006679"/>
            <a:ext cx="4106215" cy="5176981"/>
          </a:xfrm>
          <a:prstGeom prst="rect">
            <a:avLst/>
          </a:prstGeom>
        </p:spPr>
      </p:pic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130" y="3315599"/>
            <a:ext cx="5385732" cy="286806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7392740" y="3662768"/>
            <a:ext cx="3682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Vývoj ARA </a:t>
            </a:r>
            <a:r>
              <a:rPr lang="cs-CZ" dirty="0" err="1" smtClean="0"/>
              <a:t>coal</a:t>
            </a:r>
            <a:r>
              <a:rPr lang="cs-CZ" dirty="0" smtClean="0"/>
              <a:t> 2016 na EEX, USD/t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17254" y="545285"/>
            <a:ext cx="446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Podíl zdrojů na výrobě elektřiny v Německu</a:t>
            </a:r>
            <a:endParaRPr lang="cs-CZ" dirty="0"/>
          </a:p>
        </p:txBody>
      </p:sp>
      <p:pic>
        <p:nvPicPr>
          <p:cNvPr id="6" name="Obrázek 5" descr="alan_Svoboda,_CEZ.pdf - Adobe Reader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7" t="38378" r="12474" b="18591"/>
          <a:stretch/>
        </p:blipFill>
        <p:spPr>
          <a:xfrm>
            <a:off x="6149130" y="545285"/>
            <a:ext cx="5385732" cy="269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19" y="419450"/>
            <a:ext cx="10781265" cy="6064462"/>
          </a:xfrm>
        </p:spPr>
      </p:pic>
    </p:spTree>
    <p:extLst>
      <p:ext uri="{BB962C8B-B14F-4D97-AF65-F5344CB8AC3E}">
        <p14:creationId xmlns:p14="http://schemas.microsoft.com/office/powerpoint/2010/main" val="421493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435</Words>
  <Application>Microsoft Office PowerPoint</Application>
  <PresentationFormat>Širokoúhlá obrazovka</PresentationFormat>
  <Paragraphs>60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Wingdings 3</vt:lpstr>
      <vt:lpstr>Motiv Office</vt:lpstr>
      <vt:lpstr>Motiv systému Office</vt:lpstr>
      <vt:lpstr>1_Motiv systému Office</vt:lpstr>
      <vt:lpstr>Pokrok, narušení systému, geopolitické změny a jimi vyvolaný neklid, ztráty a nejistoty jsou předzvěstí „revoluce“v energetice. Ty přicházejí zdola.   </vt:lpstr>
      <vt:lpstr>Prezentace aplikace PowerPoint</vt:lpstr>
      <vt:lpstr>„Elektřina už nebude dlouho něco, co je vyráběno exklusivně jen velkými, centralizovanými elektrárnami vlastněnými velkými energetikami. Do roku 2025 bude každý schopen si elektřinu nejen sám vyrobit ale i ji skladovat. Tato elektřina bude „zelená“, cenově konkurenční, ne výrazně dražší a možná i levnější než ta kupovaná od velkých energetik“  UBS, Global Reasearsch, 20.srpna 2014</vt:lpstr>
      <vt:lpstr>Prezentace aplikace PowerPoint</vt:lpstr>
      <vt:lpstr>„Nová energetika“ se zrodí  z decentralizace výroby elektřiny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Snobr</dc:creator>
  <cp:lastModifiedBy>Vit Jasek</cp:lastModifiedBy>
  <cp:revision>107</cp:revision>
  <cp:lastPrinted>2015-04-14T05:57:28Z</cp:lastPrinted>
  <dcterms:created xsi:type="dcterms:W3CDTF">2014-11-16T16:24:41Z</dcterms:created>
  <dcterms:modified xsi:type="dcterms:W3CDTF">2015-10-21T07:40:14Z</dcterms:modified>
</cp:coreProperties>
</file>