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Styl s motivem 2 – zvýraznění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A20D3-BBC5-4C09-9AF6-2F3D48492606}" type="datetimeFigureOut">
              <a:rPr lang="cs-CZ" smtClean="0"/>
              <a:t>22. 10. 2015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8AC2D-D8A1-4B70-BC95-DF7FAABBFEA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96136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A20D3-BBC5-4C09-9AF6-2F3D48492606}" type="datetimeFigureOut">
              <a:rPr lang="cs-CZ" smtClean="0"/>
              <a:t>22. 10. 2015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8AC2D-D8A1-4B70-BC95-DF7FAABBFEA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4822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A20D3-BBC5-4C09-9AF6-2F3D48492606}" type="datetimeFigureOut">
              <a:rPr lang="cs-CZ" smtClean="0"/>
              <a:t>22. 10. 2015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8AC2D-D8A1-4B70-BC95-DF7FAABBFEA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05391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A20D3-BBC5-4C09-9AF6-2F3D48492606}" type="datetimeFigureOut">
              <a:rPr lang="cs-CZ" smtClean="0"/>
              <a:t>22. 10. 2015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8AC2D-D8A1-4B70-BC95-DF7FAABBFEA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98785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A20D3-BBC5-4C09-9AF6-2F3D48492606}" type="datetimeFigureOut">
              <a:rPr lang="cs-CZ" smtClean="0"/>
              <a:t>22. 10. 2015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8AC2D-D8A1-4B70-BC95-DF7FAABBFEA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4415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A20D3-BBC5-4C09-9AF6-2F3D48492606}" type="datetimeFigureOut">
              <a:rPr lang="cs-CZ" smtClean="0"/>
              <a:t>22. 10. 2015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8AC2D-D8A1-4B70-BC95-DF7FAABBFEA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68176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A20D3-BBC5-4C09-9AF6-2F3D48492606}" type="datetimeFigureOut">
              <a:rPr lang="cs-CZ" smtClean="0"/>
              <a:t>22. 10. 2015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8AC2D-D8A1-4B70-BC95-DF7FAABBFEA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09709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A20D3-BBC5-4C09-9AF6-2F3D48492606}" type="datetimeFigureOut">
              <a:rPr lang="cs-CZ" smtClean="0"/>
              <a:t>22. 10. 2015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8AC2D-D8A1-4B70-BC95-DF7FAABBFEA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22887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A20D3-BBC5-4C09-9AF6-2F3D48492606}" type="datetimeFigureOut">
              <a:rPr lang="cs-CZ" smtClean="0"/>
              <a:t>22. 10. 2015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8AC2D-D8A1-4B70-BC95-DF7FAABBFEA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12834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A20D3-BBC5-4C09-9AF6-2F3D48492606}" type="datetimeFigureOut">
              <a:rPr lang="cs-CZ" smtClean="0"/>
              <a:t>22. 10. 2015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8AC2D-D8A1-4B70-BC95-DF7FAABBFEA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01065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A20D3-BBC5-4C09-9AF6-2F3D48492606}" type="datetimeFigureOut">
              <a:rPr lang="cs-CZ" smtClean="0"/>
              <a:t>22. 10. 2015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8AC2D-D8A1-4B70-BC95-DF7FAABBFEA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41798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8A20D3-BBC5-4C09-9AF6-2F3D48492606}" type="datetimeFigureOut">
              <a:rPr lang="cs-CZ" smtClean="0"/>
              <a:t>22. 10. 2015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A8AC2D-D8A1-4B70-BC95-DF7FAABBFEA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61427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0" y="3758530"/>
            <a:ext cx="9144000" cy="2091190"/>
          </a:xfrm>
          <a:solidFill>
            <a:srgbClr val="0070C0"/>
          </a:solidFill>
        </p:spPr>
        <p:txBody>
          <a:bodyPr>
            <a:normAutofit/>
          </a:bodyPr>
          <a:lstStyle/>
          <a:p>
            <a:pPr hangingPunct="0"/>
            <a:r>
              <a:rPr lang="cs-CZ" sz="3200" b="1" dirty="0">
                <a:solidFill>
                  <a:schemeClr val="bg1"/>
                </a:solidFill>
              </a:rPr>
              <a:t>1. ročník </a:t>
            </a:r>
            <a:r>
              <a:rPr lang="cs-CZ" sz="3200" b="1" dirty="0" smtClean="0">
                <a:solidFill>
                  <a:schemeClr val="bg1"/>
                </a:solidFill>
              </a:rPr>
              <a:t>celostátní soutěže:</a:t>
            </a:r>
            <a:r>
              <a:rPr lang="cs-CZ" b="1" dirty="0" smtClean="0">
                <a:solidFill>
                  <a:schemeClr val="bg1"/>
                </a:solidFill>
              </a:rPr>
              <a:t/>
            </a:r>
            <a:br>
              <a:rPr lang="cs-CZ" b="1" dirty="0" smtClean="0">
                <a:solidFill>
                  <a:schemeClr val="bg1"/>
                </a:solidFill>
              </a:rPr>
            </a:br>
            <a:r>
              <a:rPr lang="cs-CZ" b="1" dirty="0" smtClean="0">
                <a:solidFill>
                  <a:schemeClr val="bg1"/>
                </a:solidFill>
              </a:rPr>
              <a:t> </a:t>
            </a:r>
            <a:r>
              <a:rPr lang="cs-CZ" sz="5400" b="1" dirty="0">
                <a:solidFill>
                  <a:schemeClr val="bg1"/>
                </a:solidFill>
              </a:rPr>
              <a:t>„Přeměna odpadů na zdroje“ </a:t>
            </a:r>
            <a:endParaRPr lang="cs-CZ" sz="5400" dirty="0">
              <a:solidFill>
                <a:schemeClr val="bg1"/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07504" y="1196752"/>
            <a:ext cx="9036496" cy="2520280"/>
          </a:xfrm>
        </p:spPr>
        <p:txBody>
          <a:bodyPr>
            <a:normAutofit fontScale="92500" lnSpcReduction="20000"/>
          </a:bodyPr>
          <a:lstStyle/>
          <a:p>
            <a:pPr hangingPunct="0"/>
            <a:r>
              <a:rPr lang="cs-CZ" sz="4300" b="1" dirty="0" smtClean="0">
                <a:solidFill>
                  <a:srgbClr val="0070C0"/>
                </a:solidFill>
              </a:rPr>
              <a:t>Ministerstvo </a:t>
            </a:r>
            <a:r>
              <a:rPr lang="cs-CZ" sz="4300" b="1" dirty="0">
                <a:solidFill>
                  <a:srgbClr val="0070C0"/>
                </a:solidFill>
              </a:rPr>
              <a:t>průmyslu a obchodu</a:t>
            </a:r>
            <a:endParaRPr lang="cs-CZ" sz="4300" dirty="0">
              <a:solidFill>
                <a:srgbClr val="0070C0"/>
              </a:solidFill>
            </a:endParaRPr>
          </a:p>
          <a:p>
            <a:r>
              <a:rPr lang="cs-CZ" sz="4300" b="1" dirty="0" smtClean="0">
                <a:solidFill>
                  <a:srgbClr val="0070C0"/>
                </a:solidFill>
              </a:rPr>
              <a:t>Unie </a:t>
            </a:r>
            <a:r>
              <a:rPr lang="cs-CZ" sz="4300" b="1" dirty="0">
                <a:solidFill>
                  <a:srgbClr val="0070C0"/>
                </a:solidFill>
              </a:rPr>
              <a:t>zaměstnavatelských </a:t>
            </a:r>
            <a:r>
              <a:rPr lang="cs-CZ" sz="4300" b="1" dirty="0" smtClean="0">
                <a:solidFill>
                  <a:srgbClr val="0070C0"/>
                </a:solidFill>
              </a:rPr>
              <a:t>svazů ČR </a:t>
            </a:r>
          </a:p>
          <a:p>
            <a:r>
              <a:rPr lang="cs-CZ" sz="4300" b="1" dirty="0" smtClean="0">
                <a:solidFill>
                  <a:srgbClr val="0070C0"/>
                </a:solidFill>
              </a:rPr>
              <a:t>Svaz </a:t>
            </a:r>
            <a:r>
              <a:rPr lang="cs-CZ" sz="4300" b="1" dirty="0">
                <a:solidFill>
                  <a:srgbClr val="0070C0"/>
                </a:solidFill>
              </a:rPr>
              <a:t>průmyslu druhotných </a:t>
            </a:r>
            <a:r>
              <a:rPr lang="cs-CZ" sz="4300" b="1" dirty="0" smtClean="0">
                <a:solidFill>
                  <a:srgbClr val="0070C0"/>
                </a:solidFill>
              </a:rPr>
              <a:t>surovin</a:t>
            </a:r>
            <a:endParaRPr lang="cs-CZ" sz="4300" b="1" dirty="0" smtClean="0">
              <a:solidFill>
                <a:srgbClr val="002060"/>
              </a:solidFill>
            </a:endParaRPr>
          </a:p>
          <a:p>
            <a:r>
              <a:rPr lang="cs-CZ" sz="4300" b="1" dirty="0" smtClean="0">
                <a:solidFill>
                  <a:srgbClr val="002060"/>
                </a:solidFill>
              </a:rPr>
              <a:t>VYHLAŠUJÍ:</a:t>
            </a:r>
          </a:p>
          <a:p>
            <a:endParaRPr lang="cs-CZ" dirty="0"/>
          </a:p>
        </p:txBody>
      </p:sp>
      <p:pic>
        <p:nvPicPr>
          <p:cNvPr id="2051" name="Obrázek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207654"/>
            <a:ext cx="895576" cy="984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966836" y="274347"/>
            <a:ext cx="11020355" cy="569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0" y="1238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3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</a:t>
            </a:r>
            <a:endParaRPr kumimoji="0" lang="cs-CZ" alt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0" y="2171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37312"/>
            <a:ext cx="9144000" cy="6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7944" y="94680"/>
            <a:ext cx="1728192" cy="1039305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6836" y="232748"/>
            <a:ext cx="1633870" cy="786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8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-6477" y="20529"/>
            <a:ext cx="8579296" cy="568544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l"/>
            <a:r>
              <a:rPr lang="cs-CZ" sz="3200" b="1" dirty="0" smtClean="0">
                <a:solidFill>
                  <a:srgbClr val="0070C0"/>
                </a:solidFill>
              </a:rPr>
              <a:t>Cíle soutěže</a:t>
            </a:r>
            <a:endParaRPr lang="cs-CZ" sz="3200" b="1" dirty="0">
              <a:solidFill>
                <a:srgbClr val="0070C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600200"/>
            <a:ext cx="8291264" cy="4525963"/>
          </a:xfrm>
        </p:spPr>
        <p:txBody>
          <a:bodyPr>
            <a:normAutofit/>
          </a:bodyPr>
          <a:lstStyle/>
          <a:p>
            <a:pPr lvl="0" hangingPunct="0"/>
            <a:endParaRPr lang="cs-CZ" dirty="0" smtClean="0"/>
          </a:p>
          <a:p>
            <a:pPr lvl="0" hangingPunct="0"/>
            <a:endParaRPr lang="cs-CZ" dirty="0"/>
          </a:p>
          <a:p>
            <a:pPr lvl="0" hangingPunct="0"/>
            <a:endParaRPr lang="cs-CZ" dirty="0" smtClean="0"/>
          </a:p>
          <a:p>
            <a:pPr marL="0" indent="0" hangingPunct="0">
              <a:buNone/>
            </a:pPr>
            <a:r>
              <a:rPr lang="cs-CZ" dirty="0"/>
              <a:t> </a:t>
            </a:r>
            <a:r>
              <a:rPr lang="cs-CZ" dirty="0" smtClean="0"/>
              <a:t> </a:t>
            </a:r>
            <a:endParaRPr lang="cs-CZ" dirty="0"/>
          </a:p>
          <a:p>
            <a:pPr marL="0" indent="0" hangingPunct="0">
              <a:buNone/>
            </a:pPr>
            <a:endParaRPr lang="cs-CZ" dirty="0"/>
          </a:p>
          <a:p>
            <a:pPr marL="0" indent="0" hangingPunct="0">
              <a:buNone/>
            </a:pPr>
            <a:endParaRPr lang="cs-CZ" dirty="0"/>
          </a:p>
          <a:p>
            <a:endParaRPr lang="cs-CZ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1238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3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</a:t>
            </a:r>
            <a:endParaRPr kumimoji="0" lang="cs-CZ" alt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2171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9" name="Tabulk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878755"/>
              </p:ext>
            </p:extLst>
          </p:nvPr>
        </p:nvGraphicFramePr>
        <p:xfrm>
          <a:off x="-6477" y="776488"/>
          <a:ext cx="9144000" cy="6081512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1929887"/>
                <a:gridCol w="7214113"/>
              </a:tblGrid>
              <a:tr h="1444518">
                <a:tc>
                  <a:txBody>
                    <a:bodyPr/>
                    <a:lstStyle/>
                    <a:p>
                      <a:r>
                        <a:rPr lang="cs-CZ" b="1" dirty="0" smtClean="0">
                          <a:latin typeface="Arial Narrow" panose="020B0606020202030204" pitchFamily="34" charset="0"/>
                        </a:rPr>
                        <a:t>PREZENTACE</a:t>
                      </a:r>
                    </a:p>
                    <a:p>
                      <a:r>
                        <a:rPr lang="cs-CZ" b="1" dirty="0" smtClean="0">
                          <a:latin typeface="Arial Narrow" panose="020B0606020202030204" pitchFamily="34" charset="0"/>
                        </a:rPr>
                        <a:t>VÝSLEDKŮ</a:t>
                      </a:r>
                      <a:endParaRPr lang="cs-CZ" b="1" dirty="0"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400" b="0" dirty="0" smtClean="0"/>
                        <a:t>● činnosti firem působících v  ČR v oborech získávání, zpracování, využívání druhotných surovin a</a:t>
                      </a:r>
                      <a:r>
                        <a:rPr lang="cs-CZ" sz="2400" b="0" baseline="0" dirty="0" smtClean="0"/>
                        <a:t> produkci </a:t>
                      </a:r>
                      <a:r>
                        <a:rPr lang="cs-CZ" sz="2400" b="0" dirty="0" smtClean="0"/>
                        <a:t> výrobků z druhotných surovin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400" b="0" dirty="0" smtClean="0"/>
                        <a:t>●  činnosti vzdělávacích institucí v oblasti druhotných surovin-projekty, výrobky, výtvarná, literární a další díla</a:t>
                      </a:r>
                      <a:endParaRPr lang="cs-CZ" sz="2400" b="0" dirty="0"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1411449">
                <a:tc>
                  <a:txBody>
                    <a:bodyPr/>
                    <a:lstStyle/>
                    <a:p>
                      <a:r>
                        <a:rPr lang="cs-CZ" b="1" dirty="0" smtClean="0">
                          <a:latin typeface="Arial Narrow" panose="020B0606020202030204" pitchFamily="34" charset="0"/>
                        </a:rPr>
                        <a:t>ZVÝŠENÍ</a:t>
                      </a:r>
                      <a:r>
                        <a:rPr lang="cs-CZ" b="1" baseline="0" dirty="0" smtClean="0">
                          <a:latin typeface="Arial Narrow" panose="020B0606020202030204" pitchFamily="34" charset="0"/>
                        </a:rPr>
                        <a:t>  </a:t>
                      </a:r>
                    </a:p>
                    <a:p>
                      <a:r>
                        <a:rPr lang="cs-CZ" b="1" baseline="0" dirty="0" smtClean="0">
                          <a:latin typeface="Arial Narrow" panose="020B0606020202030204" pitchFamily="34" charset="0"/>
                        </a:rPr>
                        <a:t>POVĚDOMÍ</a:t>
                      </a:r>
                    </a:p>
                    <a:p>
                      <a:r>
                        <a:rPr lang="cs-CZ" b="1" baseline="0" dirty="0" smtClean="0">
                          <a:latin typeface="Arial Narrow" panose="020B0606020202030204" pitchFamily="34" charset="0"/>
                        </a:rPr>
                        <a:t>VEŘEJNOSTI</a:t>
                      </a:r>
                      <a:endParaRPr lang="cs-CZ" b="1" dirty="0"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2400" b="0" dirty="0" smtClean="0"/>
                        <a:t>o významu druhotných surovin, o inovativních technologiích získávání, zpracování a využívání druhotných surovin jako vstupní suroviny pro průmysl a možnostech</a:t>
                      </a:r>
                      <a:r>
                        <a:rPr lang="cs-CZ" sz="2400" b="0" baseline="0" dirty="0" smtClean="0"/>
                        <a:t> </a:t>
                      </a:r>
                      <a:r>
                        <a:rPr lang="cs-CZ" sz="2400" b="0" dirty="0" smtClean="0"/>
                        <a:t>finální aplikace  druhotných surovin ve výrobě</a:t>
                      </a:r>
                      <a:endParaRPr lang="cs-CZ" sz="2400" b="0" dirty="0"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763578">
                <a:tc>
                  <a:txBody>
                    <a:bodyPr/>
                    <a:lstStyle/>
                    <a:p>
                      <a:r>
                        <a:rPr lang="cs-CZ" b="1" dirty="0" smtClean="0">
                          <a:latin typeface="Arial Narrow" panose="020B0606020202030204" pitchFamily="34" charset="0"/>
                        </a:rPr>
                        <a:t>PROPAGACE</a:t>
                      </a:r>
                    </a:p>
                    <a:p>
                      <a:r>
                        <a:rPr lang="cs-CZ" b="1" dirty="0" smtClean="0">
                          <a:latin typeface="Arial Narrow" panose="020B0606020202030204" pitchFamily="34" charset="0"/>
                        </a:rPr>
                        <a:t>UŽÍVÁNÍ</a:t>
                      </a:r>
                      <a:endParaRPr lang="cs-CZ" b="1" dirty="0"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400" b="0" dirty="0" smtClean="0"/>
                        <a:t>kvality a praktického použití druhotných surovin a výrobků z nich.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1418072">
                <a:tc>
                  <a:txBody>
                    <a:bodyPr/>
                    <a:lstStyle/>
                    <a:p>
                      <a:r>
                        <a:rPr lang="cs-CZ" b="1" dirty="0" smtClean="0">
                          <a:latin typeface="Arial Narrow" panose="020B0606020202030204" pitchFamily="34" charset="0"/>
                        </a:rPr>
                        <a:t>INFORMAČNÍ</a:t>
                      </a:r>
                      <a:r>
                        <a:rPr lang="cs-CZ" b="1" baseline="0" dirty="0" smtClean="0">
                          <a:latin typeface="Arial Narrow" panose="020B0606020202030204" pitchFamily="34" charset="0"/>
                        </a:rPr>
                        <a:t> </a:t>
                      </a:r>
                    </a:p>
                    <a:p>
                      <a:r>
                        <a:rPr lang="cs-CZ" b="1" baseline="0" dirty="0" smtClean="0">
                          <a:latin typeface="Arial Narrow" panose="020B0606020202030204" pitchFamily="34" charset="0"/>
                        </a:rPr>
                        <a:t>PODPORA</a:t>
                      </a:r>
                    </a:p>
                    <a:p>
                      <a:r>
                        <a:rPr lang="cs-CZ" b="1" baseline="0" dirty="0" smtClean="0">
                          <a:latin typeface="Arial Narrow" panose="020B0606020202030204" pitchFamily="34" charset="0"/>
                        </a:rPr>
                        <a:t>OBĚHOVÉHO</a:t>
                      </a:r>
                    </a:p>
                    <a:p>
                      <a:r>
                        <a:rPr lang="cs-CZ" b="1" baseline="0" dirty="0" smtClean="0">
                          <a:latin typeface="Arial Narrow" panose="020B0606020202030204" pitchFamily="34" charset="0"/>
                        </a:rPr>
                        <a:t>HOSPODÁŘSTVÍ</a:t>
                      </a:r>
                      <a:endParaRPr lang="cs-CZ" b="1" dirty="0"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400" b="0" dirty="0" smtClean="0"/>
                        <a:t>uzavírání materiálových toků, tj. opakovaného využívání materiálů, surovin a výrobků po ukončení jejich životnosti/užitné hodnoty v dalších výrobních procesech 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0" name="Obrázek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2446" y="42018"/>
            <a:ext cx="1138205" cy="684497"/>
          </a:xfrm>
          <a:prstGeom prst="rect">
            <a:avLst/>
          </a:prstGeom>
        </p:spPr>
      </p:pic>
      <p:pic>
        <p:nvPicPr>
          <p:cNvPr id="11" name="Obrázek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2159" y="26702"/>
            <a:ext cx="671526" cy="737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4409" y="42018"/>
            <a:ext cx="1402855" cy="675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257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199" y="921816"/>
            <a:ext cx="8229600" cy="1143000"/>
          </a:xfrm>
        </p:spPr>
        <p:txBody>
          <a:bodyPr/>
          <a:lstStyle/>
          <a:p>
            <a:r>
              <a:rPr lang="cs-CZ" b="1" dirty="0">
                <a:solidFill>
                  <a:srgbClr val="0070C0"/>
                </a:solidFill>
              </a:rPr>
              <a:t>Kategorie soutěže roku 2016</a:t>
            </a:r>
            <a:endParaRPr lang="cs-CZ" dirty="0">
              <a:solidFill>
                <a:srgbClr val="0070C0"/>
              </a:solidFill>
            </a:endParaRPr>
          </a:p>
        </p:txBody>
      </p:sp>
      <p:pic>
        <p:nvPicPr>
          <p:cNvPr id="1025" name="Obrázek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3298" y="169136"/>
            <a:ext cx="875738" cy="962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1238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3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</a:t>
            </a:r>
            <a:endParaRPr kumimoji="0" lang="cs-CZ" alt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2171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7" name="Tabulk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8117385"/>
              </p:ext>
            </p:extLst>
          </p:nvPr>
        </p:nvGraphicFramePr>
        <p:xfrm>
          <a:off x="0" y="2171700"/>
          <a:ext cx="9144000" cy="3918659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17500" dir="5400000" sx="90000" sy="-19000" rotWithShape="0">
                    <a:prstClr val="black">
                      <a:alpha val="15000"/>
                    </a:prstClr>
                  </a:outerShdw>
                </a:effectLst>
                <a:tableStyleId>{5C22544A-7EE6-4342-B048-85BDC9FD1C3A}</a:tableStyleId>
              </a:tblPr>
              <a:tblGrid>
                <a:gridCol w="551564"/>
                <a:gridCol w="8592436"/>
              </a:tblGrid>
              <a:tr h="961869">
                <a:tc>
                  <a:txBody>
                    <a:bodyPr/>
                    <a:lstStyle/>
                    <a:p>
                      <a:r>
                        <a:rPr lang="cs-CZ" sz="2800" b="1" dirty="0" smtClean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1</a:t>
                      </a:r>
                      <a:endParaRPr lang="cs-CZ" sz="2800" b="1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800" b="1" dirty="0" smtClean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Nejlepší výrobek z druhotné suroviny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961869">
                <a:tc>
                  <a:txBody>
                    <a:bodyPr/>
                    <a:lstStyle/>
                    <a:p>
                      <a:r>
                        <a:rPr lang="cs-CZ" sz="2800" b="1" dirty="0" smtClean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2</a:t>
                      </a:r>
                      <a:endParaRPr lang="cs-CZ" sz="2800" b="1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800" b="1" dirty="0" smtClean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Nejlepší využití druhotné suroviny ve stavebnictví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1033052">
                <a:tc>
                  <a:txBody>
                    <a:bodyPr/>
                    <a:lstStyle/>
                    <a:p>
                      <a:r>
                        <a:rPr lang="cs-CZ" sz="2800" b="1" dirty="0" smtClean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3</a:t>
                      </a:r>
                      <a:endParaRPr lang="cs-CZ" sz="2800" b="1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800" b="1" dirty="0" smtClean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Nejlepší projekt s využitím druhotných surovin ve veřejné správě</a:t>
                      </a:r>
                      <a:endParaRPr lang="cs-CZ" sz="2800" dirty="0" smtClean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961869">
                <a:tc>
                  <a:txBody>
                    <a:bodyPr/>
                    <a:lstStyle/>
                    <a:p>
                      <a:r>
                        <a:rPr lang="cs-CZ" sz="2800" b="1" dirty="0" smtClean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4</a:t>
                      </a:r>
                      <a:endParaRPr lang="cs-CZ" sz="2800" b="1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cs-CZ" sz="2800" b="1" dirty="0" smtClean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Soutěž pro vzdělávací instituce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5" y="6309319"/>
            <a:ext cx="9144000" cy="564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pic>
        <p:nvPicPr>
          <p:cNvPr id="12" name="Obrázek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3928" y="124568"/>
            <a:ext cx="1584176" cy="952696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6620" y="257025"/>
            <a:ext cx="1633870" cy="786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45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Obrázek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9" y="186873"/>
            <a:ext cx="936104" cy="1028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1238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3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</a:t>
            </a:r>
            <a:endParaRPr kumimoji="0" lang="cs-CZ" alt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2171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5" y="6309319"/>
            <a:ext cx="9144000" cy="564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12" name="Nadpis 1"/>
          <p:cNvSpPr txBox="1">
            <a:spLocks/>
          </p:cNvSpPr>
          <p:nvPr/>
        </p:nvSpPr>
        <p:spPr>
          <a:xfrm>
            <a:off x="580830" y="660855"/>
            <a:ext cx="8229600" cy="29300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b="1" dirty="0" smtClean="0">
                <a:solidFill>
                  <a:srgbClr val="0070C0"/>
                </a:solidFill>
              </a:rPr>
              <a:t>Ve všech kategoriích bude slavnostně udělována </a:t>
            </a:r>
          </a:p>
          <a:p>
            <a:r>
              <a:rPr lang="cs-CZ" b="1" dirty="0" smtClean="0">
                <a:solidFill>
                  <a:srgbClr val="0070C0"/>
                </a:solidFill>
              </a:rPr>
              <a:t>v listopadu 2016 </a:t>
            </a:r>
            <a:endParaRPr lang="cs-CZ" b="1" dirty="0">
              <a:solidFill>
                <a:srgbClr val="0070C0"/>
              </a:solidFill>
            </a:endParaRPr>
          </a:p>
        </p:txBody>
      </p:sp>
      <p:sp>
        <p:nvSpPr>
          <p:cNvPr id="13" name="Nadpis 1"/>
          <p:cNvSpPr txBox="1">
            <a:spLocks/>
          </p:cNvSpPr>
          <p:nvPr/>
        </p:nvSpPr>
        <p:spPr>
          <a:xfrm>
            <a:off x="0" y="3429001"/>
            <a:ext cx="9144000" cy="2676664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hangingPunct="0"/>
            <a:r>
              <a:rPr lang="cs-CZ" sz="5200" b="1" dirty="0" smtClean="0">
                <a:solidFill>
                  <a:schemeClr val="bg1"/>
                </a:solidFill>
              </a:rPr>
              <a:t>Cena ministra průmyslu a obchodu </a:t>
            </a:r>
          </a:p>
          <a:p>
            <a:pPr hangingPunct="0"/>
            <a:r>
              <a:rPr lang="cs-CZ" sz="5200" b="1" dirty="0" smtClean="0">
                <a:solidFill>
                  <a:schemeClr val="bg1"/>
                </a:solidFill>
              </a:rPr>
              <a:t>pro rok 2016</a:t>
            </a:r>
          </a:p>
          <a:p>
            <a:pPr hangingPunct="0"/>
            <a:endParaRPr lang="cs-CZ" sz="3200" b="1" dirty="0" smtClean="0">
              <a:solidFill>
                <a:schemeClr val="bg1"/>
              </a:solidFill>
            </a:endParaRPr>
          </a:p>
          <a:p>
            <a:pPr hangingPunct="0"/>
            <a:r>
              <a:rPr lang="cs-CZ" sz="3200" b="1" dirty="0" smtClean="0">
                <a:solidFill>
                  <a:schemeClr val="bg1"/>
                </a:solidFill>
              </a:rPr>
              <a:t>zlatá, stříbrná a bronzová plaketa </a:t>
            </a:r>
            <a:r>
              <a:rPr lang="cs-CZ" b="1" dirty="0" smtClean="0">
                <a:solidFill>
                  <a:schemeClr val="bg1"/>
                </a:solidFill>
              </a:rPr>
              <a:t/>
            </a:r>
            <a:br>
              <a:rPr lang="cs-CZ" b="1" dirty="0" smtClean="0">
                <a:solidFill>
                  <a:schemeClr val="bg1"/>
                </a:solidFill>
              </a:rPr>
            </a:br>
            <a:r>
              <a:rPr lang="cs-CZ" b="1" dirty="0" smtClean="0">
                <a:solidFill>
                  <a:schemeClr val="bg1"/>
                </a:solidFill>
              </a:rPr>
              <a:t> </a:t>
            </a:r>
            <a:endParaRPr lang="cs-CZ" sz="5400" dirty="0">
              <a:solidFill>
                <a:schemeClr val="bg1"/>
              </a:solidFill>
            </a:endParaRPr>
          </a:p>
        </p:txBody>
      </p:sp>
      <p:pic>
        <p:nvPicPr>
          <p:cNvPr id="14" name="Obrázek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5936" y="149357"/>
            <a:ext cx="1584176" cy="952696"/>
          </a:xfrm>
          <a:prstGeom prst="rect">
            <a:avLst/>
          </a:prstGeom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47664" y="247252"/>
            <a:ext cx="1633444" cy="787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11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FilmGrain grainSize="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159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0542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147</Words>
  <Application>Microsoft Office PowerPoint</Application>
  <PresentationFormat>Předvádění na obrazovce (4:3)</PresentationFormat>
  <Paragraphs>46</Paragraphs>
  <Slides>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10" baseType="lpstr">
      <vt:lpstr>Arial</vt:lpstr>
      <vt:lpstr>Arial Narrow</vt:lpstr>
      <vt:lpstr>Calibri</vt:lpstr>
      <vt:lpstr>Times New Roman</vt:lpstr>
      <vt:lpstr>Motiv systému Office</vt:lpstr>
      <vt:lpstr>1. ročník celostátní soutěže:  „Přeměna odpadů na zdroje“ </vt:lpstr>
      <vt:lpstr>Cíle soutěže</vt:lpstr>
      <vt:lpstr>Kategorie soutěže roku 2016</vt:lpstr>
      <vt:lpstr>Prezentace aplikace PowerPoint</vt:lpstr>
      <vt:lpstr>Prezentace aplikace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ročník celostátní soutěže „Přeměna odpadů na zdroje“</dc:title>
  <dc:creator>PŠ</dc:creator>
  <cp:lastModifiedBy>Vit Jasek</cp:lastModifiedBy>
  <cp:revision>19</cp:revision>
  <dcterms:created xsi:type="dcterms:W3CDTF">2015-10-21T15:06:34Z</dcterms:created>
  <dcterms:modified xsi:type="dcterms:W3CDTF">2015-10-22T04:19:19Z</dcterms:modified>
</cp:coreProperties>
</file>